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7.xml" ContentType="application/vnd.openxmlformats-officedocument.presentationml.notesSlide+xml"/>
  <Override PartName="/ppt/tags/tag28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7" r:id="rId2"/>
    <p:sldId id="312" r:id="rId3"/>
    <p:sldId id="346" r:id="rId4"/>
    <p:sldId id="270" r:id="rId5"/>
    <p:sldId id="313" r:id="rId6"/>
    <p:sldId id="314" r:id="rId7"/>
    <p:sldId id="315" r:id="rId8"/>
    <p:sldId id="316" r:id="rId9"/>
    <p:sldId id="317" r:id="rId10"/>
    <p:sldId id="318" r:id="rId11"/>
    <p:sldId id="370" r:id="rId12"/>
    <p:sldId id="362" r:id="rId13"/>
    <p:sldId id="340" r:id="rId14"/>
    <p:sldId id="365" r:id="rId15"/>
    <p:sldId id="319" r:id="rId16"/>
    <p:sldId id="320" r:id="rId17"/>
    <p:sldId id="322" r:id="rId18"/>
    <p:sldId id="349" r:id="rId19"/>
    <p:sldId id="360" r:id="rId20"/>
    <p:sldId id="350" r:id="rId21"/>
    <p:sldId id="325" r:id="rId22"/>
    <p:sldId id="363" r:id="rId23"/>
    <p:sldId id="326" r:id="rId24"/>
    <p:sldId id="327" r:id="rId25"/>
    <p:sldId id="329" r:id="rId26"/>
    <p:sldId id="328" r:id="rId27"/>
    <p:sldId id="330" r:id="rId28"/>
    <p:sldId id="332" r:id="rId29"/>
    <p:sldId id="352" r:id="rId30"/>
    <p:sldId id="353" r:id="rId31"/>
    <p:sldId id="361" r:id="rId32"/>
    <p:sldId id="333" r:id="rId33"/>
    <p:sldId id="366" r:id="rId34"/>
    <p:sldId id="367" r:id="rId35"/>
    <p:sldId id="369" r:id="rId36"/>
    <p:sldId id="335" r:id="rId37"/>
    <p:sldId id="344" r:id="rId38"/>
    <p:sldId id="269" r:id="rId39"/>
    <p:sldId id="283" r:id="rId40"/>
    <p:sldId id="284" r:id="rId41"/>
    <p:sldId id="285" r:id="rId42"/>
    <p:sldId id="286" r:id="rId43"/>
    <p:sldId id="288" r:id="rId44"/>
  </p:sldIdLst>
  <p:sldSz cx="12192000" cy="6858000"/>
  <p:notesSz cx="7010400" cy="9296400"/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63" d="100"/>
          <a:sy n="163" d="100"/>
        </p:scale>
        <p:origin x="174" y="4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638BF9-B600-4D72-8A01-E6C6CDD8273F}" type="datetimeFigureOut">
              <a:rPr lang="en-US" smtClean="0"/>
              <a:pPr/>
              <a:t>10/28/2018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C638A-762A-43A7-AF9A-001881DABD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56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A232DB7-DF55-492F-B288-7EFC209EF1ED}" type="datetimeFigureOut">
              <a:rPr lang="en-US" smtClean="0"/>
              <a:pPr/>
              <a:t>10/28/2018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5A46D43-E77F-4F0F-A46D-E7C00F646A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875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1450" indent="-29671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6847" indent="-23736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61585" indent="-23736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6324" indent="-23736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086C905-40C0-42F9-A3DB-9C767B197C4E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3414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1450" indent="-29671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6847" indent="-23736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61585" indent="-23736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6324" indent="-23736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086C905-40C0-42F9-A3DB-9C767B197C4E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74846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6024286-44ED-4B9E-8E73-7C072B580D9B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28243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2561D47-04DC-46CD-8C55-75229BC24306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19839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 txBox="1">
            <a:spLocks noGrp="1" noChangeArrowheads="1"/>
          </p:cNvSpPr>
          <p:nvPr/>
        </p:nvSpPr>
        <p:spPr bwMode="auto">
          <a:xfrm>
            <a:off x="3970938" y="8977133"/>
            <a:ext cx="3037840" cy="47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7CB0ED4-633F-4B78-A720-C8210C913BB1}" type="slidenum">
              <a:rPr lang="en-US" altLang="en-US" sz="1200"/>
              <a:pPr algn="r" eaLnBrk="1" hangingPunct="1"/>
              <a:t>34</a:t>
            </a:fld>
            <a:endParaRPr lang="en-US" altLang="en-US" sz="120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297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1450" indent="-29671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6847" indent="-23736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61585" indent="-23736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6324" indent="-23736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11062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5801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60540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5279" indent="-23736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59CD6EF-FE3A-4FE7-9C24-1CFD22DEB807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91180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4146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6108" indent="-30234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9397" indent="-2418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3155" indent="-2418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6914" indent="-2418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60672" indent="-2418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4431" indent="-2418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8190" indent="-2418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1949" indent="-2418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4170ED1-6A7D-472B-AF40-222F197B7A80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8475" y="746125"/>
            <a:ext cx="6330950" cy="3560763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724" y="4555869"/>
            <a:ext cx="5449988" cy="430730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95482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28FA-3480-490E-98D5-EB1CAB8EE476}" type="datetime1">
              <a:rPr lang="en-US" smtClean="0"/>
              <a:pPr/>
              <a:t>10/28/2018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FEE1-5D73-449B-91C3-6FC68BA2AE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706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78C6E-7835-4B07-AE40-3733D3736A79}" type="datetime1">
              <a:rPr lang="en-US" smtClean="0"/>
              <a:pPr/>
              <a:t>10/28/2018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FEE1-5D73-449B-91C3-6FC68BA2AE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66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E9463-40B4-4EE7-B3FD-61E93D40D936}" type="datetime1">
              <a:rPr lang="en-US" smtClean="0"/>
              <a:pPr/>
              <a:t>10/28/2018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FEE1-5D73-449B-91C3-6FC68BA2AE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9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14DA6-0428-4F5F-9DD1-B92555886634}" type="datetime1">
              <a:rPr lang="en-US" smtClean="0"/>
              <a:pPr/>
              <a:t>10/28/2018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FEE1-5D73-449B-91C3-6FC68BA2AE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42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E018E-8F0F-4882-BBEC-E0FC12C62BEF}" type="datetime1">
              <a:rPr lang="en-US" smtClean="0"/>
              <a:pPr/>
              <a:t>10/28/2018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FEE1-5D73-449B-91C3-6FC68BA2AE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79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28D4-3506-406C-9004-88DE46FD22FD}" type="datetime1">
              <a:rPr lang="en-US" smtClean="0"/>
              <a:pPr/>
              <a:t>10/28/2018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FEE1-5D73-449B-91C3-6FC68BA2AE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16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509CC-FEB5-4B75-A761-CE52AE2ABC65}" type="datetime1">
              <a:rPr lang="en-US" smtClean="0"/>
              <a:pPr/>
              <a:t>10/28/2018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FEE1-5D73-449B-91C3-6FC68BA2AE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94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8D779-978F-4D1F-AE0C-98399F86E8A9}" type="datetime1">
              <a:rPr lang="en-US" smtClean="0"/>
              <a:pPr/>
              <a:t>10/28/2018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FEE1-5D73-449B-91C3-6FC68BA2AE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2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59100-B3CE-4D3B-9EF6-0A18B69EA5E4}" type="datetime1">
              <a:rPr lang="en-US" smtClean="0"/>
              <a:pPr/>
              <a:t>10/28/2018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FEE1-5D73-449B-91C3-6FC68BA2AE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5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40960-FE4F-4CC9-9110-F3B0E4D77857}" type="datetime1">
              <a:rPr lang="en-US" smtClean="0"/>
              <a:pPr/>
              <a:t>10/28/2018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FEE1-5D73-449B-91C3-6FC68BA2AE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16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B65BD-17DD-4E18-8CA0-ABCA65040166}" type="datetime1">
              <a:rPr lang="en-US" smtClean="0"/>
              <a:pPr/>
              <a:t>10/28/2018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FEE1-5D73-449B-91C3-6FC68BA2AE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30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F277C-9F18-4644-AE91-854C9E9675E7}" type="datetime1">
              <a:rPr lang="en-US" smtClean="0"/>
              <a:pPr/>
              <a:t>10/28/2018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AFEE1-5D73-449B-91C3-6FC68BA2AE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15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4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34.jpeg"/><Relationship Id="rId5" Type="http://schemas.openxmlformats.org/officeDocument/2006/relationships/image" Target="../media/image33.tiff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1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2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hyperlink" Target="http://dermatology.cdlib.org/111/reviews/amyloidosis/1.jpg" TargetMode="Externa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131772"/>
            <a:ext cx="10515600" cy="2852737"/>
          </a:xfrm>
        </p:spPr>
        <p:txBody>
          <a:bodyPr/>
          <a:lstStyle/>
          <a:p>
            <a:r>
              <a:rPr lang="en-US" altLang="en-US" dirty="0" err="1" smtClean="0">
                <a:solidFill>
                  <a:srgbClr val="002060"/>
                </a:solidFill>
              </a:rPr>
              <a:t>Amyloidoses</a:t>
            </a:r>
            <a:r>
              <a:rPr lang="en-US" altLang="en-US" dirty="0" smtClean="0">
                <a:solidFill>
                  <a:srgbClr val="002060"/>
                </a:solidFill>
              </a:rPr>
              <a:t/>
            </a:r>
            <a:br>
              <a:rPr lang="en-US" altLang="en-US" dirty="0" smtClean="0">
                <a:solidFill>
                  <a:srgbClr val="002060"/>
                </a:solidFill>
              </a:rPr>
            </a:br>
            <a:r>
              <a:rPr lang="en-US" altLang="en-US" dirty="0" smtClean="0">
                <a:solidFill>
                  <a:srgbClr val="002060"/>
                </a:solidFill>
              </a:rPr>
              <a:t>Maria M. </a:t>
            </a:r>
            <a:r>
              <a:rPr lang="en-US" altLang="en-US" dirty="0" err="1" smtClean="0">
                <a:solidFill>
                  <a:srgbClr val="002060"/>
                </a:solidFill>
              </a:rPr>
              <a:t>Picken</a:t>
            </a:r>
            <a:r>
              <a:rPr lang="en-US" altLang="en-US" dirty="0" smtClean="0">
                <a:solidFill>
                  <a:srgbClr val="002060"/>
                </a:solidFill>
              </a:rPr>
              <a:t> MD, PhD</a:t>
            </a:r>
            <a:br>
              <a:rPr lang="en-US" altLang="en-US" dirty="0" smtClean="0">
                <a:solidFill>
                  <a:srgbClr val="002060"/>
                </a:solidFill>
              </a:rPr>
            </a:br>
            <a:r>
              <a:rPr lang="en-US" altLang="en-US" sz="3600" dirty="0" smtClean="0">
                <a:solidFill>
                  <a:srgbClr val="002060"/>
                </a:solidFill>
              </a:rPr>
              <a:t>mpicken@lumc.edu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E519-90C6-4BE8-8624-C5F6E38DA217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5" name="Picture 3" descr="Loyola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43" y="887073"/>
            <a:ext cx="1435100" cy="1371600"/>
          </a:xfrm>
          <a:prstGeom prst="rect">
            <a:avLst/>
          </a:prstGeom>
          <a:solidFill>
            <a:schemeClr val="bg1">
              <a:alpha val="6196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700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3E3FEBF-2C8F-47CB-9D7D-18DEFE5666C2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400"/>
          </a:p>
        </p:txBody>
      </p:sp>
      <p:sp>
        <p:nvSpPr>
          <p:cNvPr id="4" name="TextBox 3"/>
          <p:cNvSpPr txBox="1"/>
          <p:nvPr/>
        </p:nvSpPr>
        <p:spPr>
          <a:xfrm>
            <a:off x="1398359" y="444991"/>
            <a:ext cx="897415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/>
              <a:t>Systemic </a:t>
            </a:r>
            <a:r>
              <a:rPr lang="en-US" sz="3200" dirty="0" smtClean="0"/>
              <a:t>amyloidosis </a:t>
            </a:r>
            <a:r>
              <a:rPr lang="en-US" sz="3200" dirty="0"/>
              <a:t>- 1</a:t>
            </a:r>
          </a:p>
          <a:p>
            <a:pPr>
              <a:defRPr/>
            </a:pPr>
            <a:endParaRPr lang="en-US" sz="2400" dirty="0"/>
          </a:p>
          <a:p>
            <a:pPr marL="342900" indent="-342900">
              <a:buFontTx/>
              <a:buAutoNum type="arabicPeriod"/>
              <a:defRPr/>
            </a:pPr>
            <a:r>
              <a:rPr lang="en-US" sz="2400" dirty="0"/>
              <a:t>Typical clinical presentation: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altLang="en-US" sz="2400" dirty="0" smtClean="0"/>
              <a:t>multisystem</a:t>
            </a:r>
            <a:endParaRPr lang="en-US" altLang="en-US" sz="2400" dirty="0"/>
          </a:p>
          <a:p>
            <a:pPr marL="742950" lvl="1" indent="-285750">
              <a:buFontTx/>
              <a:buChar char="-"/>
              <a:defRPr/>
            </a:pPr>
            <a:r>
              <a:rPr lang="en-US" altLang="en-US" sz="2400" dirty="0"/>
              <a:t>n</a:t>
            </a:r>
            <a:r>
              <a:rPr lang="en-US" altLang="en-US" sz="2400" dirty="0" smtClean="0"/>
              <a:t>ephrotic syndrome, cardiac, peripheral nerve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sz="2400" dirty="0"/>
              <a:t>b</a:t>
            </a:r>
            <a:r>
              <a:rPr lang="en-US" sz="2400" dirty="0" smtClean="0"/>
              <a:t>eware of external signs - relatively rare but can be very helpful: </a:t>
            </a:r>
            <a:r>
              <a:rPr lang="en-US" dirty="0" err="1" smtClean="0"/>
              <a:t>macroglossia</a:t>
            </a:r>
            <a:r>
              <a:rPr lang="en-US" dirty="0" smtClean="0"/>
              <a:t>, periorbital purpura, submandibular swelling, shoulder pad, nail lesions</a:t>
            </a:r>
            <a:endParaRPr lang="en-US" dirty="0"/>
          </a:p>
          <a:p>
            <a:pPr>
              <a:defRPr/>
            </a:pPr>
            <a:r>
              <a:rPr lang="en-US" sz="2400" dirty="0"/>
              <a:t>2. Epidemiology:</a:t>
            </a:r>
          </a:p>
          <a:p>
            <a:pPr>
              <a:defRPr/>
            </a:pPr>
            <a:r>
              <a:rPr lang="en-US" sz="2400" dirty="0"/>
              <a:t>	- </a:t>
            </a:r>
            <a:r>
              <a:rPr lang="en-US" sz="2400" dirty="0" smtClean="0"/>
              <a:t>rare, underdiagnosed</a:t>
            </a:r>
            <a:endParaRPr lang="en-US" sz="2400" dirty="0"/>
          </a:p>
          <a:p>
            <a:pPr marL="0" lvl="1">
              <a:defRPr/>
            </a:pPr>
            <a:r>
              <a:rPr lang="en-US" altLang="en-US" sz="2400" dirty="0"/>
              <a:t>		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1922" b="57641"/>
          <a:stretch/>
        </p:blipFill>
        <p:spPr bwMode="auto">
          <a:xfrm>
            <a:off x="10326192" y="638907"/>
            <a:ext cx="1203454" cy="242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08" r="1" b="74667"/>
          <a:stretch/>
        </p:blipFill>
        <p:spPr bwMode="auto">
          <a:xfrm>
            <a:off x="8803539" y="638907"/>
            <a:ext cx="1576950" cy="144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103" r="32637" b="85231"/>
          <a:stretch/>
        </p:blipFill>
        <p:spPr bwMode="auto">
          <a:xfrm>
            <a:off x="7408573" y="685799"/>
            <a:ext cx="1623646" cy="83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5" t="59495" b="19423"/>
          <a:stretch/>
        </p:blipFill>
        <p:spPr bwMode="auto">
          <a:xfrm>
            <a:off x="10461699" y="3138617"/>
            <a:ext cx="978757" cy="1204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Znalezione obrazy dla zapytania polyneuropathy and amyloi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434" y="3202583"/>
            <a:ext cx="4186242" cy="351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11341" y="6263022"/>
            <a:ext cx="2088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11111"/>
                </a:solidFill>
              </a:rPr>
              <a:t>Fingernail dystrophy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022529" y="4451811"/>
            <a:ext cx="2348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11111"/>
                </a:solidFill>
              </a:rPr>
              <a:t>Periorbital </a:t>
            </a:r>
            <a:r>
              <a:rPr lang="en-US" dirty="0" err="1">
                <a:solidFill>
                  <a:srgbClr val="111111"/>
                </a:solidFill>
              </a:rPr>
              <a:t>ecchymoses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958179" y="4569041"/>
            <a:ext cx="141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111111"/>
                </a:solidFill>
              </a:rPr>
              <a:t>Macroglossia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96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3E3FEBF-2C8F-47CB-9D7D-18DEFE5666C2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400"/>
          </a:p>
        </p:txBody>
      </p:sp>
      <p:sp>
        <p:nvSpPr>
          <p:cNvPr id="4" name="TextBox 3"/>
          <p:cNvSpPr txBox="1"/>
          <p:nvPr/>
        </p:nvSpPr>
        <p:spPr>
          <a:xfrm>
            <a:off x="1398359" y="444991"/>
            <a:ext cx="8974150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/>
              <a:t>Systemic </a:t>
            </a:r>
            <a:r>
              <a:rPr lang="en-US" sz="3200" dirty="0" smtClean="0"/>
              <a:t>amyloidosis </a:t>
            </a:r>
            <a:r>
              <a:rPr lang="en-US" sz="3200" dirty="0"/>
              <a:t>- </a:t>
            </a:r>
            <a:r>
              <a:rPr lang="en-US" sz="3200" dirty="0" smtClean="0"/>
              <a:t>2</a:t>
            </a:r>
            <a:endParaRPr lang="en-US" sz="3200" dirty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 smtClean="0"/>
              <a:t>3</a:t>
            </a:r>
            <a:r>
              <a:rPr lang="en-US" sz="2400" dirty="0"/>
              <a:t>. Etiology/pathogenesis</a:t>
            </a:r>
            <a:r>
              <a:rPr lang="en-US" sz="2400" dirty="0" smtClean="0"/>
              <a:t>: </a:t>
            </a:r>
            <a:r>
              <a:rPr lang="en-US" altLang="en-US" sz="2400" dirty="0" smtClean="0"/>
              <a:t>protein folding disorders - </a:t>
            </a:r>
            <a:r>
              <a:rPr lang="el-GR" altLang="en-US" sz="2400" dirty="0" smtClean="0">
                <a:cs typeface="Times New Roman" panose="02020603050405020304" pitchFamily="18" charset="0"/>
              </a:rPr>
              <a:t>β</a:t>
            </a:r>
            <a:r>
              <a:rPr lang="en-US" altLang="en-US" sz="2400" dirty="0" smtClean="0"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Times New Roman" panose="02020603050405020304" pitchFamily="18" charset="0"/>
              </a:rPr>
              <a:t>pleated sheet</a:t>
            </a:r>
            <a:endParaRPr lang="en-US" altLang="en-US" sz="2400" dirty="0" smtClean="0"/>
          </a:p>
          <a:p>
            <a:pPr marL="0" lvl="1">
              <a:defRPr/>
            </a:pPr>
            <a:r>
              <a:rPr lang="en-US" altLang="en-US" sz="2400" dirty="0"/>
              <a:t>	</a:t>
            </a:r>
            <a:r>
              <a:rPr lang="en-US" altLang="en-US" sz="2400" dirty="0" smtClean="0"/>
              <a:t>- plasma cell </a:t>
            </a:r>
            <a:r>
              <a:rPr lang="en-US" altLang="en-US" sz="2400" dirty="0" err="1" smtClean="0"/>
              <a:t>dyscrasia</a:t>
            </a:r>
            <a:r>
              <a:rPr lang="en-US" altLang="en-US" sz="2400" dirty="0" smtClean="0"/>
              <a:t>,  AL (light chain derived)</a:t>
            </a:r>
          </a:p>
          <a:p>
            <a:pPr marL="0" lvl="1">
              <a:defRPr/>
            </a:pPr>
            <a:r>
              <a:rPr lang="en-US" altLang="en-US" sz="2400" dirty="0"/>
              <a:t>	</a:t>
            </a:r>
            <a:r>
              <a:rPr lang="en-US" altLang="en-US" sz="2400" dirty="0" smtClean="0"/>
              <a:t>- underlying chronic inflammation, AA amyloidosis</a:t>
            </a:r>
          </a:p>
          <a:p>
            <a:pPr marL="0" lvl="1">
              <a:defRPr/>
            </a:pPr>
            <a:r>
              <a:rPr lang="en-US" altLang="en-US" sz="2400" dirty="0"/>
              <a:t>	</a:t>
            </a:r>
            <a:r>
              <a:rPr lang="en-US" altLang="en-US" sz="2400" dirty="0" smtClean="0"/>
              <a:t>- genetic predisposition: mutation in the </a:t>
            </a:r>
            <a:r>
              <a:rPr lang="en-US" altLang="en-US" sz="2400" dirty="0" err="1" smtClean="0"/>
              <a:t>amyloidotic</a:t>
            </a:r>
            <a:r>
              <a:rPr lang="en-US" altLang="en-US" sz="2400" dirty="0" smtClean="0"/>
              <a:t> protein</a:t>
            </a:r>
          </a:p>
          <a:p>
            <a:pPr marL="0" lvl="1">
              <a:defRPr/>
            </a:pPr>
            <a:r>
              <a:rPr lang="en-US" altLang="en-US" sz="2400" dirty="0"/>
              <a:t>		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348153" y="3205316"/>
            <a:ext cx="90243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Dyscrasia</a:t>
            </a:r>
            <a:r>
              <a:rPr lang="en-US" dirty="0"/>
              <a:t>: </a:t>
            </a:r>
          </a:p>
          <a:p>
            <a:r>
              <a:rPr lang="en-US" i="1" dirty="0"/>
              <a:t>Greek</a:t>
            </a:r>
            <a:r>
              <a:rPr lang="en-US" dirty="0"/>
              <a:t>, </a:t>
            </a:r>
            <a:r>
              <a:rPr lang="en-US" i="1" dirty="0" err="1"/>
              <a:t>dys</a:t>
            </a:r>
            <a:r>
              <a:rPr lang="en-US" i="1" dirty="0"/>
              <a:t>,</a:t>
            </a:r>
            <a:r>
              <a:rPr lang="en-US" dirty="0"/>
              <a:t> bad, </a:t>
            </a:r>
            <a:r>
              <a:rPr lang="en-US" i="1" dirty="0" err="1"/>
              <a:t>krasis</a:t>
            </a:r>
            <a:r>
              <a:rPr lang="en-US" i="1" dirty="0"/>
              <a:t>,</a:t>
            </a:r>
            <a:r>
              <a:rPr lang="en-US" dirty="0"/>
              <a:t> </a:t>
            </a:r>
            <a:r>
              <a:rPr lang="en-US" dirty="0" smtClean="0"/>
              <a:t>mingling, “</a:t>
            </a:r>
            <a:r>
              <a:rPr lang="en-US" dirty="0"/>
              <a:t>bad mixture”, an abnormal condition or disordered state; disorder of the blood</a:t>
            </a:r>
            <a:r>
              <a:rPr lang="en-US" dirty="0" smtClean="0"/>
              <a:t>, </a:t>
            </a:r>
            <a:endParaRPr lang="en-US" dirty="0"/>
          </a:p>
          <a:p>
            <a:endParaRPr lang="en-US" dirty="0"/>
          </a:p>
          <a:p>
            <a:r>
              <a:rPr lang="en-US" b="1" dirty="0" err="1"/>
              <a:t>Dyscrasia</a:t>
            </a:r>
            <a:r>
              <a:rPr lang="en-US" dirty="0"/>
              <a:t> (or </a:t>
            </a:r>
            <a:r>
              <a:rPr lang="en-US" b="1" dirty="0" err="1"/>
              <a:t>dyskrasia</a:t>
            </a:r>
            <a:r>
              <a:rPr lang="en-US" dirty="0"/>
              <a:t>) </a:t>
            </a:r>
            <a:r>
              <a:rPr lang="en-US" dirty="0" smtClean="0"/>
              <a:t>ancient </a:t>
            </a:r>
            <a:r>
              <a:rPr lang="en-US" dirty="0"/>
              <a:t>Greek medicine, meaning bad mixture of bodily fluids </a:t>
            </a:r>
          </a:p>
          <a:p>
            <a:r>
              <a:rPr lang="en-US" b="1" dirty="0" err="1"/>
              <a:t>eucrasia</a:t>
            </a:r>
            <a:r>
              <a:rPr lang="en-US" dirty="0"/>
              <a:t> </a:t>
            </a:r>
            <a:r>
              <a:rPr lang="en-US" dirty="0" smtClean="0"/>
              <a:t>is health </a:t>
            </a:r>
            <a:r>
              <a:rPr lang="en-US" dirty="0"/>
              <a:t>as a condition of harmony or balance 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203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519997"/>
              </p:ext>
            </p:extLst>
          </p:nvPr>
        </p:nvGraphicFramePr>
        <p:xfrm>
          <a:off x="879231" y="1097922"/>
          <a:ext cx="10134597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9831"/>
                <a:gridCol w="2237116"/>
                <a:gridCol w="35976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Multiple Myeloma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MGUS: monoclonal </a:t>
                      </a:r>
                      <a:r>
                        <a:rPr lang="en-US" dirty="0" err="1" smtClean="0"/>
                        <a:t>gammopathy</a:t>
                      </a:r>
                      <a:r>
                        <a:rPr lang="en-US" dirty="0" smtClean="0"/>
                        <a:t> of undetermined significance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Bone marrow</a:t>
                      </a:r>
                    </a:p>
                    <a:p>
                      <a:r>
                        <a:rPr lang="en-US" dirty="0" smtClean="0"/>
                        <a:t>monoclonal plasma cells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≥</a:t>
                      </a:r>
                      <a:r>
                        <a:rPr lang="en-US" dirty="0" smtClean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&lt;10%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Monoclonal protein serum and/or urine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≥30g/L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&lt;3.0g/L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hyper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r>
                        <a:rPr lang="en-US" dirty="0" smtClean="0"/>
                        <a:t>alcemia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r>
                        <a:rPr lang="en-US" dirty="0" smtClean="0"/>
                        <a:t>enal insufficiency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dirty="0" smtClean="0"/>
                        <a:t>nemia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r>
                        <a:rPr lang="en-US" dirty="0" smtClean="0"/>
                        <a:t>one lesions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A4700-8C31-4EF2-A974-CB38C16FDD2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93602" y="517507"/>
            <a:ext cx="7831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Simplified classification of the Plasma Cell </a:t>
            </a:r>
            <a:r>
              <a:rPr lang="en-US" sz="2800" dirty="0" err="1" smtClean="0"/>
              <a:t>Dyscrasias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504092" y="4614741"/>
            <a:ext cx="115589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A2A2A"/>
                </a:solidFill>
                <a:latin typeface="proxima_nova_rgregular"/>
              </a:rPr>
              <a:t>MGUS = the </a:t>
            </a:r>
            <a:r>
              <a:rPr lang="en-US" dirty="0">
                <a:solidFill>
                  <a:srgbClr val="2A2A2A"/>
                </a:solidFill>
                <a:latin typeface="proxima_nova_rgregular"/>
              </a:rPr>
              <a:t>most common of </a:t>
            </a:r>
            <a:r>
              <a:rPr lang="en-US" dirty="0" smtClean="0">
                <a:solidFill>
                  <a:srgbClr val="2A2A2A"/>
                </a:solidFill>
                <a:latin typeface="proxima_nova_rgregular"/>
              </a:rPr>
              <a:t>plasma </a:t>
            </a:r>
            <a:r>
              <a:rPr lang="en-US" dirty="0">
                <a:solidFill>
                  <a:srgbClr val="2A2A2A"/>
                </a:solidFill>
                <a:latin typeface="proxima_nova_rgregular"/>
              </a:rPr>
              <a:t>cell </a:t>
            </a:r>
            <a:r>
              <a:rPr lang="en-US" dirty="0" err="1" smtClean="0">
                <a:solidFill>
                  <a:srgbClr val="2A2A2A"/>
                </a:solidFill>
                <a:latin typeface="proxima_nova_rgregular"/>
              </a:rPr>
              <a:t>dyscrasias</a:t>
            </a:r>
            <a:r>
              <a:rPr lang="en-US" dirty="0" smtClean="0">
                <a:solidFill>
                  <a:srgbClr val="2A2A2A"/>
                </a:solidFill>
                <a:latin typeface="proxima_nova_rgregular"/>
              </a:rPr>
              <a:t>, cause unknown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A2A2A"/>
                </a:solidFill>
                <a:latin typeface="proxima_nova_rgregular"/>
              </a:rPr>
              <a:t>monoclonal immunoglobulin </a:t>
            </a:r>
            <a:r>
              <a:rPr lang="en-US" dirty="0">
                <a:solidFill>
                  <a:srgbClr val="2A2A2A"/>
                </a:solidFill>
                <a:latin typeface="proxima_nova_rgregular"/>
              </a:rPr>
              <a:t>in </a:t>
            </a:r>
            <a:r>
              <a:rPr lang="en-US" dirty="0" smtClean="0">
                <a:solidFill>
                  <a:srgbClr val="2A2A2A"/>
                </a:solidFill>
                <a:latin typeface="proxima_nova_rgregular"/>
              </a:rPr>
              <a:t>serum/urine without multiple myeloma/other </a:t>
            </a:r>
            <a:r>
              <a:rPr lang="en-US" dirty="0">
                <a:solidFill>
                  <a:srgbClr val="2A2A2A"/>
                </a:solidFill>
                <a:latin typeface="proxima_nova_rgregular"/>
              </a:rPr>
              <a:t>lymphoproliferative </a:t>
            </a:r>
            <a:r>
              <a:rPr lang="en-US" dirty="0" smtClean="0">
                <a:solidFill>
                  <a:srgbClr val="2A2A2A"/>
                </a:solidFill>
                <a:latin typeface="proxima_nova_rgregular"/>
              </a:rPr>
              <a:t>disorders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A2A2A"/>
                </a:solidFill>
                <a:latin typeface="proxima_nova_rgregular"/>
              </a:rPr>
              <a:t>patients </a:t>
            </a:r>
            <a:r>
              <a:rPr lang="en-US" dirty="0">
                <a:solidFill>
                  <a:srgbClr val="2A2A2A"/>
                </a:solidFill>
                <a:latin typeface="proxima_nova_rgregular"/>
              </a:rPr>
              <a:t>with MGUS are conservatively treated and do not need </a:t>
            </a:r>
            <a:r>
              <a:rPr lang="en-US" dirty="0" smtClean="0">
                <a:solidFill>
                  <a:srgbClr val="2A2A2A"/>
                </a:solidFill>
                <a:latin typeface="proxima_nova_rgregular"/>
              </a:rPr>
              <a:t>chemotherapy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premalignant </a:t>
            </a:r>
            <a:r>
              <a:rPr lang="en-US" dirty="0"/>
              <a:t>plasma-cell proliferative disorder associated with a life-long </a:t>
            </a:r>
            <a:r>
              <a:rPr lang="en-US" b="1" dirty="0"/>
              <a:t>risk of progression </a:t>
            </a:r>
            <a:r>
              <a:rPr lang="en-US" dirty="0"/>
              <a:t>to multiple </a:t>
            </a:r>
            <a:r>
              <a:rPr lang="en-US" dirty="0" smtClean="0"/>
              <a:t>myeloma</a:t>
            </a:r>
            <a:endParaRPr lang="en-US" dirty="0">
              <a:solidFill>
                <a:srgbClr val="2A2A2A"/>
              </a:solidFill>
              <a:latin typeface="proxima_nova_rgregula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2A2A2A"/>
              </a:solidFill>
              <a:latin typeface="proxima_nova_rgregula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A2A2A"/>
              </a:solidFill>
              <a:effectLst/>
              <a:latin typeface="proxima_nova_rgregular"/>
            </a:endParaRPr>
          </a:p>
        </p:txBody>
      </p:sp>
    </p:spTree>
    <p:extLst>
      <p:ext uri="{BB962C8B-B14F-4D97-AF65-F5344CB8AC3E}">
        <p14:creationId xmlns:p14="http://schemas.microsoft.com/office/powerpoint/2010/main" val="410523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2374623" y="1658128"/>
            <a:ext cx="846138" cy="581025"/>
            <a:chOff x="4520" y="3830"/>
            <a:chExt cx="466" cy="320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 bwMode="auto">
            <a:xfrm rot="2289434">
              <a:off x="4520" y="3830"/>
              <a:ext cx="466" cy="320"/>
              <a:chOff x="4656" y="3840"/>
              <a:chExt cx="328" cy="320"/>
            </a:xfrm>
          </p:grpSpPr>
          <p:sp>
            <p:nvSpPr>
              <p:cNvPr id="7" name="Freeform 4"/>
              <p:cNvSpPr>
                <a:spLocks noChangeAspect="1"/>
              </p:cNvSpPr>
              <p:nvPr/>
            </p:nvSpPr>
            <p:spPr bwMode="auto">
              <a:xfrm>
                <a:off x="4665" y="3840"/>
                <a:ext cx="319" cy="320"/>
              </a:xfrm>
              <a:custGeom>
                <a:avLst/>
                <a:gdLst>
                  <a:gd name="T0" fmla="*/ 65 w 187"/>
                  <a:gd name="T1" fmla="*/ 572 h 187"/>
                  <a:gd name="T2" fmla="*/ 273 w 187"/>
                  <a:gd name="T3" fmla="*/ 823 h 187"/>
                  <a:gd name="T4" fmla="*/ 829 w 187"/>
                  <a:gd name="T5" fmla="*/ 614 h 187"/>
                  <a:gd name="T6" fmla="*/ 590 w 187"/>
                  <a:gd name="T7" fmla="*/ 50 h 187"/>
                  <a:gd name="T8" fmla="*/ 183 w 187"/>
                  <a:gd name="T9" fmla="*/ 120 h 187"/>
                  <a:gd name="T10" fmla="*/ 65 w 187"/>
                  <a:gd name="T11" fmla="*/ 572 h 1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7"/>
                  <a:gd name="T19" fmla="*/ 0 h 187"/>
                  <a:gd name="T20" fmla="*/ 187 w 187"/>
                  <a:gd name="T21" fmla="*/ 187 h 18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7" h="187">
                    <a:moveTo>
                      <a:pt x="13" y="114"/>
                    </a:moveTo>
                    <a:cubicBezTo>
                      <a:pt x="20" y="139"/>
                      <a:pt x="38" y="156"/>
                      <a:pt x="55" y="164"/>
                    </a:cubicBezTo>
                    <a:cubicBezTo>
                      <a:pt x="78" y="175"/>
                      <a:pt x="146" y="187"/>
                      <a:pt x="167" y="123"/>
                    </a:cubicBezTo>
                    <a:cubicBezTo>
                      <a:pt x="187" y="56"/>
                      <a:pt x="143" y="18"/>
                      <a:pt x="119" y="10"/>
                    </a:cubicBezTo>
                    <a:cubicBezTo>
                      <a:pt x="89" y="0"/>
                      <a:pt x="58" y="4"/>
                      <a:pt x="37" y="24"/>
                    </a:cubicBezTo>
                    <a:cubicBezTo>
                      <a:pt x="17" y="42"/>
                      <a:pt x="0" y="68"/>
                      <a:pt x="13" y="114"/>
                    </a:cubicBezTo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Freeform 5"/>
              <p:cNvSpPr>
                <a:spLocks noChangeAspect="1"/>
              </p:cNvSpPr>
              <p:nvPr/>
            </p:nvSpPr>
            <p:spPr bwMode="auto">
              <a:xfrm>
                <a:off x="4656" y="3861"/>
                <a:ext cx="132" cy="181"/>
              </a:xfrm>
              <a:custGeom>
                <a:avLst/>
                <a:gdLst>
                  <a:gd name="T0" fmla="*/ 4 w 731"/>
                  <a:gd name="T1" fmla="*/ 0 h 1010"/>
                  <a:gd name="T2" fmla="*/ 1 w 731"/>
                  <a:gd name="T3" fmla="*/ 6 h 1010"/>
                  <a:gd name="T4" fmla="*/ 4 w 731"/>
                  <a:gd name="T5" fmla="*/ 0 h 1010"/>
                  <a:gd name="T6" fmla="*/ 0 60000 65536"/>
                  <a:gd name="T7" fmla="*/ 0 60000 65536"/>
                  <a:gd name="T8" fmla="*/ 0 60000 65536"/>
                  <a:gd name="T9" fmla="*/ 0 w 731"/>
                  <a:gd name="T10" fmla="*/ 0 h 1010"/>
                  <a:gd name="T11" fmla="*/ 731 w 731"/>
                  <a:gd name="T12" fmla="*/ 1010 h 10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31" h="1010">
                    <a:moveTo>
                      <a:pt x="731" y="0"/>
                    </a:moveTo>
                    <a:cubicBezTo>
                      <a:pt x="299" y="26"/>
                      <a:pt x="0" y="639"/>
                      <a:pt x="240" y="1010"/>
                    </a:cubicBezTo>
                    <a:cubicBezTo>
                      <a:pt x="94" y="584"/>
                      <a:pt x="306" y="134"/>
                      <a:pt x="7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6"/>
            <p:cNvGrpSpPr>
              <a:grpSpLocks noChangeAspect="1"/>
            </p:cNvGrpSpPr>
            <p:nvPr/>
          </p:nvGrpSpPr>
          <p:grpSpPr bwMode="auto">
            <a:xfrm>
              <a:off x="4706" y="3909"/>
              <a:ext cx="220" cy="239"/>
              <a:chOff x="4722" y="3895"/>
              <a:chExt cx="220" cy="239"/>
            </a:xfrm>
          </p:grpSpPr>
          <p:sp>
            <p:nvSpPr>
              <p:cNvPr id="5" name="Freeform 7"/>
              <p:cNvSpPr>
                <a:spLocks noChangeAspect="1"/>
              </p:cNvSpPr>
              <p:nvPr/>
            </p:nvSpPr>
            <p:spPr bwMode="auto">
              <a:xfrm rot="-6761191">
                <a:off x="4712" y="3905"/>
                <a:ext cx="239" cy="220"/>
              </a:xfrm>
              <a:custGeom>
                <a:avLst/>
                <a:gdLst>
                  <a:gd name="T0" fmla="*/ 164 w 140"/>
                  <a:gd name="T1" fmla="*/ 600 h 128"/>
                  <a:gd name="T2" fmla="*/ 399 w 140"/>
                  <a:gd name="T3" fmla="*/ 620 h 128"/>
                  <a:gd name="T4" fmla="*/ 603 w 140"/>
                  <a:gd name="T5" fmla="*/ 225 h 128"/>
                  <a:gd name="T6" fmla="*/ 195 w 140"/>
                  <a:gd name="T7" fmla="*/ 50 h 128"/>
                  <a:gd name="T8" fmla="*/ 9 w 140"/>
                  <a:gd name="T9" fmla="*/ 299 h 128"/>
                  <a:gd name="T10" fmla="*/ 164 w 140"/>
                  <a:gd name="T11" fmla="*/ 600 h 1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0"/>
                  <a:gd name="T19" fmla="*/ 0 h 128"/>
                  <a:gd name="T20" fmla="*/ 140 w 140"/>
                  <a:gd name="T21" fmla="*/ 128 h 1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0" h="128">
                    <a:moveTo>
                      <a:pt x="33" y="118"/>
                    </a:moveTo>
                    <a:cubicBezTo>
                      <a:pt x="49" y="128"/>
                      <a:pt x="67" y="127"/>
                      <a:pt x="80" y="122"/>
                    </a:cubicBezTo>
                    <a:cubicBezTo>
                      <a:pt x="98" y="116"/>
                      <a:pt x="140" y="88"/>
                      <a:pt x="121" y="44"/>
                    </a:cubicBezTo>
                    <a:cubicBezTo>
                      <a:pt x="99" y="0"/>
                      <a:pt x="57" y="2"/>
                      <a:pt x="39" y="10"/>
                    </a:cubicBezTo>
                    <a:cubicBezTo>
                      <a:pt x="19" y="20"/>
                      <a:pt x="4" y="38"/>
                      <a:pt x="2" y="59"/>
                    </a:cubicBezTo>
                    <a:cubicBezTo>
                      <a:pt x="0" y="79"/>
                      <a:pt x="3" y="100"/>
                      <a:pt x="33" y="118"/>
                    </a:cubicBezTo>
                  </a:path>
                </a:pathLst>
              </a:custGeom>
              <a:solidFill>
                <a:srgbClr val="000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Freeform 8"/>
              <p:cNvSpPr>
                <a:spLocks noChangeAspect="1"/>
              </p:cNvSpPr>
              <p:nvPr/>
            </p:nvSpPr>
            <p:spPr bwMode="auto">
              <a:xfrm rot="-654584">
                <a:off x="4729" y="3967"/>
                <a:ext cx="73" cy="117"/>
              </a:xfrm>
              <a:custGeom>
                <a:avLst/>
                <a:gdLst>
                  <a:gd name="T0" fmla="*/ 211 w 43"/>
                  <a:gd name="T1" fmla="*/ 0 h 68"/>
                  <a:gd name="T2" fmla="*/ 90 w 43"/>
                  <a:gd name="T3" fmla="*/ 346 h 68"/>
                  <a:gd name="T4" fmla="*/ 211 w 43"/>
                  <a:gd name="T5" fmla="*/ 0 h 68"/>
                  <a:gd name="T6" fmla="*/ 0 60000 65536"/>
                  <a:gd name="T7" fmla="*/ 0 60000 65536"/>
                  <a:gd name="T8" fmla="*/ 0 60000 65536"/>
                  <a:gd name="T9" fmla="*/ 0 w 43"/>
                  <a:gd name="T10" fmla="*/ 0 h 68"/>
                  <a:gd name="T11" fmla="*/ 43 w 43"/>
                  <a:gd name="T12" fmla="*/ 68 h 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" h="68">
                    <a:moveTo>
                      <a:pt x="43" y="0"/>
                    </a:moveTo>
                    <a:cubicBezTo>
                      <a:pt x="11" y="6"/>
                      <a:pt x="0" y="50"/>
                      <a:pt x="18" y="68"/>
                    </a:cubicBezTo>
                    <a:cubicBezTo>
                      <a:pt x="6" y="38"/>
                      <a:pt x="23" y="11"/>
                      <a:pt x="4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" name="Group 2"/>
          <p:cNvGrpSpPr>
            <a:grpSpLocks noChangeAspect="1"/>
          </p:cNvGrpSpPr>
          <p:nvPr/>
        </p:nvGrpSpPr>
        <p:grpSpPr bwMode="auto">
          <a:xfrm>
            <a:off x="2883354" y="1661089"/>
            <a:ext cx="846138" cy="581025"/>
            <a:chOff x="4520" y="3830"/>
            <a:chExt cx="466" cy="320"/>
          </a:xfrm>
        </p:grpSpPr>
        <p:grpSp>
          <p:nvGrpSpPr>
            <p:cNvPr id="10" name="Group 3"/>
            <p:cNvGrpSpPr>
              <a:grpSpLocks noChangeAspect="1"/>
            </p:cNvGrpSpPr>
            <p:nvPr/>
          </p:nvGrpSpPr>
          <p:grpSpPr bwMode="auto">
            <a:xfrm rot="2289434">
              <a:off x="4520" y="3830"/>
              <a:ext cx="466" cy="320"/>
              <a:chOff x="4656" y="3840"/>
              <a:chExt cx="328" cy="320"/>
            </a:xfrm>
          </p:grpSpPr>
          <p:sp>
            <p:nvSpPr>
              <p:cNvPr id="14" name="Freeform 4"/>
              <p:cNvSpPr>
                <a:spLocks noChangeAspect="1"/>
              </p:cNvSpPr>
              <p:nvPr/>
            </p:nvSpPr>
            <p:spPr bwMode="auto">
              <a:xfrm>
                <a:off x="4665" y="3840"/>
                <a:ext cx="319" cy="320"/>
              </a:xfrm>
              <a:custGeom>
                <a:avLst/>
                <a:gdLst>
                  <a:gd name="T0" fmla="*/ 65 w 187"/>
                  <a:gd name="T1" fmla="*/ 572 h 187"/>
                  <a:gd name="T2" fmla="*/ 273 w 187"/>
                  <a:gd name="T3" fmla="*/ 823 h 187"/>
                  <a:gd name="T4" fmla="*/ 829 w 187"/>
                  <a:gd name="T5" fmla="*/ 614 h 187"/>
                  <a:gd name="T6" fmla="*/ 590 w 187"/>
                  <a:gd name="T7" fmla="*/ 50 h 187"/>
                  <a:gd name="T8" fmla="*/ 183 w 187"/>
                  <a:gd name="T9" fmla="*/ 120 h 187"/>
                  <a:gd name="T10" fmla="*/ 65 w 187"/>
                  <a:gd name="T11" fmla="*/ 572 h 1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7"/>
                  <a:gd name="T19" fmla="*/ 0 h 187"/>
                  <a:gd name="T20" fmla="*/ 187 w 187"/>
                  <a:gd name="T21" fmla="*/ 187 h 18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7" h="187">
                    <a:moveTo>
                      <a:pt x="13" y="114"/>
                    </a:moveTo>
                    <a:cubicBezTo>
                      <a:pt x="20" y="139"/>
                      <a:pt x="38" y="156"/>
                      <a:pt x="55" y="164"/>
                    </a:cubicBezTo>
                    <a:cubicBezTo>
                      <a:pt x="78" y="175"/>
                      <a:pt x="146" y="187"/>
                      <a:pt x="167" y="123"/>
                    </a:cubicBezTo>
                    <a:cubicBezTo>
                      <a:pt x="187" y="56"/>
                      <a:pt x="143" y="18"/>
                      <a:pt x="119" y="10"/>
                    </a:cubicBezTo>
                    <a:cubicBezTo>
                      <a:pt x="89" y="0"/>
                      <a:pt x="58" y="4"/>
                      <a:pt x="37" y="24"/>
                    </a:cubicBezTo>
                    <a:cubicBezTo>
                      <a:pt x="17" y="42"/>
                      <a:pt x="0" y="68"/>
                      <a:pt x="13" y="114"/>
                    </a:cubicBezTo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5"/>
              <p:cNvSpPr>
                <a:spLocks noChangeAspect="1"/>
              </p:cNvSpPr>
              <p:nvPr/>
            </p:nvSpPr>
            <p:spPr bwMode="auto">
              <a:xfrm>
                <a:off x="4656" y="3861"/>
                <a:ext cx="132" cy="181"/>
              </a:xfrm>
              <a:custGeom>
                <a:avLst/>
                <a:gdLst>
                  <a:gd name="T0" fmla="*/ 4 w 731"/>
                  <a:gd name="T1" fmla="*/ 0 h 1010"/>
                  <a:gd name="T2" fmla="*/ 1 w 731"/>
                  <a:gd name="T3" fmla="*/ 6 h 1010"/>
                  <a:gd name="T4" fmla="*/ 4 w 731"/>
                  <a:gd name="T5" fmla="*/ 0 h 1010"/>
                  <a:gd name="T6" fmla="*/ 0 60000 65536"/>
                  <a:gd name="T7" fmla="*/ 0 60000 65536"/>
                  <a:gd name="T8" fmla="*/ 0 60000 65536"/>
                  <a:gd name="T9" fmla="*/ 0 w 731"/>
                  <a:gd name="T10" fmla="*/ 0 h 1010"/>
                  <a:gd name="T11" fmla="*/ 731 w 731"/>
                  <a:gd name="T12" fmla="*/ 1010 h 10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31" h="1010">
                    <a:moveTo>
                      <a:pt x="731" y="0"/>
                    </a:moveTo>
                    <a:cubicBezTo>
                      <a:pt x="299" y="26"/>
                      <a:pt x="0" y="639"/>
                      <a:pt x="240" y="1010"/>
                    </a:cubicBezTo>
                    <a:cubicBezTo>
                      <a:pt x="94" y="584"/>
                      <a:pt x="306" y="134"/>
                      <a:pt x="7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6"/>
            <p:cNvGrpSpPr>
              <a:grpSpLocks noChangeAspect="1"/>
            </p:cNvGrpSpPr>
            <p:nvPr/>
          </p:nvGrpSpPr>
          <p:grpSpPr bwMode="auto">
            <a:xfrm>
              <a:off x="4706" y="3909"/>
              <a:ext cx="220" cy="239"/>
              <a:chOff x="4722" y="3895"/>
              <a:chExt cx="220" cy="239"/>
            </a:xfrm>
          </p:grpSpPr>
          <p:sp>
            <p:nvSpPr>
              <p:cNvPr id="12" name="Freeform 7"/>
              <p:cNvSpPr>
                <a:spLocks noChangeAspect="1"/>
              </p:cNvSpPr>
              <p:nvPr/>
            </p:nvSpPr>
            <p:spPr bwMode="auto">
              <a:xfrm rot="-6761191">
                <a:off x="4712" y="3905"/>
                <a:ext cx="239" cy="220"/>
              </a:xfrm>
              <a:custGeom>
                <a:avLst/>
                <a:gdLst>
                  <a:gd name="T0" fmla="*/ 164 w 140"/>
                  <a:gd name="T1" fmla="*/ 600 h 128"/>
                  <a:gd name="T2" fmla="*/ 399 w 140"/>
                  <a:gd name="T3" fmla="*/ 620 h 128"/>
                  <a:gd name="T4" fmla="*/ 603 w 140"/>
                  <a:gd name="T5" fmla="*/ 225 h 128"/>
                  <a:gd name="T6" fmla="*/ 195 w 140"/>
                  <a:gd name="T7" fmla="*/ 50 h 128"/>
                  <a:gd name="T8" fmla="*/ 9 w 140"/>
                  <a:gd name="T9" fmla="*/ 299 h 128"/>
                  <a:gd name="T10" fmla="*/ 164 w 140"/>
                  <a:gd name="T11" fmla="*/ 600 h 1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0"/>
                  <a:gd name="T19" fmla="*/ 0 h 128"/>
                  <a:gd name="T20" fmla="*/ 140 w 140"/>
                  <a:gd name="T21" fmla="*/ 128 h 1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0" h="128">
                    <a:moveTo>
                      <a:pt x="33" y="118"/>
                    </a:moveTo>
                    <a:cubicBezTo>
                      <a:pt x="49" y="128"/>
                      <a:pt x="67" y="127"/>
                      <a:pt x="80" y="122"/>
                    </a:cubicBezTo>
                    <a:cubicBezTo>
                      <a:pt x="98" y="116"/>
                      <a:pt x="140" y="88"/>
                      <a:pt x="121" y="44"/>
                    </a:cubicBezTo>
                    <a:cubicBezTo>
                      <a:pt x="99" y="0"/>
                      <a:pt x="57" y="2"/>
                      <a:pt x="39" y="10"/>
                    </a:cubicBezTo>
                    <a:cubicBezTo>
                      <a:pt x="19" y="20"/>
                      <a:pt x="4" y="38"/>
                      <a:pt x="2" y="59"/>
                    </a:cubicBezTo>
                    <a:cubicBezTo>
                      <a:pt x="0" y="79"/>
                      <a:pt x="3" y="100"/>
                      <a:pt x="33" y="118"/>
                    </a:cubicBezTo>
                  </a:path>
                </a:pathLst>
              </a:custGeom>
              <a:solidFill>
                <a:srgbClr val="000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8"/>
              <p:cNvSpPr>
                <a:spLocks noChangeAspect="1"/>
              </p:cNvSpPr>
              <p:nvPr/>
            </p:nvSpPr>
            <p:spPr bwMode="auto">
              <a:xfrm rot="-654584">
                <a:off x="4729" y="3967"/>
                <a:ext cx="73" cy="117"/>
              </a:xfrm>
              <a:custGeom>
                <a:avLst/>
                <a:gdLst>
                  <a:gd name="T0" fmla="*/ 211 w 43"/>
                  <a:gd name="T1" fmla="*/ 0 h 68"/>
                  <a:gd name="T2" fmla="*/ 90 w 43"/>
                  <a:gd name="T3" fmla="*/ 346 h 68"/>
                  <a:gd name="T4" fmla="*/ 211 w 43"/>
                  <a:gd name="T5" fmla="*/ 0 h 68"/>
                  <a:gd name="T6" fmla="*/ 0 60000 65536"/>
                  <a:gd name="T7" fmla="*/ 0 60000 65536"/>
                  <a:gd name="T8" fmla="*/ 0 60000 65536"/>
                  <a:gd name="T9" fmla="*/ 0 w 43"/>
                  <a:gd name="T10" fmla="*/ 0 h 68"/>
                  <a:gd name="T11" fmla="*/ 43 w 43"/>
                  <a:gd name="T12" fmla="*/ 68 h 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" h="68">
                    <a:moveTo>
                      <a:pt x="43" y="0"/>
                    </a:moveTo>
                    <a:cubicBezTo>
                      <a:pt x="11" y="6"/>
                      <a:pt x="0" y="50"/>
                      <a:pt x="18" y="68"/>
                    </a:cubicBezTo>
                    <a:cubicBezTo>
                      <a:pt x="6" y="38"/>
                      <a:pt x="23" y="11"/>
                      <a:pt x="4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6" name="Group 2"/>
          <p:cNvGrpSpPr>
            <a:grpSpLocks noChangeAspect="1"/>
          </p:cNvGrpSpPr>
          <p:nvPr/>
        </p:nvGrpSpPr>
        <p:grpSpPr bwMode="auto">
          <a:xfrm>
            <a:off x="3458568" y="1723205"/>
            <a:ext cx="846138" cy="581025"/>
            <a:chOff x="4520" y="3830"/>
            <a:chExt cx="466" cy="320"/>
          </a:xfrm>
        </p:grpSpPr>
        <p:grpSp>
          <p:nvGrpSpPr>
            <p:cNvPr id="17" name="Group 3"/>
            <p:cNvGrpSpPr>
              <a:grpSpLocks noChangeAspect="1"/>
            </p:cNvGrpSpPr>
            <p:nvPr/>
          </p:nvGrpSpPr>
          <p:grpSpPr bwMode="auto">
            <a:xfrm rot="2289434">
              <a:off x="4520" y="3830"/>
              <a:ext cx="466" cy="320"/>
              <a:chOff x="4656" y="3840"/>
              <a:chExt cx="328" cy="320"/>
            </a:xfrm>
          </p:grpSpPr>
          <p:sp>
            <p:nvSpPr>
              <p:cNvPr id="21" name="Freeform 4"/>
              <p:cNvSpPr>
                <a:spLocks noChangeAspect="1"/>
              </p:cNvSpPr>
              <p:nvPr/>
            </p:nvSpPr>
            <p:spPr bwMode="auto">
              <a:xfrm>
                <a:off x="4665" y="3840"/>
                <a:ext cx="319" cy="320"/>
              </a:xfrm>
              <a:custGeom>
                <a:avLst/>
                <a:gdLst>
                  <a:gd name="T0" fmla="*/ 65 w 187"/>
                  <a:gd name="T1" fmla="*/ 572 h 187"/>
                  <a:gd name="T2" fmla="*/ 273 w 187"/>
                  <a:gd name="T3" fmla="*/ 823 h 187"/>
                  <a:gd name="T4" fmla="*/ 829 w 187"/>
                  <a:gd name="T5" fmla="*/ 614 h 187"/>
                  <a:gd name="T6" fmla="*/ 590 w 187"/>
                  <a:gd name="T7" fmla="*/ 50 h 187"/>
                  <a:gd name="T8" fmla="*/ 183 w 187"/>
                  <a:gd name="T9" fmla="*/ 120 h 187"/>
                  <a:gd name="T10" fmla="*/ 65 w 187"/>
                  <a:gd name="T11" fmla="*/ 572 h 1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7"/>
                  <a:gd name="T19" fmla="*/ 0 h 187"/>
                  <a:gd name="T20" fmla="*/ 187 w 187"/>
                  <a:gd name="T21" fmla="*/ 187 h 18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7" h="187">
                    <a:moveTo>
                      <a:pt x="13" y="114"/>
                    </a:moveTo>
                    <a:cubicBezTo>
                      <a:pt x="20" y="139"/>
                      <a:pt x="38" y="156"/>
                      <a:pt x="55" y="164"/>
                    </a:cubicBezTo>
                    <a:cubicBezTo>
                      <a:pt x="78" y="175"/>
                      <a:pt x="146" y="187"/>
                      <a:pt x="167" y="123"/>
                    </a:cubicBezTo>
                    <a:cubicBezTo>
                      <a:pt x="187" y="56"/>
                      <a:pt x="143" y="18"/>
                      <a:pt x="119" y="10"/>
                    </a:cubicBezTo>
                    <a:cubicBezTo>
                      <a:pt x="89" y="0"/>
                      <a:pt x="58" y="4"/>
                      <a:pt x="37" y="24"/>
                    </a:cubicBezTo>
                    <a:cubicBezTo>
                      <a:pt x="17" y="42"/>
                      <a:pt x="0" y="68"/>
                      <a:pt x="13" y="114"/>
                    </a:cubicBezTo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5"/>
              <p:cNvSpPr>
                <a:spLocks noChangeAspect="1"/>
              </p:cNvSpPr>
              <p:nvPr/>
            </p:nvSpPr>
            <p:spPr bwMode="auto">
              <a:xfrm>
                <a:off x="4656" y="3861"/>
                <a:ext cx="132" cy="181"/>
              </a:xfrm>
              <a:custGeom>
                <a:avLst/>
                <a:gdLst>
                  <a:gd name="T0" fmla="*/ 4 w 731"/>
                  <a:gd name="T1" fmla="*/ 0 h 1010"/>
                  <a:gd name="T2" fmla="*/ 1 w 731"/>
                  <a:gd name="T3" fmla="*/ 6 h 1010"/>
                  <a:gd name="T4" fmla="*/ 4 w 731"/>
                  <a:gd name="T5" fmla="*/ 0 h 1010"/>
                  <a:gd name="T6" fmla="*/ 0 60000 65536"/>
                  <a:gd name="T7" fmla="*/ 0 60000 65536"/>
                  <a:gd name="T8" fmla="*/ 0 60000 65536"/>
                  <a:gd name="T9" fmla="*/ 0 w 731"/>
                  <a:gd name="T10" fmla="*/ 0 h 1010"/>
                  <a:gd name="T11" fmla="*/ 731 w 731"/>
                  <a:gd name="T12" fmla="*/ 1010 h 10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31" h="1010">
                    <a:moveTo>
                      <a:pt x="731" y="0"/>
                    </a:moveTo>
                    <a:cubicBezTo>
                      <a:pt x="299" y="26"/>
                      <a:pt x="0" y="639"/>
                      <a:pt x="240" y="1010"/>
                    </a:cubicBezTo>
                    <a:cubicBezTo>
                      <a:pt x="94" y="584"/>
                      <a:pt x="306" y="134"/>
                      <a:pt x="7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6"/>
            <p:cNvGrpSpPr>
              <a:grpSpLocks noChangeAspect="1"/>
            </p:cNvGrpSpPr>
            <p:nvPr/>
          </p:nvGrpSpPr>
          <p:grpSpPr bwMode="auto">
            <a:xfrm>
              <a:off x="4706" y="3909"/>
              <a:ext cx="220" cy="239"/>
              <a:chOff x="4722" y="3895"/>
              <a:chExt cx="220" cy="239"/>
            </a:xfrm>
          </p:grpSpPr>
          <p:sp>
            <p:nvSpPr>
              <p:cNvPr id="19" name="Freeform 7"/>
              <p:cNvSpPr>
                <a:spLocks noChangeAspect="1"/>
              </p:cNvSpPr>
              <p:nvPr/>
            </p:nvSpPr>
            <p:spPr bwMode="auto">
              <a:xfrm rot="-6761191">
                <a:off x="4712" y="3905"/>
                <a:ext cx="239" cy="220"/>
              </a:xfrm>
              <a:custGeom>
                <a:avLst/>
                <a:gdLst>
                  <a:gd name="T0" fmla="*/ 164 w 140"/>
                  <a:gd name="T1" fmla="*/ 600 h 128"/>
                  <a:gd name="T2" fmla="*/ 399 w 140"/>
                  <a:gd name="T3" fmla="*/ 620 h 128"/>
                  <a:gd name="T4" fmla="*/ 603 w 140"/>
                  <a:gd name="T5" fmla="*/ 225 h 128"/>
                  <a:gd name="T6" fmla="*/ 195 w 140"/>
                  <a:gd name="T7" fmla="*/ 50 h 128"/>
                  <a:gd name="T8" fmla="*/ 9 w 140"/>
                  <a:gd name="T9" fmla="*/ 299 h 128"/>
                  <a:gd name="T10" fmla="*/ 164 w 140"/>
                  <a:gd name="T11" fmla="*/ 600 h 1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0"/>
                  <a:gd name="T19" fmla="*/ 0 h 128"/>
                  <a:gd name="T20" fmla="*/ 140 w 140"/>
                  <a:gd name="T21" fmla="*/ 128 h 1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0" h="128">
                    <a:moveTo>
                      <a:pt x="33" y="118"/>
                    </a:moveTo>
                    <a:cubicBezTo>
                      <a:pt x="49" y="128"/>
                      <a:pt x="67" y="127"/>
                      <a:pt x="80" y="122"/>
                    </a:cubicBezTo>
                    <a:cubicBezTo>
                      <a:pt x="98" y="116"/>
                      <a:pt x="140" y="88"/>
                      <a:pt x="121" y="44"/>
                    </a:cubicBezTo>
                    <a:cubicBezTo>
                      <a:pt x="99" y="0"/>
                      <a:pt x="57" y="2"/>
                      <a:pt x="39" y="10"/>
                    </a:cubicBezTo>
                    <a:cubicBezTo>
                      <a:pt x="19" y="20"/>
                      <a:pt x="4" y="38"/>
                      <a:pt x="2" y="59"/>
                    </a:cubicBezTo>
                    <a:cubicBezTo>
                      <a:pt x="0" y="79"/>
                      <a:pt x="3" y="100"/>
                      <a:pt x="33" y="118"/>
                    </a:cubicBezTo>
                  </a:path>
                </a:pathLst>
              </a:custGeom>
              <a:solidFill>
                <a:srgbClr val="000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8"/>
              <p:cNvSpPr>
                <a:spLocks noChangeAspect="1"/>
              </p:cNvSpPr>
              <p:nvPr/>
            </p:nvSpPr>
            <p:spPr bwMode="auto">
              <a:xfrm rot="-654584">
                <a:off x="4729" y="3967"/>
                <a:ext cx="73" cy="117"/>
              </a:xfrm>
              <a:custGeom>
                <a:avLst/>
                <a:gdLst>
                  <a:gd name="T0" fmla="*/ 211 w 43"/>
                  <a:gd name="T1" fmla="*/ 0 h 68"/>
                  <a:gd name="T2" fmla="*/ 90 w 43"/>
                  <a:gd name="T3" fmla="*/ 346 h 68"/>
                  <a:gd name="T4" fmla="*/ 211 w 43"/>
                  <a:gd name="T5" fmla="*/ 0 h 68"/>
                  <a:gd name="T6" fmla="*/ 0 60000 65536"/>
                  <a:gd name="T7" fmla="*/ 0 60000 65536"/>
                  <a:gd name="T8" fmla="*/ 0 60000 65536"/>
                  <a:gd name="T9" fmla="*/ 0 w 43"/>
                  <a:gd name="T10" fmla="*/ 0 h 68"/>
                  <a:gd name="T11" fmla="*/ 43 w 43"/>
                  <a:gd name="T12" fmla="*/ 68 h 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" h="68">
                    <a:moveTo>
                      <a:pt x="43" y="0"/>
                    </a:moveTo>
                    <a:cubicBezTo>
                      <a:pt x="11" y="6"/>
                      <a:pt x="0" y="50"/>
                      <a:pt x="18" y="68"/>
                    </a:cubicBezTo>
                    <a:cubicBezTo>
                      <a:pt x="6" y="38"/>
                      <a:pt x="23" y="11"/>
                      <a:pt x="4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3" name="Group 2"/>
          <p:cNvGrpSpPr>
            <a:grpSpLocks noChangeAspect="1"/>
          </p:cNvGrpSpPr>
          <p:nvPr/>
        </p:nvGrpSpPr>
        <p:grpSpPr bwMode="auto">
          <a:xfrm>
            <a:off x="2789885" y="2115328"/>
            <a:ext cx="846138" cy="581025"/>
            <a:chOff x="4520" y="3830"/>
            <a:chExt cx="466" cy="320"/>
          </a:xfrm>
        </p:grpSpPr>
        <p:grpSp>
          <p:nvGrpSpPr>
            <p:cNvPr id="24" name="Group 3"/>
            <p:cNvGrpSpPr>
              <a:grpSpLocks noChangeAspect="1"/>
            </p:cNvGrpSpPr>
            <p:nvPr/>
          </p:nvGrpSpPr>
          <p:grpSpPr bwMode="auto">
            <a:xfrm rot="2289434">
              <a:off x="4520" y="3830"/>
              <a:ext cx="466" cy="320"/>
              <a:chOff x="4656" y="3840"/>
              <a:chExt cx="328" cy="320"/>
            </a:xfrm>
          </p:grpSpPr>
          <p:sp>
            <p:nvSpPr>
              <p:cNvPr id="28" name="Freeform 4"/>
              <p:cNvSpPr>
                <a:spLocks noChangeAspect="1"/>
              </p:cNvSpPr>
              <p:nvPr/>
            </p:nvSpPr>
            <p:spPr bwMode="auto">
              <a:xfrm>
                <a:off x="4665" y="3840"/>
                <a:ext cx="319" cy="320"/>
              </a:xfrm>
              <a:custGeom>
                <a:avLst/>
                <a:gdLst>
                  <a:gd name="T0" fmla="*/ 65 w 187"/>
                  <a:gd name="T1" fmla="*/ 572 h 187"/>
                  <a:gd name="T2" fmla="*/ 273 w 187"/>
                  <a:gd name="T3" fmla="*/ 823 h 187"/>
                  <a:gd name="T4" fmla="*/ 829 w 187"/>
                  <a:gd name="T5" fmla="*/ 614 h 187"/>
                  <a:gd name="T6" fmla="*/ 590 w 187"/>
                  <a:gd name="T7" fmla="*/ 50 h 187"/>
                  <a:gd name="T8" fmla="*/ 183 w 187"/>
                  <a:gd name="T9" fmla="*/ 120 h 187"/>
                  <a:gd name="T10" fmla="*/ 65 w 187"/>
                  <a:gd name="T11" fmla="*/ 572 h 1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7"/>
                  <a:gd name="T19" fmla="*/ 0 h 187"/>
                  <a:gd name="T20" fmla="*/ 187 w 187"/>
                  <a:gd name="T21" fmla="*/ 187 h 18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7" h="187">
                    <a:moveTo>
                      <a:pt x="13" y="114"/>
                    </a:moveTo>
                    <a:cubicBezTo>
                      <a:pt x="20" y="139"/>
                      <a:pt x="38" y="156"/>
                      <a:pt x="55" y="164"/>
                    </a:cubicBezTo>
                    <a:cubicBezTo>
                      <a:pt x="78" y="175"/>
                      <a:pt x="146" y="187"/>
                      <a:pt x="167" y="123"/>
                    </a:cubicBezTo>
                    <a:cubicBezTo>
                      <a:pt x="187" y="56"/>
                      <a:pt x="143" y="18"/>
                      <a:pt x="119" y="10"/>
                    </a:cubicBezTo>
                    <a:cubicBezTo>
                      <a:pt x="89" y="0"/>
                      <a:pt x="58" y="4"/>
                      <a:pt x="37" y="24"/>
                    </a:cubicBezTo>
                    <a:cubicBezTo>
                      <a:pt x="17" y="42"/>
                      <a:pt x="0" y="68"/>
                      <a:pt x="13" y="114"/>
                    </a:cubicBezTo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5"/>
              <p:cNvSpPr>
                <a:spLocks noChangeAspect="1"/>
              </p:cNvSpPr>
              <p:nvPr/>
            </p:nvSpPr>
            <p:spPr bwMode="auto">
              <a:xfrm>
                <a:off x="4656" y="3861"/>
                <a:ext cx="132" cy="181"/>
              </a:xfrm>
              <a:custGeom>
                <a:avLst/>
                <a:gdLst>
                  <a:gd name="T0" fmla="*/ 4 w 731"/>
                  <a:gd name="T1" fmla="*/ 0 h 1010"/>
                  <a:gd name="T2" fmla="*/ 1 w 731"/>
                  <a:gd name="T3" fmla="*/ 6 h 1010"/>
                  <a:gd name="T4" fmla="*/ 4 w 731"/>
                  <a:gd name="T5" fmla="*/ 0 h 1010"/>
                  <a:gd name="T6" fmla="*/ 0 60000 65536"/>
                  <a:gd name="T7" fmla="*/ 0 60000 65536"/>
                  <a:gd name="T8" fmla="*/ 0 60000 65536"/>
                  <a:gd name="T9" fmla="*/ 0 w 731"/>
                  <a:gd name="T10" fmla="*/ 0 h 1010"/>
                  <a:gd name="T11" fmla="*/ 731 w 731"/>
                  <a:gd name="T12" fmla="*/ 1010 h 10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31" h="1010">
                    <a:moveTo>
                      <a:pt x="731" y="0"/>
                    </a:moveTo>
                    <a:cubicBezTo>
                      <a:pt x="299" y="26"/>
                      <a:pt x="0" y="639"/>
                      <a:pt x="240" y="1010"/>
                    </a:cubicBezTo>
                    <a:cubicBezTo>
                      <a:pt x="94" y="584"/>
                      <a:pt x="306" y="134"/>
                      <a:pt x="7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6"/>
            <p:cNvGrpSpPr>
              <a:grpSpLocks noChangeAspect="1"/>
            </p:cNvGrpSpPr>
            <p:nvPr/>
          </p:nvGrpSpPr>
          <p:grpSpPr bwMode="auto">
            <a:xfrm>
              <a:off x="4706" y="3909"/>
              <a:ext cx="220" cy="239"/>
              <a:chOff x="4722" y="3895"/>
              <a:chExt cx="220" cy="239"/>
            </a:xfrm>
          </p:grpSpPr>
          <p:sp>
            <p:nvSpPr>
              <p:cNvPr id="26" name="Freeform 7"/>
              <p:cNvSpPr>
                <a:spLocks noChangeAspect="1"/>
              </p:cNvSpPr>
              <p:nvPr/>
            </p:nvSpPr>
            <p:spPr bwMode="auto">
              <a:xfrm rot="-6761191">
                <a:off x="4712" y="3905"/>
                <a:ext cx="239" cy="220"/>
              </a:xfrm>
              <a:custGeom>
                <a:avLst/>
                <a:gdLst>
                  <a:gd name="T0" fmla="*/ 164 w 140"/>
                  <a:gd name="T1" fmla="*/ 600 h 128"/>
                  <a:gd name="T2" fmla="*/ 399 w 140"/>
                  <a:gd name="T3" fmla="*/ 620 h 128"/>
                  <a:gd name="T4" fmla="*/ 603 w 140"/>
                  <a:gd name="T5" fmla="*/ 225 h 128"/>
                  <a:gd name="T6" fmla="*/ 195 w 140"/>
                  <a:gd name="T7" fmla="*/ 50 h 128"/>
                  <a:gd name="T8" fmla="*/ 9 w 140"/>
                  <a:gd name="T9" fmla="*/ 299 h 128"/>
                  <a:gd name="T10" fmla="*/ 164 w 140"/>
                  <a:gd name="T11" fmla="*/ 600 h 1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0"/>
                  <a:gd name="T19" fmla="*/ 0 h 128"/>
                  <a:gd name="T20" fmla="*/ 140 w 140"/>
                  <a:gd name="T21" fmla="*/ 128 h 1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0" h="128">
                    <a:moveTo>
                      <a:pt x="33" y="118"/>
                    </a:moveTo>
                    <a:cubicBezTo>
                      <a:pt x="49" y="128"/>
                      <a:pt x="67" y="127"/>
                      <a:pt x="80" y="122"/>
                    </a:cubicBezTo>
                    <a:cubicBezTo>
                      <a:pt x="98" y="116"/>
                      <a:pt x="140" y="88"/>
                      <a:pt x="121" y="44"/>
                    </a:cubicBezTo>
                    <a:cubicBezTo>
                      <a:pt x="99" y="0"/>
                      <a:pt x="57" y="2"/>
                      <a:pt x="39" y="10"/>
                    </a:cubicBezTo>
                    <a:cubicBezTo>
                      <a:pt x="19" y="20"/>
                      <a:pt x="4" y="38"/>
                      <a:pt x="2" y="59"/>
                    </a:cubicBezTo>
                    <a:cubicBezTo>
                      <a:pt x="0" y="79"/>
                      <a:pt x="3" y="100"/>
                      <a:pt x="33" y="118"/>
                    </a:cubicBezTo>
                  </a:path>
                </a:pathLst>
              </a:custGeom>
              <a:solidFill>
                <a:srgbClr val="000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8"/>
              <p:cNvSpPr>
                <a:spLocks noChangeAspect="1"/>
              </p:cNvSpPr>
              <p:nvPr/>
            </p:nvSpPr>
            <p:spPr bwMode="auto">
              <a:xfrm rot="-654584">
                <a:off x="4729" y="3967"/>
                <a:ext cx="73" cy="117"/>
              </a:xfrm>
              <a:custGeom>
                <a:avLst/>
                <a:gdLst>
                  <a:gd name="T0" fmla="*/ 211 w 43"/>
                  <a:gd name="T1" fmla="*/ 0 h 68"/>
                  <a:gd name="T2" fmla="*/ 90 w 43"/>
                  <a:gd name="T3" fmla="*/ 346 h 68"/>
                  <a:gd name="T4" fmla="*/ 211 w 43"/>
                  <a:gd name="T5" fmla="*/ 0 h 68"/>
                  <a:gd name="T6" fmla="*/ 0 60000 65536"/>
                  <a:gd name="T7" fmla="*/ 0 60000 65536"/>
                  <a:gd name="T8" fmla="*/ 0 60000 65536"/>
                  <a:gd name="T9" fmla="*/ 0 w 43"/>
                  <a:gd name="T10" fmla="*/ 0 h 68"/>
                  <a:gd name="T11" fmla="*/ 43 w 43"/>
                  <a:gd name="T12" fmla="*/ 68 h 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" h="68">
                    <a:moveTo>
                      <a:pt x="43" y="0"/>
                    </a:moveTo>
                    <a:cubicBezTo>
                      <a:pt x="11" y="6"/>
                      <a:pt x="0" y="50"/>
                      <a:pt x="18" y="68"/>
                    </a:cubicBezTo>
                    <a:cubicBezTo>
                      <a:pt x="6" y="38"/>
                      <a:pt x="23" y="11"/>
                      <a:pt x="4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0" name="Group 2"/>
          <p:cNvGrpSpPr>
            <a:grpSpLocks noChangeAspect="1"/>
          </p:cNvGrpSpPr>
          <p:nvPr/>
        </p:nvGrpSpPr>
        <p:grpSpPr bwMode="auto">
          <a:xfrm>
            <a:off x="3306464" y="2168924"/>
            <a:ext cx="846138" cy="581025"/>
            <a:chOff x="4520" y="3830"/>
            <a:chExt cx="466" cy="320"/>
          </a:xfrm>
        </p:grpSpPr>
        <p:grpSp>
          <p:nvGrpSpPr>
            <p:cNvPr id="31" name="Group 3"/>
            <p:cNvGrpSpPr>
              <a:grpSpLocks noChangeAspect="1"/>
            </p:cNvGrpSpPr>
            <p:nvPr/>
          </p:nvGrpSpPr>
          <p:grpSpPr bwMode="auto">
            <a:xfrm rot="2289434">
              <a:off x="4520" y="3830"/>
              <a:ext cx="466" cy="320"/>
              <a:chOff x="4656" y="3840"/>
              <a:chExt cx="328" cy="320"/>
            </a:xfrm>
          </p:grpSpPr>
          <p:sp>
            <p:nvSpPr>
              <p:cNvPr id="35" name="Freeform 4"/>
              <p:cNvSpPr>
                <a:spLocks noChangeAspect="1"/>
              </p:cNvSpPr>
              <p:nvPr/>
            </p:nvSpPr>
            <p:spPr bwMode="auto">
              <a:xfrm>
                <a:off x="4665" y="3840"/>
                <a:ext cx="319" cy="320"/>
              </a:xfrm>
              <a:custGeom>
                <a:avLst/>
                <a:gdLst>
                  <a:gd name="T0" fmla="*/ 65 w 187"/>
                  <a:gd name="T1" fmla="*/ 572 h 187"/>
                  <a:gd name="T2" fmla="*/ 273 w 187"/>
                  <a:gd name="T3" fmla="*/ 823 h 187"/>
                  <a:gd name="T4" fmla="*/ 829 w 187"/>
                  <a:gd name="T5" fmla="*/ 614 h 187"/>
                  <a:gd name="T6" fmla="*/ 590 w 187"/>
                  <a:gd name="T7" fmla="*/ 50 h 187"/>
                  <a:gd name="T8" fmla="*/ 183 w 187"/>
                  <a:gd name="T9" fmla="*/ 120 h 187"/>
                  <a:gd name="T10" fmla="*/ 65 w 187"/>
                  <a:gd name="T11" fmla="*/ 572 h 1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7"/>
                  <a:gd name="T19" fmla="*/ 0 h 187"/>
                  <a:gd name="T20" fmla="*/ 187 w 187"/>
                  <a:gd name="T21" fmla="*/ 187 h 18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7" h="187">
                    <a:moveTo>
                      <a:pt x="13" y="114"/>
                    </a:moveTo>
                    <a:cubicBezTo>
                      <a:pt x="20" y="139"/>
                      <a:pt x="38" y="156"/>
                      <a:pt x="55" y="164"/>
                    </a:cubicBezTo>
                    <a:cubicBezTo>
                      <a:pt x="78" y="175"/>
                      <a:pt x="146" y="187"/>
                      <a:pt x="167" y="123"/>
                    </a:cubicBezTo>
                    <a:cubicBezTo>
                      <a:pt x="187" y="56"/>
                      <a:pt x="143" y="18"/>
                      <a:pt x="119" y="10"/>
                    </a:cubicBezTo>
                    <a:cubicBezTo>
                      <a:pt x="89" y="0"/>
                      <a:pt x="58" y="4"/>
                      <a:pt x="37" y="24"/>
                    </a:cubicBezTo>
                    <a:cubicBezTo>
                      <a:pt x="17" y="42"/>
                      <a:pt x="0" y="68"/>
                      <a:pt x="13" y="114"/>
                    </a:cubicBezTo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5"/>
              <p:cNvSpPr>
                <a:spLocks noChangeAspect="1"/>
              </p:cNvSpPr>
              <p:nvPr/>
            </p:nvSpPr>
            <p:spPr bwMode="auto">
              <a:xfrm>
                <a:off x="4656" y="3861"/>
                <a:ext cx="132" cy="181"/>
              </a:xfrm>
              <a:custGeom>
                <a:avLst/>
                <a:gdLst>
                  <a:gd name="T0" fmla="*/ 4 w 731"/>
                  <a:gd name="T1" fmla="*/ 0 h 1010"/>
                  <a:gd name="T2" fmla="*/ 1 w 731"/>
                  <a:gd name="T3" fmla="*/ 6 h 1010"/>
                  <a:gd name="T4" fmla="*/ 4 w 731"/>
                  <a:gd name="T5" fmla="*/ 0 h 1010"/>
                  <a:gd name="T6" fmla="*/ 0 60000 65536"/>
                  <a:gd name="T7" fmla="*/ 0 60000 65536"/>
                  <a:gd name="T8" fmla="*/ 0 60000 65536"/>
                  <a:gd name="T9" fmla="*/ 0 w 731"/>
                  <a:gd name="T10" fmla="*/ 0 h 1010"/>
                  <a:gd name="T11" fmla="*/ 731 w 731"/>
                  <a:gd name="T12" fmla="*/ 1010 h 10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31" h="1010">
                    <a:moveTo>
                      <a:pt x="731" y="0"/>
                    </a:moveTo>
                    <a:cubicBezTo>
                      <a:pt x="299" y="26"/>
                      <a:pt x="0" y="639"/>
                      <a:pt x="240" y="1010"/>
                    </a:cubicBezTo>
                    <a:cubicBezTo>
                      <a:pt x="94" y="584"/>
                      <a:pt x="306" y="134"/>
                      <a:pt x="7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" name="Group 6"/>
            <p:cNvGrpSpPr>
              <a:grpSpLocks noChangeAspect="1"/>
            </p:cNvGrpSpPr>
            <p:nvPr/>
          </p:nvGrpSpPr>
          <p:grpSpPr bwMode="auto">
            <a:xfrm>
              <a:off x="4706" y="3909"/>
              <a:ext cx="220" cy="239"/>
              <a:chOff x="4722" y="3895"/>
              <a:chExt cx="220" cy="239"/>
            </a:xfrm>
          </p:grpSpPr>
          <p:sp>
            <p:nvSpPr>
              <p:cNvPr id="33" name="Freeform 7"/>
              <p:cNvSpPr>
                <a:spLocks noChangeAspect="1"/>
              </p:cNvSpPr>
              <p:nvPr/>
            </p:nvSpPr>
            <p:spPr bwMode="auto">
              <a:xfrm rot="-6761191">
                <a:off x="4712" y="3905"/>
                <a:ext cx="239" cy="220"/>
              </a:xfrm>
              <a:custGeom>
                <a:avLst/>
                <a:gdLst>
                  <a:gd name="T0" fmla="*/ 164 w 140"/>
                  <a:gd name="T1" fmla="*/ 600 h 128"/>
                  <a:gd name="T2" fmla="*/ 399 w 140"/>
                  <a:gd name="T3" fmla="*/ 620 h 128"/>
                  <a:gd name="T4" fmla="*/ 603 w 140"/>
                  <a:gd name="T5" fmla="*/ 225 h 128"/>
                  <a:gd name="T6" fmla="*/ 195 w 140"/>
                  <a:gd name="T7" fmla="*/ 50 h 128"/>
                  <a:gd name="T8" fmla="*/ 9 w 140"/>
                  <a:gd name="T9" fmla="*/ 299 h 128"/>
                  <a:gd name="T10" fmla="*/ 164 w 140"/>
                  <a:gd name="T11" fmla="*/ 600 h 1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0"/>
                  <a:gd name="T19" fmla="*/ 0 h 128"/>
                  <a:gd name="T20" fmla="*/ 140 w 140"/>
                  <a:gd name="T21" fmla="*/ 128 h 1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0" h="128">
                    <a:moveTo>
                      <a:pt x="33" y="118"/>
                    </a:moveTo>
                    <a:cubicBezTo>
                      <a:pt x="49" y="128"/>
                      <a:pt x="67" y="127"/>
                      <a:pt x="80" y="122"/>
                    </a:cubicBezTo>
                    <a:cubicBezTo>
                      <a:pt x="98" y="116"/>
                      <a:pt x="140" y="88"/>
                      <a:pt x="121" y="44"/>
                    </a:cubicBezTo>
                    <a:cubicBezTo>
                      <a:pt x="99" y="0"/>
                      <a:pt x="57" y="2"/>
                      <a:pt x="39" y="10"/>
                    </a:cubicBezTo>
                    <a:cubicBezTo>
                      <a:pt x="19" y="20"/>
                      <a:pt x="4" y="38"/>
                      <a:pt x="2" y="59"/>
                    </a:cubicBezTo>
                    <a:cubicBezTo>
                      <a:pt x="0" y="79"/>
                      <a:pt x="3" y="100"/>
                      <a:pt x="33" y="118"/>
                    </a:cubicBezTo>
                  </a:path>
                </a:pathLst>
              </a:custGeom>
              <a:solidFill>
                <a:srgbClr val="000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8"/>
              <p:cNvSpPr>
                <a:spLocks noChangeAspect="1"/>
              </p:cNvSpPr>
              <p:nvPr/>
            </p:nvSpPr>
            <p:spPr bwMode="auto">
              <a:xfrm rot="-654584">
                <a:off x="4729" y="3967"/>
                <a:ext cx="73" cy="117"/>
              </a:xfrm>
              <a:custGeom>
                <a:avLst/>
                <a:gdLst>
                  <a:gd name="T0" fmla="*/ 211 w 43"/>
                  <a:gd name="T1" fmla="*/ 0 h 68"/>
                  <a:gd name="T2" fmla="*/ 90 w 43"/>
                  <a:gd name="T3" fmla="*/ 346 h 68"/>
                  <a:gd name="T4" fmla="*/ 211 w 43"/>
                  <a:gd name="T5" fmla="*/ 0 h 68"/>
                  <a:gd name="T6" fmla="*/ 0 60000 65536"/>
                  <a:gd name="T7" fmla="*/ 0 60000 65536"/>
                  <a:gd name="T8" fmla="*/ 0 60000 65536"/>
                  <a:gd name="T9" fmla="*/ 0 w 43"/>
                  <a:gd name="T10" fmla="*/ 0 h 68"/>
                  <a:gd name="T11" fmla="*/ 43 w 43"/>
                  <a:gd name="T12" fmla="*/ 68 h 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" h="68">
                    <a:moveTo>
                      <a:pt x="43" y="0"/>
                    </a:moveTo>
                    <a:cubicBezTo>
                      <a:pt x="11" y="6"/>
                      <a:pt x="0" y="50"/>
                      <a:pt x="18" y="68"/>
                    </a:cubicBezTo>
                    <a:cubicBezTo>
                      <a:pt x="6" y="38"/>
                      <a:pt x="23" y="11"/>
                      <a:pt x="4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7" name="Group 2"/>
          <p:cNvGrpSpPr>
            <a:grpSpLocks noChangeAspect="1"/>
          </p:cNvGrpSpPr>
          <p:nvPr/>
        </p:nvGrpSpPr>
        <p:grpSpPr bwMode="auto">
          <a:xfrm>
            <a:off x="3171334" y="2637731"/>
            <a:ext cx="846138" cy="581025"/>
            <a:chOff x="4520" y="3830"/>
            <a:chExt cx="466" cy="320"/>
          </a:xfrm>
        </p:grpSpPr>
        <p:grpSp>
          <p:nvGrpSpPr>
            <p:cNvPr id="38" name="Group 3"/>
            <p:cNvGrpSpPr>
              <a:grpSpLocks noChangeAspect="1"/>
            </p:cNvGrpSpPr>
            <p:nvPr/>
          </p:nvGrpSpPr>
          <p:grpSpPr bwMode="auto">
            <a:xfrm rot="2289434">
              <a:off x="4520" y="3830"/>
              <a:ext cx="466" cy="320"/>
              <a:chOff x="4656" y="3840"/>
              <a:chExt cx="328" cy="320"/>
            </a:xfrm>
          </p:grpSpPr>
          <p:sp>
            <p:nvSpPr>
              <p:cNvPr id="42" name="Freeform 4"/>
              <p:cNvSpPr>
                <a:spLocks noChangeAspect="1"/>
              </p:cNvSpPr>
              <p:nvPr/>
            </p:nvSpPr>
            <p:spPr bwMode="auto">
              <a:xfrm>
                <a:off x="4665" y="3840"/>
                <a:ext cx="319" cy="320"/>
              </a:xfrm>
              <a:custGeom>
                <a:avLst/>
                <a:gdLst>
                  <a:gd name="T0" fmla="*/ 65 w 187"/>
                  <a:gd name="T1" fmla="*/ 572 h 187"/>
                  <a:gd name="T2" fmla="*/ 273 w 187"/>
                  <a:gd name="T3" fmla="*/ 823 h 187"/>
                  <a:gd name="T4" fmla="*/ 829 w 187"/>
                  <a:gd name="T5" fmla="*/ 614 h 187"/>
                  <a:gd name="T6" fmla="*/ 590 w 187"/>
                  <a:gd name="T7" fmla="*/ 50 h 187"/>
                  <a:gd name="T8" fmla="*/ 183 w 187"/>
                  <a:gd name="T9" fmla="*/ 120 h 187"/>
                  <a:gd name="T10" fmla="*/ 65 w 187"/>
                  <a:gd name="T11" fmla="*/ 572 h 1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7"/>
                  <a:gd name="T19" fmla="*/ 0 h 187"/>
                  <a:gd name="T20" fmla="*/ 187 w 187"/>
                  <a:gd name="T21" fmla="*/ 187 h 18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7" h="187">
                    <a:moveTo>
                      <a:pt x="13" y="114"/>
                    </a:moveTo>
                    <a:cubicBezTo>
                      <a:pt x="20" y="139"/>
                      <a:pt x="38" y="156"/>
                      <a:pt x="55" y="164"/>
                    </a:cubicBezTo>
                    <a:cubicBezTo>
                      <a:pt x="78" y="175"/>
                      <a:pt x="146" y="187"/>
                      <a:pt x="167" y="123"/>
                    </a:cubicBezTo>
                    <a:cubicBezTo>
                      <a:pt x="187" y="56"/>
                      <a:pt x="143" y="18"/>
                      <a:pt x="119" y="10"/>
                    </a:cubicBezTo>
                    <a:cubicBezTo>
                      <a:pt x="89" y="0"/>
                      <a:pt x="58" y="4"/>
                      <a:pt x="37" y="24"/>
                    </a:cubicBezTo>
                    <a:cubicBezTo>
                      <a:pt x="17" y="42"/>
                      <a:pt x="0" y="68"/>
                      <a:pt x="13" y="114"/>
                    </a:cubicBezTo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5"/>
              <p:cNvSpPr>
                <a:spLocks noChangeAspect="1"/>
              </p:cNvSpPr>
              <p:nvPr/>
            </p:nvSpPr>
            <p:spPr bwMode="auto">
              <a:xfrm>
                <a:off x="4656" y="3861"/>
                <a:ext cx="132" cy="181"/>
              </a:xfrm>
              <a:custGeom>
                <a:avLst/>
                <a:gdLst>
                  <a:gd name="T0" fmla="*/ 4 w 731"/>
                  <a:gd name="T1" fmla="*/ 0 h 1010"/>
                  <a:gd name="T2" fmla="*/ 1 w 731"/>
                  <a:gd name="T3" fmla="*/ 6 h 1010"/>
                  <a:gd name="T4" fmla="*/ 4 w 731"/>
                  <a:gd name="T5" fmla="*/ 0 h 1010"/>
                  <a:gd name="T6" fmla="*/ 0 60000 65536"/>
                  <a:gd name="T7" fmla="*/ 0 60000 65536"/>
                  <a:gd name="T8" fmla="*/ 0 60000 65536"/>
                  <a:gd name="T9" fmla="*/ 0 w 731"/>
                  <a:gd name="T10" fmla="*/ 0 h 1010"/>
                  <a:gd name="T11" fmla="*/ 731 w 731"/>
                  <a:gd name="T12" fmla="*/ 1010 h 10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31" h="1010">
                    <a:moveTo>
                      <a:pt x="731" y="0"/>
                    </a:moveTo>
                    <a:cubicBezTo>
                      <a:pt x="299" y="26"/>
                      <a:pt x="0" y="639"/>
                      <a:pt x="240" y="1010"/>
                    </a:cubicBezTo>
                    <a:cubicBezTo>
                      <a:pt x="94" y="584"/>
                      <a:pt x="306" y="134"/>
                      <a:pt x="7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9" name="Group 6"/>
            <p:cNvGrpSpPr>
              <a:grpSpLocks noChangeAspect="1"/>
            </p:cNvGrpSpPr>
            <p:nvPr/>
          </p:nvGrpSpPr>
          <p:grpSpPr bwMode="auto">
            <a:xfrm>
              <a:off x="4706" y="3909"/>
              <a:ext cx="220" cy="239"/>
              <a:chOff x="4722" y="3895"/>
              <a:chExt cx="220" cy="239"/>
            </a:xfrm>
          </p:grpSpPr>
          <p:sp>
            <p:nvSpPr>
              <p:cNvPr id="40" name="Freeform 7"/>
              <p:cNvSpPr>
                <a:spLocks noChangeAspect="1"/>
              </p:cNvSpPr>
              <p:nvPr/>
            </p:nvSpPr>
            <p:spPr bwMode="auto">
              <a:xfrm rot="-6761191">
                <a:off x="4712" y="3905"/>
                <a:ext cx="239" cy="220"/>
              </a:xfrm>
              <a:custGeom>
                <a:avLst/>
                <a:gdLst>
                  <a:gd name="T0" fmla="*/ 164 w 140"/>
                  <a:gd name="T1" fmla="*/ 600 h 128"/>
                  <a:gd name="T2" fmla="*/ 399 w 140"/>
                  <a:gd name="T3" fmla="*/ 620 h 128"/>
                  <a:gd name="T4" fmla="*/ 603 w 140"/>
                  <a:gd name="T5" fmla="*/ 225 h 128"/>
                  <a:gd name="T6" fmla="*/ 195 w 140"/>
                  <a:gd name="T7" fmla="*/ 50 h 128"/>
                  <a:gd name="T8" fmla="*/ 9 w 140"/>
                  <a:gd name="T9" fmla="*/ 299 h 128"/>
                  <a:gd name="T10" fmla="*/ 164 w 140"/>
                  <a:gd name="T11" fmla="*/ 600 h 1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0"/>
                  <a:gd name="T19" fmla="*/ 0 h 128"/>
                  <a:gd name="T20" fmla="*/ 140 w 140"/>
                  <a:gd name="T21" fmla="*/ 128 h 1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0" h="128">
                    <a:moveTo>
                      <a:pt x="33" y="118"/>
                    </a:moveTo>
                    <a:cubicBezTo>
                      <a:pt x="49" y="128"/>
                      <a:pt x="67" y="127"/>
                      <a:pt x="80" y="122"/>
                    </a:cubicBezTo>
                    <a:cubicBezTo>
                      <a:pt x="98" y="116"/>
                      <a:pt x="140" y="88"/>
                      <a:pt x="121" y="44"/>
                    </a:cubicBezTo>
                    <a:cubicBezTo>
                      <a:pt x="99" y="0"/>
                      <a:pt x="57" y="2"/>
                      <a:pt x="39" y="10"/>
                    </a:cubicBezTo>
                    <a:cubicBezTo>
                      <a:pt x="19" y="20"/>
                      <a:pt x="4" y="38"/>
                      <a:pt x="2" y="59"/>
                    </a:cubicBezTo>
                    <a:cubicBezTo>
                      <a:pt x="0" y="79"/>
                      <a:pt x="3" y="100"/>
                      <a:pt x="33" y="118"/>
                    </a:cubicBezTo>
                  </a:path>
                </a:pathLst>
              </a:custGeom>
              <a:solidFill>
                <a:srgbClr val="000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8"/>
              <p:cNvSpPr>
                <a:spLocks noChangeAspect="1"/>
              </p:cNvSpPr>
              <p:nvPr/>
            </p:nvSpPr>
            <p:spPr bwMode="auto">
              <a:xfrm rot="-654584">
                <a:off x="4729" y="3967"/>
                <a:ext cx="73" cy="117"/>
              </a:xfrm>
              <a:custGeom>
                <a:avLst/>
                <a:gdLst>
                  <a:gd name="T0" fmla="*/ 211 w 43"/>
                  <a:gd name="T1" fmla="*/ 0 h 68"/>
                  <a:gd name="T2" fmla="*/ 90 w 43"/>
                  <a:gd name="T3" fmla="*/ 346 h 68"/>
                  <a:gd name="T4" fmla="*/ 211 w 43"/>
                  <a:gd name="T5" fmla="*/ 0 h 68"/>
                  <a:gd name="T6" fmla="*/ 0 60000 65536"/>
                  <a:gd name="T7" fmla="*/ 0 60000 65536"/>
                  <a:gd name="T8" fmla="*/ 0 60000 65536"/>
                  <a:gd name="T9" fmla="*/ 0 w 43"/>
                  <a:gd name="T10" fmla="*/ 0 h 68"/>
                  <a:gd name="T11" fmla="*/ 43 w 43"/>
                  <a:gd name="T12" fmla="*/ 68 h 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" h="68">
                    <a:moveTo>
                      <a:pt x="43" y="0"/>
                    </a:moveTo>
                    <a:cubicBezTo>
                      <a:pt x="11" y="6"/>
                      <a:pt x="0" y="50"/>
                      <a:pt x="18" y="68"/>
                    </a:cubicBezTo>
                    <a:cubicBezTo>
                      <a:pt x="6" y="38"/>
                      <a:pt x="23" y="11"/>
                      <a:pt x="4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4" name="Group 2"/>
          <p:cNvGrpSpPr>
            <a:grpSpLocks noChangeAspect="1"/>
          </p:cNvGrpSpPr>
          <p:nvPr/>
        </p:nvGrpSpPr>
        <p:grpSpPr bwMode="auto">
          <a:xfrm>
            <a:off x="6483316" y="1721264"/>
            <a:ext cx="846138" cy="581025"/>
            <a:chOff x="4520" y="3830"/>
            <a:chExt cx="466" cy="320"/>
          </a:xfrm>
        </p:grpSpPr>
        <p:grpSp>
          <p:nvGrpSpPr>
            <p:cNvPr id="45" name="Group 3"/>
            <p:cNvGrpSpPr>
              <a:grpSpLocks noChangeAspect="1"/>
            </p:cNvGrpSpPr>
            <p:nvPr/>
          </p:nvGrpSpPr>
          <p:grpSpPr bwMode="auto">
            <a:xfrm rot="2289434">
              <a:off x="4520" y="3830"/>
              <a:ext cx="466" cy="320"/>
              <a:chOff x="4656" y="3840"/>
              <a:chExt cx="328" cy="320"/>
            </a:xfrm>
          </p:grpSpPr>
          <p:sp>
            <p:nvSpPr>
              <p:cNvPr id="49" name="Freeform 4"/>
              <p:cNvSpPr>
                <a:spLocks noChangeAspect="1"/>
              </p:cNvSpPr>
              <p:nvPr/>
            </p:nvSpPr>
            <p:spPr bwMode="auto">
              <a:xfrm>
                <a:off x="4665" y="3840"/>
                <a:ext cx="319" cy="320"/>
              </a:xfrm>
              <a:custGeom>
                <a:avLst/>
                <a:gdLst>
                  <a:gd name="T0" fmla="*/ 65 w 187"/>
                  <a:gd name="T1" fmla="*/ 572 h 187"/>
                  <a:gd name="T2" fmla="*/ 273 w 187"/>
                  <a:gd name="T3" fmla="*/ 823 h 187"/>
                  <a:gd name="T4" fmla="*/ 829 w 187"/>
                  <a:gd name="T5" fmla="*/ 614 h 187"/>
                  <a:gd name="T6" fmla="*/ 590 w 187"/>
                  <a:gd name="T7" fmla="*/ 50 h 187"/>
                  <a:gd name="T8" fmla="*/ 183 w 187"/>
                  <a:gd name="T9" fmla="*/ 120 h 187"/>
                  <a:gd name="T10" fmla="*/ 65 w 187"/>
                  <a:gd name="T11" fmla="*/ 572 h 1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7"/>
                  <a:gd name="T19" fmla="*/ 0 h 187"/>
                  <a:gd name="T20" fmla="*/ 187 w 187"/>
                  <a:gd name="T21" fmla="*/ 187 h 18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7" h="187">
                    <a:moveTo>
                      <a:pt x="13" y="114"/>
                    </a:moveTo>
                    <a:cubicBezTo>
                      <a:pt x="20" y="139"/>
                      <a:pt x="38" y="156"/>
                      <a:pt x="55" y="164"/>
                    </a:cubicBezTo>
                    <a:cubicBezTo>
                      <a:pt x="78" y="175"/>
                      <a:pt x="146" y="187"/>
                      <a:pt x="167" y="123"/>
                    </a:cubicBezTo>
                    <a:cubicBezTo>
                      <a:pt x="187" y="56"/>
                      <a:pt x="143" y="18"/>
                      <a:pt x="119" y="10"/>
                    </a:cubicBezTo>
                    <a:cubicBezTo>
                      <a:pt x="89" y="0"/>
                      <a:pt x="58" y="4"/>
                      <a:pt x="37" y="24"/>
                    </a:cubicBezTo>
                    <a:cubicBezTo>
                      <a:pt x="17" y="42"/>
                      <a:pt x="0" y="68"/>
                      <a:pt x="13" y="114"/>
                    </a:cubicBezTo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5"/>
              <p:cNvSpPr>
                <a:spLocks noChangeAspect="1"/>
              </p:cNvSpPr>
              <p:nvPr/>
            </p:nvSpPr>
            <p:spPr bwMode="auto">
              <a:xfrm>
                <a:off x="4656" y="3861"/>
                <a:ext cx="132" cy="181"/>
              </a:xfrm>
              <a:custGeom>
                <a:avLst/>
                <a:gdLst>
                  <a:gd name="T0" fmla="*/ 4 w 731"/>
                  <a:gd name="T1" fmla="*/ 0 h 1010"/>
                  <a:gd name="T2" fmla="*/ 1 w 731"/>
                  <a:gd name="T3" fmla="*/ 6 h 1010"/>
                  <a:gd name="T4" fmla="*/ 4 w 731"/>
                  <a:gd name="T5" fmla="*/ 0 h 1010"/>
                  <a:gd name="T6" fmla="*/ 0 60000 65536"/>
                  <a:gd name="T7" fmla="*/ 0 60000 65536"/>
                  <a:gd name="T8" fmla="*/ 0 60000 65536"/>
                  <a:gd name="T9" fmla="*/ 0 w 731"/>
                  <a:gd name="T10" fmla="*/ 0 h 1010"/>
                  <a:gd name="T11" fmla="*/ 731 w 731"/>
                  <a:gd name="T12" fmla="*/ 1010 h 10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31" h="1010">
                    <a:moveTo>
                      <a:pt x="731" y="0"/>
                    </a:moveTo>
                    <a:cubicBezTo>
                      <a:pt x="299" y="26"/>
                      <a:pt x="0" y="639"/>
                      <a:pt x="240" y="1010"/>
                    </a:cubicBezTo>
                    <a:cubicBezTo>
                      <a:pt x="94" y="584"/>
                      <a:pt x="306" y="134"/>
                      <a:pt x="7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6" name="Group 6"/>
            <p:cNvGrpSpPr>
              <a:grpSpLocks noChangeAspect="1"/>
            </p:cNvGrpSpPr>
            <p:nvPr/>
          </p:nvGrpSpPr>
          <p:grpSpPr bwMode="auto">
            <a:xfrm>
              <a:off x="4706" y="3909"/>
              <a:ext cx="220" cy="239"/>
              <a:chOff x="4722" y="3895"/>
              <a:chExt cx="220" cy="239"/>
            </a:xfrm>
          </p:grpSpPr>
          <p:sp>
            <p:nvSpPr>
              <p:cNvPr id="47" name="Freeform 7"/>
              <p:cNvSpPr>
                <a:spLocks noChangeAspect="1"/>
              </p:cNvSpPr>
              <p:nvPr/>
            </p:nvSpPr>
            <p:spPr bwMode="auto">
              <a:xfrm rot="-6761191">
                <a:off x="4712" y="3905"/>
                <a:ext cx="239" cy="220"/>
              </a:xfrm>
              <a:custGeom>
                <a:avLst/>
                <a:gdLst>
                  <a:gd name="T0" fmla="*/ 164 w 140"/>
                  <a:gd name="T1" fmla="*/ 600 h 128"/>
                  <a:gd name="T2" fmla="*/ 399 w 140"/>
                  <a:gd name="T3" fmla="*/ 620 h 128"/>
                  <a:gd name="T4" fmla="*/ 603 w 140"/>
                  <a:gd name="T5" fmla="*/ 225 h 128"/>
                  <a:gd name="T6" fmla="*/ 195 w 140"/>
                  <a:gd name="T7" fmla="*/ 50 h 128"/>
                  <a:gd name="T8" fmla="*/ 9 w 140"/>
                  <a:gd name="T9" fmla="*/ 299 h 128"/>
                  <a:gd name="T10" fmla="*/ 164 w 140"/>
                  <a:gd name="T11" fmla="*/ 600 h 1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0"/>
                  <a:gd name="T19" fmla="*/ 0 h 128"/>
                  <a:gd name="T20" fmla="*/ 140 w 140"/>
                  <a:gd name="T21" fmla="*/ 128 h 1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0" h="128">
                    <a:moveTo>
                      <a:pt x="33" y="118"/>
                    </a:moveTo>
                    <a:cubicBezTo>
                      <a:pt x="49" y="128"/>
                      <a:pt x="67" y="127"/>
                      <a:pt x="80" y="122"/>
                    </a:cubicBezTo>
                    <a:cubicBezTo>
                      <a:pt x="98" y="116"/>
                      <a:pt x="140" y="88"/>
                      <a:pt x="121" y="44"/>
                    </a:cubicBezTo>
                    <a:cubicBezTo>
                      <a:pt x="99" y="0"/>
                      <a:pt x="57" y="2"/>
                      <a:pt x="39" y="10"/>
                    </a:cubicBezTo>
                    <a:cubicBezTo>
                      <a:pt x="19" y="20"/>
                      <a:pt x="4" y="38"/>
                      <a:pt x="2" y="59"/>
                    </a:cubicBezTo>
                    <a:cubicBezTo>
                      <a:pt x="0" y="79"/>
                      <a:pt x="3" y="100"/>
                      <a:pt x="33" y="118"/>
                    </a:cubicBezTo>
                  </a:path>
                </a:pathLst>
              </a:custGeom>
              <a:solidFill>
                <a:srgbClr val="000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8"/>
              <p:cNvSpPr>
                <a:spLocks noChangeAspect="1"/>
              </p:cNvSpPr>
              <p:nvPr/>
            </p:nvSpPr>
            <p:spPr bwMode="auto">
              <a:xfrm rot="-654584">
                <a:off x="4729" y="3967"/>
                <a:ext cx="73" cy="117"/>
              </a:xfrm>
              <a:custGeom>
                <a:avLst/>
                <a:gdLst>
                  <a:gd name="T0" fmla="*/ 211 w 43"/>
                  <a:gd name="T1" fmla="*/ 0 h 68"/>
                  <a:gd name="T2" fmla="*/ 90 w 43"/>
                  <a:gd name="T3" fmla="*/ 346 h 68"/>
                  <a:gd name="T4" fmla="*/ 211 w 43"/>
                  <a:gd name="T5" fmla="*/ 0 h 68"/>
                  <a:gd name="T6" fmla="*/ 0 60000 65536"/>
                  <a:gd name="T7" fmla="*/ 0 60000 65536"/>
                  <a:gd name="T8" fmla="*/ 0 60000 65536"/>
                  <a:gd name="T9" fmla="*/ 0 w 43"/>
                  <a:gd name="T10" fmla="*/ 0 h 68"/>
                  <a:gd name="T11" fmla="*/ 43 w 43"/>
                  <a:gd name="T12" fmla="*/ 68 h 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" h="68">
                    <a:moveTo>
                      <a:pt x="43" y="0"/>
                    </a:moveTo>
                    <a:cubicBezTo>
                      <a:pt x="11" y="6"/>
                      <a:pt x="0" y="50"/>
                      <a:pt x="18" y="68"/>
                    </a:cubicBezTo>
                    <a:cubicBezTo>
                      <a:pt x="6" y="38"/>
                      <a:pt x="23" y="11"/>
                      <a:pt x="4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FEE1-5D73-449B-91C3-6FC68BA2AE0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1125415" y="586151"/>
            <a:ext cx="2345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Multiple myeloma = </a:t>
            </a:r>
          </a:p>
          <a:p>
            <a:r>
              <a:rPr lang="en-US" dirty="0" smtClean="0"/>
              <a:t>plasma cell malignancy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5679832" y="597878"/>
            <a:ext cx="27261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Plasma cell </a:t>
            </a:r>
            <a:r>
              <a:rPr lang="en-US" dirty="0" err="1" smtClean="0"/>
              <a:t>dyscrasia</a:t>
            </a:r>
            <a:r>
              <a:rPr lang="en-US" dirty="0" smtClean="0"/>
              <a:t> =</a:t>
            </a:r>
          </a:p>
          <a:p>
            <a:r>
              <a:rPr lang="en-US" dirty="0"/>
              <a:t>l</a:t>
            </a:r>
            <a:r>
              <a:rPr lang="en-US" dirty="0" smtClean="0"/>
              <a:t>ow plasma cell burden</a:t>
            </a:r>
          </a:p>
          <a:p>
            <a:r>
              <a:rPr lang="en-US" dirty="0" smtClean="0"/>
              <a:t>small </a:t>
            </a:r>
            <a:r>
              <a:rPr lang="en-US" dirty="0"/>
              <a:t>but dangerous clone!</a:t>
            </a:r>
          </a:p>
          <a:p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527538" y="2161859"/>
            <a:ext cx="1117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Clone size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515807" y="3428991"/>
            <a:ext cx="2336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Clinical manifestations </a:t>
            </a:r>
          </a:p>
          <a:p>
            <a:r>
              <a:rPr lang="en-US" dirty="0"/>
              <a:t>d</a:t>
            </a:r>
            <a:r>
              <a:rPr lang="en-US" dirty="0" smtClean="0"/>
              <a:t>ue to clone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525638" y="5073123"/>
            <a:ext cx="22838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Clinical </a:t>
            </a:r>
            <a:r>
              <a:rPr lang="en-US" dirty="0" smtClean="0"/>
              <a:t>manifestations</a:t>
            </a:r>
          </a:p>
          <a:p>
            <a:r>
              <a:rPr lang="en-US" dirty="0"/>
              <a:t>d</a:t>
            </a:r>
            <a:r>
              <a:rPr lang="en-US" dirty="0" smtClean="0"/>
              <a:t>ue to </a:t>
            </a:r>
            <a:r>
              <a:rPr lang="en-US" dirty="0" err="1" smtClean="0"/>
              <a:t>paraprotein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1787514" y="3815861"/>
            <a:ext cx="16555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Bone lesions</a:t>
            </a:r>
          </a:p>
          <a:p>
            <a:r>
              <a:rPr lang="en-US" sz="1400" dirty="0" smtClean="0"/>
              <a:t>Hypercalcemia</a:t>
            </a:r>
          </a:p>
          <a:p>
            <a:r>
              <a:rPr lang="en-US" sz="1400" dirty="0" smtClean="0"/>
              <a:t>Infections</a:t>
            </a:r>
          </a:p>
          <a:p>
            <a:r>
              <a:rPr lang="en-US" sz="1400" dirty="0" smtClean="0"/>
              <a:t>Systemic symptoms</a:t>
            </a:r>
            <a:endParaRPr lang="en-US" sz="1400" dirty="0"/>
          </a:p>
        </p:txBody>
      </p:sp>
      <p:sp>
        <p:nvSpPr>
          <p:cNvPr id="59" name="TextBox 58"/>
          <p:cNvSpPr txBox="1"/>
          <p:nvPr/>
        </p:nvSpPr>
        <p:spPr>
          <a:xfrm>
            <a:off x="8110631" y="4021015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none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347750" y="5591908"/>
            <a:ext cx="31093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Light chain cast nephropathy</a:t>
            </a:r>
          </a:p>
          <a:p>
            <a:r>
              <a:rPr lang="en-US" sz="1400" dirty="0" err="1" smtClean="0"/>
              <a:t>Hyperviscosity</a:t>
            </a:r>
            <a:endParaRPr lang="en-US" sz="1400" dirty="0" smtClean="0"/>
          </a:p>
          <a:p>
            <a:r>
              <a:rPr lang="en-US" sz="1400" dirty="0" smtClean="0"/>
              <a:t>Amyloidosis (10-15% of AL </a:t>
            </a:r>
            <a:r>
              <a:rPr lang="en-US" sz="1400" dirty="0" err="1" smtClean="0"/>
              <a:t>amyloidoses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6172200" y="5586044"/>
            <a:ext cx="4007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Amyloidosis AL (85% of AL </a:t>
            </a:r>
            <a:r>
              <a:rPr lang="en-US" b="1" dirty="0" err="1" smtClean="0"/>
              <a:t>amyloidoses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8604742" y="1913690"/>
            <a:ext cx="32472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altLang="zh-TW" dirty="0" smtClean="0">
                <a:latin typeface="Arial Unicode MS" panose="020B0604020202020204" pitchFamily="34" charset="-128"/>
              </a:rPr>
              <a:t>      </a:t>
            </a:r>
          </a:p>
          <a:p>
            <a:endParaRPr lang="en-US" altLang="zh-TW" dirty="0">
              <a:latin typeface="Arial Unicode MS" panose="020B0604020202020204" pitchFamily="34" charset="-128"/>
            </a:endParaRPr>
          </a:p>
          <a:p>
            <a:r>
              <a:rPr lang="en-US" altLang="zh-TW" dirty="0" smtClean="0">
                <a:latin typeface="Arial Unicode MS" panose="020B0604020202020204" pitchFamily="34" charset="-128"/>
              </a:rPr>
              <a:t>       chemotherapy </a:t>
            </a:r>
            <a:r>
              <a:rPr lang="en-US" altLang="zh-TW" dirty="0">
                <a:latin typeface="Arial Unicode MS" panose="020B0604020202020204" pitchFamily="34" charset="-128"/>
              </a:rPr>
              <a:t>+ stem cell </a:t>
            </a:r>
          </a:p>
          <a:p>
            <a:r>
              <a:rPr lang="en-US" altLang="zh-TW" dirty="0">
                <a:latin typeface="Arial Unicode MS" panose="020B0604020202020204" pitchFamily="34" charset="-128"/>
              </a:rPr>
              <a:t>transplantation </a:t>
            </a:r>
            <a:endParaRPr lang="en-US" altLang="zh-TW" dirty="0" smtClean="0">
              <a:latin typeface="Arial Unicode MS" panose="020B0604020202020204" pitchFamily="34" charset="-128"/>
            </a:endParaRPr>
          </a:p>
          <a:p>
            <a:endParaRPr lang="en-US" dirty="0"/>
          </a:p>
        </p:txBody>
      </p:sp>
      <p:cxnSp>
        <p:nvCxnSpPr>
          <p:cNvPr id="64" name="Straight Arrow Connector 63"/>
          <p:cNvCxnSpPr/>
          <p:nvPr/>
        </p:nvCxnSpPr>
        <p:spPr>
          <a:xfrm flipH="1">
            <a:off x="3673228" y="3418060"/>
            <a:ext cx="12192" cy="202144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6985210" y="2476653"/>
            <a:ext cx="12192" cy="301954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>
            <a:off x="3089826" y="3448767"/>
            <a:ext cx="589498" cy="74776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endCxn id="59" idx="0"/>
          </p:cNvCxnSpPr>
          <p:nvPr/>
        </p:nvCxnSpPr>
        <p:spPr>
          <a:xfrm>
            <a:off x="6997402" y="2503534"/>
            <a:ext cx="1446013" cy="151748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Multiply 72"/>
          <p:cNvSpPr/>
          <p:nvPr/>
        </p:nvSpPr>
        <p:spPr>
          <a:xfrm>
            <a:off x="2989385" y="1924657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Multiply 73"/>
          <p:cNvSpPr/>
          <p:nvPr/>
        </p:nvSpPr>
        <p:spPr>
          <a:xfrm>
            <a:off x="6529755" y="1655025"/>
            <a:ext cx="863696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Multiply 74"/>
          <p:cNvSpPr/>
          <p:nvPr/>
        </p:nvSpPr>
        <p:spPr>
          <a:xfrm>
            <a:off x="8616472" y="2672856"/>
            <a:ext cx="480648" cy="48271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3757260" y="3563820"/>
            <a:ext cx="31917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</a:t>
            </a:r>
            <a:r>
              <a:rPr lang="en-US" dirty="0" smtClean="0"/>
              <a:t>onoclonal immunoglobulins, </a:t>
            </a:r>
          </a:p>
          <a:p>
            <a:pPr algn="ctr"/>
            <a:r>
              <a:rPr lang="en-US" dirty="0" smtClean="0"/>
              <a:t>aka “</a:t>
            </a:r>
            <a:r>
              <a:rPr lang="en-US" dirty="0" err="1" smtClean="0"/>
              <a:t>paraproteins</a:t>
            </a:r>
            <a:r>
              <a:rPr lang="en-US" dirty="0" smtClean="0"/>
              <a:t>”</a:t>
            </a:r>
          </a:p>
          <a:p>
            <a:pPr algn="ctr"/>
            <a:r>
              <a:rPr lang="en-US" dirty="0"/>
              <a:t>d</a:t>
            </a:r>
            <a:r>
              <a:rPr lang="en-US" dirty="0" smtClean="0"/>
              <a:t>etectable in the blood or urine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872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7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fld id="{F2E95DE7-7C7D-42C7-80AD-0EB465147085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2209800" y="5562600"/>
            <a:ext cx="67818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effectLst>
                  <a:outerShdw blurRad="38100" dist="38100" dir="2700000" algn="tl">
                    <a:srgbClr val="FFFFFF"/>
                  </a:outerShdw>
                </a:effectLst>
              </a:rPr>
              <a:t>Sensitivity of different diagnostic tests and their combinations in 110 patients with </a:t>
            </a:r>
          </a:p>
          <a:p>
            <a:pPr eaLnBrk="1" hangingPunct="1"/>
            <a:r>
              <a:rPr lang="en-US" altLang="en-US" sz="1400">
                <a:effectLst>
                  <a:outerShdw blurRad="38100" dist="38100" dir="2700000" algn="tl">
                    <a:srgbClr val="FFFFFF"/>
                  </a:outerShdw>
                </a:effectLst>
              </a:rPr>
              <a:t>AL amyloidosis at the time of disease diagnosis </a:t>
            </a:r>
          </a:p>
          <a:p>
            <a:pPr eaLnBrk="1" hangingPunct="1"/>
            <a:endParaRPr lang="en-US" altLang="en-US" sz="140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/>
            <a:r>
              <a:rPr lang="en-US" altLang="en-US" sz="1000" i="1">
                <a:effectLst>
                  <a:outerShdw blurRad="38100" dist="38100" dir="2700000" algn="tl">
                    <a:srgbClr val="FFFFFF"/>
                  </a:outerShdw>
                </a:effectLst>
              </a:rPr>
              <a:t>(AR Bradwell, Serum free light chain analysis)</a:t>
            </a:r>
          </a:p>
        </p:txBody>
      </p:sp>
      <p:pic>
        <p:nvPicPr>
          <p:cNvPr id="18435" name="Picture 3" descr="table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7200"/>
            <a:ext cx="67818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2117725" y="4303714"/>
            <a:ext cx="70675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SFLchains: </a:t>
            </a:r>
          </a:p>
          <a:p>
            <a:pPr>
              <a:buFontTx/>
              <a:buChar char="-"/>
            </a:pPr>
            <a:r>
              <a:rPr lang="en-US" alt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 much shorter half-life in the circulation than intact immunoglobulins</a:t>
            </a:r>
          </a:p>
          <a:p>
            <a:pPr>
              <a:buFontTx/>
              <a:buChar char="-"/>
            </a:pPr>
            <a:r>
              <a:rPr lang="en-US" alt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 monitoring of responses to chemotherapy</a:t>
            </a:r>
          </a:p>
          <a:p>
            <a:pPr>
              <a:buFontTx/>
              <a:buChar char="-"/>
            </a:pPr>
            <a:r>
              <a:rPr lang="en-US" alt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 in renal insufficiency – </a:t>
            </a:r>
            <a:r>
              <a:rPr lang="el-GR" altLang="en-US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κ</a:t>
            </a:r>
            <a:r>
              <a:rPr lang="en-US" alt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/</a:t>
            </a:r>
            <a:r>
              <a:rPr lang="el-GR" altLang="en-US">
                <a:effectLst>
                  <a:outerShdw blurRad="38100" dist="38100" dir="2700000" algn="tl">
                    <a:srgbClr val="FFFFFF"/>
                  </a:outerShdw>
                </a:effectLst>
                <a:cs typeface="Arial" panose="020B0604020202020204" pitchFamily="34" charset="0"/>
              </a:rPr>
              <a:t>λ</a:t>
            </a:r>
            <a:r>
              <a:rPr lang="en-US" alt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 ratio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33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96105" y="574428"/>
            <a:ext cx="10275570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600" dirty="0" smtClean="0">
                <a:ea typeface="新細明體" pitchFamily="18" charset="-120"/>
              </a:rPr>
              <a:t>AL </a:t>
            </a:r>
            <a:r>
              <a:rPr lang="en-US" altLang="zh-TW" sz="6600" dirty="0">
                <a:ea typeface="新細明體" pitchFamily="18" charset="-120"/>
              </a:rPr>
              <a:t>– amyloid Light chain </a:t>
            </a:r>
            <a:r>
              <a:rPr lang="en-US" altLang="zh-TW" sz="4000" dirty="0">
                <a:ea typeface="新細明體" pitchFamily="18" charset="-120"/>
              </a:rPr>
              <a:t/>
            </a:r>
            <a:br>
              <a:rPr lang="en-US" altLang="zh-TW" sz="4000" dirty="0">
                <a:ea typeface="新細明體" pitchFamily="18" charset="-120"/>
              </a:rPr>
            </a:br>
            <a:r>
              <a:rPr lang="en-US" altLang="zh-TW" sz="4000" dirty="0">
                <a:ea typeface="新細明體" pitchFamily="18" charset="-120"/>
              </a:rPr>
              <a:t>derived from immunoglobulin light </a:t>
            </a:r>
            <a:r>
              <a:rPr lang="en-US" altLang="zh-TW" sz="4000" dirty="0" smtClean="0">
                <a:ea typeface="新細明體" pitchFamily="18" charset="-120"/>
              </a:rPr>
              <a:t>chain</a:t>
            </a:r>
          </a:p>
          <a:p>
            <a:endParaRPr lang="en-US" altLang="en-US" sz="3600" dirty="0" smtClean="0">
              <a:latin typeface="Arial Unicode MS" panose="020B0604020202020204" pitchFamily="34" charset="-128"/>
            </a:endParaRPr>
          </a:p>
          <a:p>
            <a:r>
              <a:rPr lang="en-US" altLang="en-US" sz="2800" dirty="0" smtClean="0">
                <a:latin typeface="Arial Unicode MS" panose="020B0604020202020204" pitchFamily="34" charset="-128"/>
              </a:rPr>
              <a:t> </a:t>
            </a:r>
            <a:endParaRPr lang="en-US" altLang="en-US" sz="2800" dirty="0">
              <a:latin typeface="Arial Unicode MS" panose="020B0604020202020204" pitchFamily="34" charset="-128"/>
            </a:endParaRPr>
          </a:p>
          <a:p>
            <a:r>
              <a:rPr lang="en-US" altLang="en-US" sz="2400" dirty="0" smtClean="0">
                <a:latin typeface="Arial Unicode MS" panose="020B0604020202020204" pitchFamily="34" charset="-128"/>
              </a:rPr>
              <a:t>Clonal proliferation of plasma cells synthesizing abnormal immunoglobulin</a:t>
            </a:r>
          </a:p>
          <a:p>
            <a:r>
              <a:rPr lang="en-US" altLang="en-US" sz="2400" dirty="0" smtClean="0">
                <a:latin typeface="Arial Unicode MS" panose="020B0604020202020204" pitchFamily="34" charset="-128"/>
              </a:rPr>
              <a:t>- plasma cell </a:t>
            </a:r>
            <a:r>
              <a:rPr lang="en-US" altLang="en-US" sz="2400" dirty="0" err="1" smtClean="0">
                <a:latin typeface="Arial Unicode MS" panose="020B0604020202020204" pitchFamily="34" charset="-128"/>
              </a:rPr>
              <a:t>dyscrasia</a:t>
            </a:r>
            <a:r>
              <a:rPr lang="en-US" altLang="en-US" sz="2400" dirty="0" smtClean="0">
                <a:latin typeface="Arial Unicode MS" panose="020B0604020202020204" pitchFamily="34" charset="-128"/>
              </a:rPr>
              <a:t> (low tumor burden) aka “primary”, ca 85% of AL</a:t>
            </a:r>
          </a:p>
          <a:p>
            <a:r>
              <a:rPr lang="en-US" altLang="en-US" sz="2400" dirty="0">
                <a:latin typeface="Arial Unicode MS" panose="020B0604020202020204" pitchFamily="34" charset="-128"/>
              </a:rPr>
              <a:t> “small dangerous clones”  </a:t>
            </a:r>
            <a:endParaRPr lang="en-US" altLang="en-US" sz="2400" dirty="0" smtClean="0">
              <a:latin typeface="Arial Unicode MS" panose="020B0604020202020204" pitchFamily="34" charset="-128"/>
            </a:endParaRPr>
          </a:p>
          <a:p>
            <a:r>
              <a:rPr lang="en-US" altLang="en-US" sz="2400" dirty="0" smtClean="0">
                <a:latin typeface="Arial Unicode MS" panose="020B0604020202020204" pitchFamily="34" charset="-128"/>
              </a:rPr>
              <a:t>- multiple </a:t>
            </a:r>
            <a:r>
              <a:rPr lang="en-US" altLang="en-US" sz="2400" dirty="0">
                <a:latin typeface="Arial Unicode MS" panose="020B0604020202020204" pitchFamily="34" charset="-128"/>
              </a:rPr>
              <a:t>myeloma </a:t>
            </a:r>
            <a:r>
              <a:rPr lang="en-US" altLang="en-US" sz="2400" dirty="0" smtClean="0">
                <a:latin typeface="Arial Unicode MS" panose="020B0604020202020204" pitchFamily="34" charset="-128"/>
              </a:rPr>
              <a:t>(plasma cell malignancy) 5-15%</a:t>
            </a:r>
          </a:p>
          <a:p>
            <a:r>
              <a:rPr lang="en-US" altLang="en-US" sz="2400" dirty="0" smtClean="0">
                <a:latin typeface="Arial Unicode MS" panose="020B0604020202020204" pitchFamily="34" charset="-128"/>
              </a:rPr>
              <a:t>- derived from immunoglobulin </a:t>
            </a:r>
            <a:r>
              <a:rPr lang="el-GR" altLang="en-US" sz="2400" dirty="0" smtClean="0">
                <a:latin typeface="Arial Unicode MS" panose="020B0604020202020204" pitchFamily="34" charset="-128"/>
              </a:rPr>
              <a:t>λ</a:t>
            </a:r>
            <a:r>
              <a:rPr lang="en-US" altLang="en-US" sz="2400" dirty="0" smtClean="0">
                <a:latin typeface="Arial Unicode MS" panose="020B0604020202020204" pitchFamily="34" charset="-128"/>
              </a:rPr>
              <a:t> or </a:t>
            </a:r>
            <a:r>
              <a:rPr lang="el-GR" altLang="en-US" sz="2400" dirty="0" smtClean="0">
                <a:latin typeface="Arial Unicode MS" panose="020B0604020202020204" pitchFamily="34" charset="-128"/>
              </a:rPr>
              <a:t>κ</a:t>
            </a:r>
            <a:r>
              <a:rPr lang="en-US" altLang="en-US" sz="2400" dirty="0" smtClean="0">
                <a:latin typeface="Arial Unicode MS" panose="020B0604020202020204" pitchFamily="34" charset="-128"/>
              </a:rPr>
              <a:t> light chain, </a:t>
            </a:r>
            <a:r>
              <a:rPr lang="el-GR" altLang="en-US" sz="2400" dirty="0">
                <a:latin typeface="Arial Unicode MS" panose="020B0604020202020204" pitchFamily="34" charset="-128"/>
              </a:rPr>
              <a:t>λ</a:t>
            </a:r>
            <a:r>
              <a:rPr lang="en-US" altLang="en-US" sz="2400" dirty="0">
                <a:latin typeface="Arial Unicode MS" panose="020B0604020202020204" pitchFamily="34" charset="-128"/>
              </a:rPr>
              <a:t> </a:t>
            </a:r>
            <a:r>
              <a:rPr lang="en-US" altLang="en-US" sz="2400" dirty="0" smtClean="0">
                <a:latin typeface="Arial Unicode MS" panose="020B0604020202020204" pitchFamily="34" charset="-128"/>
              </a:rPr>
              <a:t>&gt; </a:t>
            </a:r>
            <a:r>
              <a:rPr lang="el-GR" altLang="en-US" sz="2400" dirty="0" smtClean="0">
                <a:latin typeface="Arial Unicode MS" panose="020B0604020202020204" pitchFamily="34" charset="-128"/>
              </a:rPr>
              <a:t>κ</a:t>
            </a:r>
            <a:endParaRPr lang="en-US" altLang="en-US" sz="2400" dirty="0" smtClean="0">
              <a:latin typeface="Arial Unicode MS" panose="020B0604020202020204" pitchFamily="34" charset="-128"/>
            </a:endParaRPr>
          </a:p>
          <a:p>
            <a:r>
              <a:rPr lang="en-US" altLang="en-US" sz="2400" dirty="0" smtClean="0">
                <a:latin typeface="Arial Unicode MS" panose="020B0604020202020204" pitchFamily="34" charset="-128"/>
              </a:rPr>
              <a:t>- </a:t>
            </a:r>
            <a:r>
              <a:rPr lang="en-US" altLang="en-US" sz="2400" dirty="0">
                <a:latin typeface="Arial Unicode MS" panose="020B0604020202020204" pitchFamily="34" charset="-128"/>
              </a:rPr>
              <a:t>i</a:t>
            </a:r>
            <a:r>
              <a:rPr lang="en-US" altLang="en-US" sz="2400" dirty="0" smtClean="0">
                <a:latin typeface="Arial Unicode MS" panose="020B0604020202020204" pitchFamily="34" charset="-128"/>
              </a:rPr>
              <a:t>ntrinsic properties of the light chain rendering them </a:t>
            </a:r>
            <a:r>
              <a:rPr lang="en-US" altLang="en-US" sz="2400" dirty="0" err="1" smtClean="0">
                <a:latin typeface="Arial Unicode MS" panose="020B0604020202020204" pitchFamily="34" charset="-128"/>
              </a:rPr>
              <a:t>amyloidogenic</a:t>
            </a:r>
            <a:endParaRPr lang="en-US" altLang="en-US" sz="2400" dirty="0" smtClean="0">
              <a:latin typeface="Arial Unicode MS" panose="020B0604020202020204" pitchFamily="34" charset="-128"/>
            </a:endParaRPr>
          </a:p>
          <a:p>
            <a:r>
              <a:rPr lang="en-US" altLang="zh-TW" sz="3600" dirty="0" smtClean="0">
                <a:ea typeface="新細明體" pitchFamily="18" charset="-120"/>
              </a:rPr>
              <a:t>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FEE1-5D73-449B-91C3-6FC68BA2AE00}" type="slidenum">
              <a:rPr lang="en-US" smtClean="0"/>
              <a:pPr/>
              <a:t>15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483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230E1F-C967-491C-87FB-3F2686D22227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400"/>
          </a:p>
        </p:txBody>
      </p:sp>
      <p:pic>
        <p:nvPicPr>
          <p:cNvPr id="12185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85" y="152400"/>
            <a:ext cx="4286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0" name="Text Box 3"/>
          <p:cNvSpPr txBox="1">
            <a:spLocks noChangeArrowheads="1"/>
          </p:cNvSpPr>
          <p:nvPr/>
        </p:nvSpPr>
        <p:spPr bwMode="auto">
          <a:xfrm>
            <a:off x="506629" y="5793264"/>
            <a:ext cx="10299356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Amyloidosis in plasma cell </a:t>
            </a:r>
            <a:r>
              <a:rPr lang="en-US" altLang="en-US" sz="1600" b="1" dirty="0" err="1">
                <a:solidFill>
                  <a:srgbClr val="FF0000"/>
                </a:solidFill>
              </a:rPr>
              <a:t>dyscrasia</a:t>
            </a:r>
            <a:r>
              <a:rPr lang="en-US" altLang="en-US" sz="1600" b="1" dirty="0">
                <a:solidFill>
                  <a:srgbClr val="FF0000"/>
                </a:solidFill>
              </a:rPr>
              <a:t>/multiple myeloma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 smtClean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smtClean="0"/>
              <a:t>From</a:t>
            </a:r>
            <a:r>
              <a:rPr lang="en-US" altLang="en-US" sz="1600" dirty="0"/>
              <a:t>: Amyloid and related disorders in Surgical Pathology, </a:t>
            </a:r>
            <a:r>
              <a:rPr lang="en-US" altLang="en-US" sz="1600" dirty="0" err="1"/>
              <a:t>Picken</a:t>
            </a:r>
            <a:r>
              <a:rPr lang="en-US" altLang="en-US" sz="1600" dirty="0"/>
              <a:t> et al, </a:t>
            </a:r>
            <a:r>
              <a:rPr lang="en-US" altLang="en-US" sz="1600" dirty="0" smtClean="0"/>
              <a:t>2</a:t>
            </a:r>
            <a:r>
              <a:rPr lang="en-US" altLang="en-US" sz="1600" baseline="30000" dirty="0" smtClean="0"/>
              <a:t>nd</a:t>
            </a:r>
            <a:r>
              <a:rPr lang="en-US" altLang="en-US" sz="1600" dirty="0" smtClean="0"/>
              <a:t> </a:t>
            </a:r>
            <a:r>
              <a:rPr lang="en-US" altLang="en-US" sz="1600" dirty="0" err="1" smtClean="0"/>
              <a:t>ed</a:t>
            </a:r>
            <a:r>
              <a:rPr lang="en-US" altLang="en-US" sz="1600" dirty="0" smtClean="0"/>
              <a:t>, Springer 2015</a:t>
            </a:r>
            <a:endParaRPr lang="en-US" altLang="en-US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/>
              <a:t>http://www.springer.com/medicine/pathology/book/978-1-60761-388-6</a:t>
            </a:r>
          </a:p>
        </p:txBody>
      </p:sp>
      <p:sp>
        <p:nvSpPr>
          <p:cNvPr id="121861" name="Down Arrow 1"/>
          <p:cNvSpPr>
            <a:spLocks noChangeArrowheads="1"/>
          </p:cNvSpPr>
          <p:nvPr/>
        </p:nvSpPr>
        <p:spPr bwMode="auto">
          <a:xfrm rot="-6300000">
            <a:off x="4884702" y="4379605"/>
            <a:ext cx="450294" cy="1156309"/>
          </a:xfrm>
          <a:prstGeom prst="downArrow">
            <a:avLst>
              <a:gd name="adj1" fmla="val 50000"/>
              <a:gd name="adj2" fmla="val 50009"/>
            </a:avLst>
          </a:prstGeom>
          <a:solidFill>
            <a:srgbClr val="9933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121862" name="Group 212"/>
          <p:cNvGrpSpPr>
            <a:grpSpLocks noChangeAspect="1"/>
          </p:cNvGrpSpPr>
          <p:nvPr/>
        </p:nvGrpSpPr>
        <p:grpSpPr bwMode="auto">
          <a:xfrm flipV="1">
            <a:off x="5479422" y="3525634"/>
            <a:ext cx="2398635" cy="2285203"/>
            <a:chOff x="1758" y="528"/>
            <a:chExt cx="2240" cy="3079"/>
          </a:xfrm>
        </p:grpSpPr>
        <p:grpSp>
          <p:nvGrpSpPr>
            <p:cNvPr id="121865" name="Group 174"/>
            <p:cNvGrpSpPr>
              <a:grpSpLocks noChangeAspect="1"/>
            </p:cNvGrpSpPr>
            <p:nvPr/>
          </p:nvGrpSpPr>
          <p:grpSpPr bwMode="auto">
            <a:xfrm>
              <a:off x="1946" y="528"/>
              <a:ext cx="1820" cy="1803"/>
              <a:chOff x="1946" y="528"/>
              <a:chExt cx="1820" cy="1803"/>
            </a:xfrm>
          </p:grpSpPr>
          <p:grpSp>
            <p:nvGrpSpPr>
              <p:cNvPr id="121871" name="Group 134"/>
              <p:cNvGrpSpPr>
                <a:grpSpLocks noChangeAspect="1"/>
              </p:cNvGrpSpPr>
              <p:nvPr/>
            </p:nvGrpSpPr>
            <p:grpSpPr bwMode="auto">
              <a:xfrm flipH="1">
                <a:off x="2976" y="528"/>
                <a:ext cx="790" cy="1799"/>
                <a:chOff x="1881" y="532"/>
                <a:chExt cx="790" cy="1799"/>
              </a:xfrm>
            </p:grpSpPr>
            <p:sp>
              <p:nvSpPr>
                <p:cNvPr id="121911" name="Freeform 135"/>
                <p:cNvSpPr>
                  <a:spLocks noChangeAspect="1"/>
                </p:cNvSpPr>
                <p:nvPr/>
              </p:nvSpPr>
              <p:spPr bwMode="auto">
                <a:xfrm>
                  <a:off x="2352" y="2229"/>
                  <a:ext cx="151" cy="102"/>
                </a:xfrm>
                <a:custGeom>
                  <a:avLst/>
                  <a:gdLst>
                    <a:gd name="T0" fmla="*/ 2107 w 69"/>
                    <a:gd name="T1" fmla="*/ 4907 h 47"/>
                    <a:gd name="T2" fmla="*/ 0 w 69"/>
                    <a:gd name="T3" fmla="*/ 4725 h 47"/>
                    <a:gd name="T4" fmla="*/ 0 w 69"/>
                    <a:gd name="T5" fmla="*/ 4725 h 47"/>
                    <a:gd name="T6" fmla="*/ 556 w 69"/>
                    <a:gd name="T7" fmla="*/ 621 h 47"/>
                    <a:gd name="T8" fmla="*/ 2107 w 69"/>
                    <a:gd name="T9" fmla="*/ 736 h 47"/>
                    <a:gd name="T10" fmla="*/ 2107 w 69"/>
                    <a:gd name="T11" fmla="*/ 736 h 47"/>
                    <a:gd name="T12" fmla="*/ 5828 w 69"/>
                    <a:gd name="T13" fmla="*/ 0 h 47"/>
                    <a:gd name="T14" fmla="*/ 5828 w 69"/>
                    <a:gd name="T15" fmla="*/ 0 h 47"/>
                    <a:gd name="T16" fmla="*/ 7568 w 69"/>
                    <a:gd name="T17" fmla="*/ 3748 h 47"/>
                    <a:gd name="T18" fmla="*/ 2107 w 69"/>
                    <a:gd name="T19" fmla="*/ 4907 h 47"/>
                    <a:gd name="T20" fmla="*/ 2107 w 69"/>
                    <a:gd name="T21" fmla="*/ 4907 h 47"/>
                    <a:gd name="T22" fmla="*/ 2107 w 69"/>
                    <a:gd name="T23" fmla="*/ 4907 h 4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69" h="47">
                      <a:moveTo>
                        <a:pt x="19" y="47"/>
                      </a:moveTo>
                      <a:cubicBezTo>
                        <a:pt x="13" y="47"/>
                        <a:pt x="6" y="46"/>
                        <a:pt x="0" y="45"/>
                      </a:cubicBezTo>
                      <a:cubicBezTo>
                        <a:pt x="0" y="45"/>
                        <a:pt x="0" y="45"/>
                        <a:pt x="0" y="45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10" y="6"/>
                        <a:pt x="15" y="7"/>
                        <a:pt x="19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31" y="7"/>
                        <a:pt x="42" y="4"/>
                        <a:pt x="53" y="0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69" y="36"/>
                        <a:pt x="69" y="36"/>
                        <a:pt x="69" y="36"/>
                      </a:cubicBezTo>
                      <a:cubicBezTo>
                        <a:pt x="53" y="43"/>
                        <a:pt x="36" y="47"/>
                        <a:pt x="19" y="47"/>
                      </a:cubicBezTo>
                      <a:cubicBezTo>
                        <a:pt x="19" y="47"/>
                        <a:pt x="19" y="47"/>
                        <a:pt x="19" y="47"/>
                      </a:cubicBezTo>
                      <a:cubicBezTo>
                        <a:pt x="19" y="47"/>
                        <a:pt x="19" y="47"/>
                        <a:pt x="19" y="47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6350" cap="flat">
                  <a:solidFill>
                    <a:srgbClr val="FF66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912" name="Freeform 136"/>
                <p:cNvSpPr>
                  <a:spLocks noChangeAspect="1"/>
                </p:cNvSpPr>
                <p:nvPr/>
              </p:nvSpPr>
              <p:spPr bwMode="auto">
                <a:xfrm>
                  <a:off x="2210" y="2200"/>
                  <a:ext cx="151" cy="127"/>
                </a:xfrm>
                <a:custGeom>
                  <a:avLst/>
                  <a:gdLst>
                    <a:gd name="T0" fmla="*/ 0 w 69"/>
                    <a:gd name="T1" fmla="*/ 3884 h 58"/>
                    <a:gd name="T2" fmla="*/ 2204 w 69"/>
                    <a:gd name="T3" fmla="*/ 0 h 58"/>
                    <a:gd name="T4" fmla="*/ 7568 w 69"/>
                    <a:gd name="T5" fmla="*/ 2109 h 58"/>
                    <a:gd name="T6" fmla="*/ 7568 w 69"/>
                    <a:gd name="T7" fmla="*/ 2109 h 58"/>
                    <a:gd name="T8" fmla="*/ 6931 w 69"/>
                    <a:gd name="T9" fmla="*/ 6396 h 58"/>
                    <a:gd name="T10" fmla="*/ 0 w 69"/>
                    <a:gd name="T11" fmla="*/ 3884 h 5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9" h="58">
                      <a:moveTo>
                        <a:pt x="0" y="35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37" y="10"/>
                        <a:pt x="53" y="16"/>
                        <a:pt x="69" y="19"/>
                      </a:cubicBezTo>
                      <a:cubicBezTo>
                        <a:pt x="69" y="19"/>
                        <a:pt x="69" y="19"/>
                        <a:pt x="69" y="19"/>
                      </a:cubicBezTo>
                      <a:cubicBezTo>
                        <a:pt x="63" y="58"/>
                        <a:pt x="63" y="58"/>
                        <a:pt x="63" y="58"/>
                      </a:cubicBezTo>
                      <a:cubicBezTo>
                        <a:pt x="41" y="55"/>
                        <a:pt x="20" y="47"/>
                        <a:pt x="0" y="35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6350" cap="flat">
                  <a:solidFill>
                    <a:srgbClr val="FF66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913" name="Freeform 137"/>
                <p:cNvSpPr>
                  <a:spLocks noChangeAspect="1"/>
                </p:cNvSpPr>
                <p:nvPr/>
              </p:nvSpPr>
              <p:spPr bwMode="auto">
                <a:xfrm>
                  <a:off x="2470" y="2157"/>
                  <a:ext cx="153" cy="147"/>
                </a:xfrm>
                <a:custGeom>
                  <a:avLst/>
                  <a:gdLst>
                    <a:gd name="T0" fmla="*/ 0 w 70"/>
                    <a:gd name="T1" fmla="*/ 3253 h 68"/>
                    <a:gd name="T2" fmla="*/ 4138 w 70"/>
                    <a:gd name="T3" fmla="*/ 0 h 68"/>
                    <a:gd name="T4" fmla="*/ 4138 w 70"/>
                    <a:gd name="T5" fmla="*/ 0 h 68"/>
                    <a:gd name="T6" fmla="*/ 7624 w 70"/>
                    <a:gd name="T7" fmla="*/ 2445 h 68"/>
                    <a:gd name="T8" fmla="*/ 1849 w 70"/>
                    <a:gd name="T9" fmla="*/ 6939 h 68"/>
                    <a:gd name="T10" fmla="*/ 1849 w 70"/>
                    <a:gd name="T11" fmla="*/ 6939 h 68"/>
                    <a:gd name="T12" fmla="*/ 0 w 70"/>
                    <a:gd name="T13" fmla="*/ 3253 h 6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0" h="68">
                      <a:moveTo>
                        <a:pt x="0" y="32"/>
                      </a:moveTo>
                      <a:cubicBezTo>
                        <a:pt x="14" y="26"/>
                        <a:pt x="26" y="16"/>
                        <a:pt x="38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70" y="24"/>
                        <a:pt x="70" y="24"/>
                        <a:pt x="70" y="24"/>
                      </a:cubicBezTo>
                      <a:cubicBezTo>
                        <a:pt x="55" y="44"/>
                        <a:pt x="37" y="59"/>
                        <a:pt x="17" y="68"/>
                      </a:cubicBezTo>
                      <a:cubicBezTo>
                        <a:pt x="17" y="68"/>
                        <a:pt x="17" y="68"/>
                        <a:pt x="17" y="68"/>
                      </a:cubicBezTo>
                      <a:cubicBezTo>
                        <a:pt x="0" y="32"/>
                        <a:pt x="0" y="32"/>
                        <a:pt x="0" y="32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6350" cap="flat">
                  <a:solidFill>
                    <a:srgbClr val="FF66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914" name="Freeform 138"/>
                <p:cNvSpPr>
                  <a:spLocks noChangeAspect="1"/>
                </p:cNvSpPr>
                <p:nvPr/>
              </p:nvSpPr>
              <p:spPr bwMode="auto">
                <a:xfrm>
                  <a:off x="2094" y="2126"/>
                  <a:ext cx="157" cy="148"/>
                </a:xfrm>
                <a:custGeom>
                  <a:avLst/>
                  <a:gdLst>
                    <a:gd name="T0" fmla="*/ 0 w 72"/>
                    <a:gd name="T1" fmla="*/ 2980 h 68"/>
                    <a:gd name="T2" fmla="*/ 3101 w 72"/>
                    <a:gd name="T3" fmla="*/ 0 h 68"/>
                    <a:gd name="T4" fmla="*/ 7737 w 72"/>
                    <a:gd name="T5" fmla="*/ 3609 h 68"/>
                    <a:gd name="T6" fmla="*/ 7737 w 72"/>
                    <a:gd name="T7" fmla="*/ 3609 h 68"/>
                    <a:gd name="T8" fmla="*/ 5558 w 72"/>
                    <a:gd name="T9" fmla="*/ 7228 h 68"/>
                    <a:gd name="T10" fmla="*/ 0 w 72"/>
                    <a:gd name="T11" fmla="*/ 2980 h 6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2" h="68">
                      <a:moveTo>
                        <a:pt x="0" y="28"/>
                      </a:move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42" y="14"/>
                        <a:pt x="57" y="25"/>
                        <a:pt x="72" y="34"/>
                      </a:cubicBezTo>
                      <a:cubicBezTo>
                        <a:pt x="72" y="34"/>
                        <a:pt x="72" y="34"/>
                        <a:pt x="72" y="34"/>
                      </a:cubicBezTo>
                      <a:cubicBezTo>
                        <a:pt x="52" y="68"/>
                        <a:pt x="52" y="68"/>
                        <a:pt x="52" y="68"/>
                      </a:cubicBezTo>
                      <a:cubicBezTo>
                        <a:pt x="34" y="58"/>
                        <a:pt x="16" y="44"/>
                        <a:pt x="0" y="28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6350" cap="flat">
                  <a:solidFill>
                    <a:srgbClr val="FF66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915" name="Freeform 139"/>
                <p:cNvSpPr>
                  <a:spLocks noChangeAspect="1"/>
                </p:cNvSpPr>
                <p:nvPr/>
              </p:nvSpPr>
              <p:spPr bwMode="auto">
                <a:xfrm>
                  <a:off x="2005" y="2027"/>
                  <a:ext cx="150" cy="157"/>
                </a:xfrm>
                <a:custGeom>
                  <a:avLst/>
                  <a:gdLst>
                    <a:gd name="T0" fmla="*/ 0 w 69"/>
                    <a:gd name="T1" fmla="*/ 2372 h 72"/>
                    <a:gd name="T2" fmla="*/ 3502 w 69"/>
                    <a:gd name="T3" fmla="*/ 0 h 72"/>
                    <a:gd name="T4" fmla="*/ 7283 w 69"/>
                    <a:gd name="T5" fmla="*/ 4725 h 72"/>
                    <a:gd name="T6" fmla="*/ 7283 w 69"/>
                    <a:gd name="T7" fmla="*/ 4725 h 72"/>
                    <a:gd name="T8" fmla="*/ 4220 w 69"/>
                    <a:gd name="T9" fmla="*/ 7737 h 72"/>
                    <a:gd name="T10" fmla="*/ 0 w 69"/>
                    <a:gd name="T11" fmla="*/ 2372 h 7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9" h="72">
                      <a:moveTo>
                        <a:pt x="0" y="22"/>
                      </a:move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44" y="16"/>
                        <a:pt x="56" y="31"/>
                        <a:pt x="69" y="44"/>
                      </a:cubicBezTo>
                      <a:cubicBezTo>
                        <a:pt x="69" y="44"/>
                        <a:pt x="69" y="44"/>
                        <a:pt x="69" y="44"/>
                      </a:cubicBezTo>
                      <a:cubicBezTo>
                        <a:pt x="40" y="72"/>
                        <a:pt x="40" y="72"/>
                        <a:pt x="40" y="72"/>
                      </a:cubicBezTo>
                      <a:cubicBezTo>
                        <a:pt x="26" y="57"/>
                        <a:pt x="12" y="41"/>
                        <a:pt x="0" y="22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6350" cap="flat">
                  <a:solidFill>
                    <a:srgbClr val="FF66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916" name="Freeform 140"/>
                <p:cNvSpPr>
                  <a:spLocks noChangeAspect="1"/>
                </p:cNvSpPr>
                <p:nvPr/>
              </p:nvSpPr>
              <p:spPr bwMode="auto">
                <a:xfrm>
                  <a:off x="1937" y="1916"/>
                  <a:ext cx="138" cy="157"/>
                </a:xfrm>
                <a:custGeom>
                  <a:avLst/>
                  <a:gdLst>
                    <a:gd name="T0" fmla="*/ 0 w 63"/>
                    <a:gd name="T1" fmla="*/ 1720 h 72"/>
                    <a:gd name="T2" fmla="*/ 4079 w 63"/>
                    <a:gd name="T3" fmla="*/ 0 h 72"/>
                    <a:gd name="T4" fmla="*/ 6957 w 63"/>
                    <a:gd name="T5" fmla="*/ 5382 h 72"/>
                    <a:gd name="T6" fmla="*/ 6957 w 63"/>
                    <a:gd name="T7" fmla="*/ 5382 h 72"/>
                    <a:gd name="T8" fmla="*/ 6957 w 63"/>
                    <a:gd name="T9" fmla="*/ 5382 h 72"/>
                    <a:gd name="T10" fmla="*/ 3345 w 63"/>
                    <a:gd name="T11" fmla="*/ 7737 h 72"/>
                    <a:gd name="T12" fmla="*/ 0 w 63"/>
                    <a:gd name="T13" fmla="*/ 1720 h 7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3" h="72">
                      <a:moveTo>
                        <a:pt x="0" y="16"/>
                      </a:move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44" y="18"/>
                        <a:pt x="53" y="35"/>
                        <a:pt x="63" y="50"/>
                      </a:cubicBezTo>
                      <a:cubicBezTo>
                        <a:pt x="63" y="50"/>
                        <a:pt x="63" y="50"/>
                        <a:pt x="63" y="50"/>
                      </a:cubicBezTo>
                      <a:cubicBezTo>
                        <a:pt x="63" y="50"/>
                        <a:pt x="63" y="50"/>
                        <a:pt x="63" y="50"/>
                      </a:cubicBezTo>
                      <a:cubicBezTo>
                        <a:pt x="30" y="72"/>
                        <a:pt x="30" y="72"/>
                        <a:pt x="30" y="72"/>
                      </a:cubicBezTo>
                      <a:cubicBezTo>
                        <a:pt x="19" y="55"/>
                        <a:pt x="9" y="36"/>
                        <a:pt x="0" y="16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6350" cap="flat">
                  <a:solidFill>
                    <a:srgbClr val="FF66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917" name="Freeform 141"/>
                <p:cNvSpPr>
                  <a:spLocks noChangeAspect="1"/>
                </p:cNvSpPr>
                <p:nvPr/>
              </p:nvSpPr>
              <p:spPr bwMode="auto">
                <a:xfrm>
                  <a:off x="1896" y="1796"/>
                  <a:ext cx="122" cy="151"/>
                </a:xfrm>
                <a:custGeom>
                  <a:avLst/>
                  <a:gdLst>
                    <a:gd name="T0" fmla="*/ 0 w 56"/>
                    <a:gd name="T1" fmla="*/ 891 h 69"/>
                    <a:gd name="T2" fmla="*/ 4168 w 56"/>
                    <a:gd name="T3" fmla="*/ 0 h 69"/>
                    <a:gd name="T4" fmla="*/ 6000 w 56"/>
                    <a:gd name="T5" fmla="*/ 5920 h 69"/>
                    <a:gd name="T6" fmla="*/ 6000 w 56"/>
                    <a:gd name="T7" fmla="*/ 5920 h 69"/>
                    <a:gd name="T8" fmla="*/ 2009 w 56"/>
                    <a:gd name="T9" fmla="*/ 7568 h 69"/>
                    <a:gd name="T10" fmla="*/ 0 w 56"/>
                    <a:gd name="T11" fmla="*/ 891 h 6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6" h="69">
                      <a:moveTo>
                        <a:pt x="0" y="8"/>
                      </a:moveTo>
                      <a:cubicBezTo>
                        <a:pt x="39" y="0"/>
                        <a:pt x="39" y="0"/>
                        <a:pt x="39" y="0"/>
                      </a:cubicBezTo>
                      <a:cubicBezTo>
                        <a:pt x="43" y="19"/>
                        <a:pt x="48" y="37"/>
                        <a:pt x="56" y="54"/>
                      </a:cubicBezTo>
                      <a:cubicBezTo>
                        <a:pt x="56" y="54"/>
                        <a:pt x="56" y="54"/>
                        <a:pt x="56" y="54"/>
                      </a:cubicBezTo>
                      <a:cubicBezTo>
                        <a:pt x="19" y="69"/>
                        <a:pt x="19" y="69"/>
                        <a:pt x="19" y="69"/>
                      </a:cubicBezTo>
                      <a:cubicBezTo>
                        <a:pt x="11" y="50"/>
                        <a:pt x="4" y="30"/>
                        <a:pt x="0" y="8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6350" cap="flat">
                  <a:solidFill>
                    <a:srgbClr val="FF66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918" name="Freeform 142"/>
                <p:cNvSpPr>
                  <a:spLocks noChangeAspect="1"/>
                </p:cNvSpPr>
                <p:nvPr/>
              </p:nvSpPr>
              <p:spPr bwMode="auto">
                <a:xfrm>
                  <a:off x="1881" y="1671"/>
                  <a:ext cx="100" cy="140"/>
                </a:xfrm>
                <a:custGeom>
                  <a:avLst/>
                  <a:gdLst>
                    <a:gd name="T0" fmla="*/ 0 w 46"/>
                    <a:gd name="T1" fmla="*/ 210 h 64"/>
                    <a:gd name="T2" fmla="*/ 0 w 46"/>
                    <a:gd name="T3" fmla="*/ 0 h 64"/>
                    <a:gd name="T4" fmla="*/ 0 w 46"/>
                    <a:gd name="T5" fmla="*/ 0 h 64"/>
                    <a:gd name="T6" fmla="*/ 4220 w 46"/>
                    <a:gd name="T7" fmla="*/ 0 h 64"/>
                    <a:gd name="T8" fmla="*/ 4220 w 46"/>
                    <a:gd name="T9" fmla="*/ 210 h 64"/>
                    <a:gd name="T10" fmla="*/ 4220 w 46"/>
                    <a:gd name="T11" fmla="*/ 210 h 64"/>
                    <a:gd name="T12" fmla="*/ 4848 w 46"/>
                    <a:gd name="T13" fmla="*/ 6153 h 64"/>
                    <a:gd name="T14" fmla="*/ 4848 w 46"/>
                    <a:gd name="T15" fmla="*/ 6153 h 64"/>
                    <a:gd name="T16" fmla="*/ 4848 w 46"/>
                    <a:gd name="T17" fmla="*/ 6153 h 64"/>
                    <a:gd name="T18" fmla="*/ 628 w 46"/>
                    <a:gd name="T19" fmla="*/ 7000 h 64"/>
                    <a:gd name="T20" fmla="*/ 0 w 46"/>
                    <a:gd name="T21" fmla="*/ 210 h 6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46" h="64">
                      <a:moveTo>
                        <a:pt x="0" y="2"/>
                      </a:moveTo>
                      <a:cubicBezTo>
                        <a:pt x="0" y="2"/>
                        <a:pt x="0" y="1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0" y="0"/>
                        <a:pt x="40" y="0"/>
                        <a:pt x="40" y="0"/>
                      </a:cubicBezTo>
                      <a:cubicBezTo>
                        <a:pt x="40" y="1"/>
                        <a:pt x="40" y="2"/>
                        <a:pt x="40" y="2"/>
                      </a:cubicBezTo>
                      <a:cubicBezTo>
                        <a:pt x="40" y="2"/>
                        <a:pt x="40" y="2"/>
                        <a:pt x="40" y="2"/>
                      </a:cubicBezTo>
                      <a:cubicBezTo>
                        <a:pt x="40" y="21"/>
                        <a:pt x="42" y="38"/>
                        <a:pt x="46" y="56"/>
                      </a:cubicBezTo>
                      <a:cubicBezTo>
                        <a:pt x="46" y="56"/>
                        <a:pt x="46" y="56"/>
                        <a:pt x="46" y="56"/>
                      </a:cubicBezTo>
                      <a:cubicBezTo>
                        <a:pt x="46" y="56"/>
                        <a:pt x="46" y="56"/>
                        <a:pt x="46" y="56"/>
                      </a:cubicBezTo>
                      <a:cubicBezTo>
                        <a:pt x="6" y="64"/>
                        <a:pt x="6" y="64"/>
                        <a:pt x="6" y="64"/>
                      </a:cubicBezTo>
                      <a:cubicBezTo>
                        <a:pt x="3" y="44"/>
                        <a:pt x="0" y="23"/>
                        <a:pt x="0" y="2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6350" cap="flat">
                  <a:solidFill>
                    <a:srgbClr val="FF66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919" name="Freeform 143"/>
                <p:cNvSpPr>
                  <a:spLocks noChangeAspect="1"/>
                </p:cNvSpPr>
                <p:nvPr/>
              </p:nvSpPr>
              <p:spPr bwMode="auto">
                <a:xfrm>
                  <a:off x="1881" y="1530"/>
                  <a:ext cx="102" cy="140"/>
                </a:xfrm>
                <a:custGeom>
                  <a:avLst/>
                  <a:gdLst>
                    <a:gd name="T0" fmla="*/ 0 w 47"/>
                    <a:gd name="T1" fmla="*/ 6919 h 64"/>
                    <a:gd name="T2" fmla="*/ 820 w 47"/>
                    <a:gd name="T3" fmla="*/ 0 h 64"/>
                    <a:gd name="T4" fmla="*/ 820 w 47"/>
                    <a:gd name="T5" fmla="*/ 0 h 64"/>
                    <a:gd name="T6" fmla="*/ 4907 w 47"/>
                    <a:gd name="T7" fmla="*/ 1004 h 64"/>
                    <a:gd name="T8" fmla="*/ 4191 w 47"/>
                    <a:gd name="T9" fmla="*/ 7000 h 64"/>
                    <a:gd name="T10" fmla="*/ 4191 w 47"/>
                    <a:gd name="T11" fmla="*/ 7000 h 64"/>
                    <a:gd name="T12" fmla="*/ 0 w 47"/>
                    <a:gd name="T13" fmla="*/ 6919 h 6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7" h="64">
                      <a:moveTo>
                        <a:pt x="0" y="63"/>
                      </a:moveTo>
                      <a:cubicBezTo>
                        <a:pt x="1" y="42"/>
                        <a:pt x="3" y="21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7" y="9"/>
                        <a:pt x="47" y="9"/>
                        <a:pt x="47" y="9"/>
                      </a:cubicBezTo>
                      <a:cubicBezTo>
                        <a:pt x="43" y="27"/>
                        <a:pt x="41" y="46"/>
                        <a:pt x="40" y="64"/>
                      </a:cubicBezTo>
                      <a:cubicBezTo>
                        <a:pt x="40" y="64"/>
                        <a:pt x="40" y="64"/>
                        <a:pt x="40" y="64"/>
                      </a:cubicBezTo>
                      <a:cubicBezTo>
                        <a:pt x="0" y="63"/>
                        <a:pt x="0" y="63"/>
                        <a:pt x="0" y="63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6350" cap="flat">
                  <a:solidFill>
                    <a:srgbClr val="FF66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920" name="Freeform 144"/>
                <p:cNvSpPr>
                  <a:spLocks noChangeAspect="1"/>
                </p:cNvSpPr>
                <p:nvPr/>
              </p:nvSpPr>
              <p:spPr bwMode="auto">
                <a:xfrm>
                  <a:off x="1900" y="1394"/>
                  <a:ext cx="127" cy="151"/>
                </a:xfrm>
                <a:custGeom>
                  <a:avLst/>
                  <a:gdLst>
                    <a:gd name="T0" fmla="*/ 0 w 58"/>
                    <a:gd name="T1" fmla="*/ 6581 h 69"/>
                    <a:gd name="T2" fmla="*/ 2417 w 58"/>
                    <a:gd name="T3" fmla="*/ 0 h 69"/>
                    <a:gd name="T4" fmla="*/ 2417 w 58"/>
                    <a:gd name="T5" fmla="*/ 0 h 69"/>
                    <a:gd name="T6" fmla="*/ 6396 w 58"/>
                    <a:gd name="T7" fmla="*/ 1854 h 69"/>
                    <a:gd name="T8" fmla="*/ 4272 w 58"/>
                    <a:gd name="T9" fmla="*/ 7568 h 69"/>
                    <a:gd name="T10" fmla="*/ 4272 w 58"/>
                    <a:gd name="T11" fmla="*/ 7568 h 69"/>
                    <a:gd name="T12" fmla="*/ 0 w 58"/>
                    <a:gd name="T13" fmla="*/ 6581 h 6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58" h="69">
                      <a:moveTo>
                        <a:pt x="0" y="60"/>
                      </a:moveTo>
                      <a:cubicBezTo>
                        <a:pt x="5" y="40"/>
                        <a:pt x="12" y="19"/>
                        <a:pt x="22" y="0"/>
                      </a:cubicBez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58" y="17"/>
                        <a:pt x="58" y="17"/>
                        <a:pt x="58" y="17"/>
                      </a:cubicBezTo>
                      <a:cubicBezTo>
                        <a:pt x="49" y="35"/>
                        <a:pt x="43" y="52"/>
                        <a:pt x="39" y="69"/>
                      </a:cubicBezTo>
                      <a:cubicBezTo>
                        <a:pt x="39" y="69"/>
                        <a:pt x="39" y="69"/>
                        <a:pt x="39" y="69"/>
                      </a:cubicBezTo>
                      <a:cubicBezTo>
                        <a:pt x="0" y="60"/>
                        <a:pt x="0" y="60"/>
                        <a:pt x="0" y="60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6350" cap="flat">
                  <a:solidFill>
                    <a:srgbClr val="FF66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921" name="Freeform 145"/>
                <p:cNvSpPr>
                  <a:spLocks noChangeAspect="1"/>
                </p:cNvSpPr>
                <p:nvPr/>
              </p:nvSpPr>
              <p:spPr bwMode="auto">
                <a:xfrm>
                  <a:off x="1948" y="1272"/>
                  <a:ext cx="145" cy="157"/>
                </a:xfrm>
                <a:custGeom>
                  <a:avLst/>
                  <a:gdLst>
                    <a:gd name="T0" fmla="*/ 0 w 66"/>
                    <a:gd name="T1" fmla="*/ 5805 h 72"/>
                    <a:gd name="T2" fmla="*/ 3935 w 66"/>
                    <a:gd name="T3" fmla="*/ 0 h 72"/>
                    <a:gd name="T4" fmla="*/ 3935 w 66"/>
                    <a:gd name="T5" fmla="*/ 0 h 72"/>
                    <a:gd name="T6" fmla="*/ 7432 w 66"/>
                    <a:gd name="T7" fmla="*/ 2715 h 72"/>
                    <a:gd name="T8" fmla="*/ 4049 w 66"/>
                    <a:gd name="T9" fmla="*/ 7737 h 72"/>
                    <a:gd name="T10" fmla="*/ 4049 w 66"/>
                    <a:gd name="T11" fmla="*/ 7737 h 72"/>
                    <a:gd name="T12" fmla="*/ 4049 w 66"/>
                    <a:gd name="T13" fmla="*/ 7737 h 72"/>
                    <a:gd name="T14" fmla="*/ 0 w 66"/>
                    <a:gd name="T15" fmla="*/ 5805 h 7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6" h="72">
                      <a:moveTo>
                        <a:pt x="0" y="54"/>
                      </a:moveTo>
                      <a:cubicBezTo>
                        <a:pt x="10" y="36"/>
                        <a:pt x="21" y="18"/>
                        <a:pt x="35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66" y="25"/>
                        <a:pt x="66" y="25"/>
                        <a:pt x="66" y="25"/>
                      </a:cubicBezTo>
                      <a:cubicBezTo>
                        <a:pt x="54" y="40"/>
                        <a:pt x="44" y="56"/>
                        <a:pt x="36" y="72"/>
                      </a:cubicBezTo>
                      <a:cubicBezTo>
                        <a:pt x="36" y="72"/>
                        <a:pt x="36" y="72"/>
                        <a:pt x="36" y="72"/>
                      </a:cubicBezTo>
                      <a:cubicBezTo>
                        <a:pt x="36" y="72"/>
                        <a:pt x="36" y="72"/>
                        <a:pt x="36" y="72"/>
                      </a:cubicBezTo>
                      <a:cubicBezTo>
                        <a:pt x="0" y="54"/>
                        <a:pt x="0" y="54"/>
                        <a:pt x="0" y="54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6350" cap="flat">
                  <a:solidFill>
                    <a:srgbClr val="FF66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922" name="Freeform 146"/>
                <p:cNvSpPr>
                  <a:spLocks noChangeAspect="1"/>
                </p:cNvSpPr>
                <p:nvPr/>
              </p:nvSpPr>
              <p:spPr bwMode="auto">
                <a:xfrm>
                  <a:off x="2027" y="1170"/>
                  <a:ext cx="152" cy="155"/>
                </a:xfrm>
                <a:custGeom>
                  <a:avLst/>
                  <a:gdLst>
                    <a:gd name="T0" fmla="*/ 0 w 70"/>
                    <a:gd name="T1" fmla="*/ 4951 h 71"/>
                    <a:gd name="T2" fmla="*/ 4493 w 70"/>
                    <a:gd name="T3" fmla="*/ 0 h 71"/>
                    <a:gd name="T4" fmla="*/ 4493 w 70"/>
                    <a:gd name="T5" fmla="*/ 0 h 71"/>
                    <a:gd name="T6" fmla="*/ 7342 w 70"/>
                    <a:gd name="T7" fmla="*/ 3227 h 71"/>
                    <a:gd name="T8" fmla="*/ 3225 w 70"/>
                    <a:gd name="T9" fmla="*/ 7678 h 71"/>
                    <a:gd name="T10" fmla="*/ 3225 w 70"/>
                    <a:gd name="T11" fmla="*/ 7678 h 71"/>
                    <a:gd name="T12" fmla="*/ 0 w 70"/>
                    <a:gd name="T13" fmla="*/ 4951 h 7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0" h="71">
                      <a:moveTo>
                        <a:pt x="0" y="46"/>
                      </a:moveTo>
                      <a:cubicBezTo>
                        <a:pt x="12" y="30"/>
                        <a:pt x="27" y="15"/>
                        <a:pt x="43" y="0"/>
                      </a:cubicBezTo>
                      <a:cubicBezTo>
                        <a:pt x="43" y="0"/>
                        <a:pt x="43" y="0"/>
                        <a:pt x="43" y="0"/>
                      </a:cubicBezTo>
                      <a:cubicBezTo>
                        <a:pt x="70" y="30"/>
                        <a:pt x="70" y="30"/>
                        <a:pt x="70" y="30"/>
                      </a:cubicBezTo>
                      <a:cubicBezTo>
                        <a:pt x="55" y="43"/>
                        <a:pt x="42" y="57"/>
                        <a:pt x="31" y="71"/>
                      </a:cubicBezTo>
                      <a:cubicBezTo>
                        <a:pt x="31" y="71"/>
                        <a:pt x="31" y="71"/>
                        <a:pt x="31" y="71"/>
                      </a:cubicBezTo>
                      <a:cubicBezTo>
                        <a:pt x="0" y="46"/>
                        <a:pt x="0" y="46"/>
                        <a:pt x="0" y="46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6350" cap="flat">
                  <a:solidFill>
                    <a:srgbClr val="FF66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923" name="Freeform 147"/>
                <p:cNvSpPr>
                  <a:spLocks noChangeAspect="1"/>
                </p:cNvSpPr>
                <p:nvPr/>
              </p:nvSpPr>
              <p:spPr bwMode="auto">
                <a:xfrm>
                  <a:off x="2125" y="1085"/>
                  <a:ext cx="157" cy="147"/>
                </a:xfrm>
                <a:custGeom>
                  <a:avLst/>
                  <a:gdLst>
                    <a:gd name="T0" fmla="*/ 2800 w 72"/>
                    <a:gd name="T1" fmla="*/ 6939 h 68"/>
                    <a:gd name="T2" fmla="*/ 0 w 72"/>
                    <a:gd name="T3" fmla="*/ 3870 h 68"/>
                    <a:gd name="T4" fmla="*/ 5382 w 72"/>
                    <a:gd name="T5" fmla="*/ 0 h 68"/>
                    <a:gd name="T6" fmla="*/ 5382 w 72"/>
                    <a:gd name="T7" fmla="*/ 0 h 68"/>
                    <a:gd name="T8" fmla="*/ 7737 w 72"/>
                    <a:gd name="T9" fmla="*/ 3346 h 68"/>
                    <a:gd name="T10" fmla="*/ 2800 w 72"/>
                    <a:gd name="T11" fmla="*/ 6939 h 68"/>
                    <a:gd name="T12" fmla="*/ 2800 w 72"/>
                    <a:gd name="T13" fmla="*/ 6939 h 68"/>
                    <a:gd name="T14" fmla="*/ 2800 w 72"/>
                    <a:gd name="T15" fmla="*/ 6939 h 6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2" h="68">
                      <a:moveTo>
                        <a:pt x="26" y="68"/>
                      </a:move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15" y="25"/>
                        <a:pt x="31" y="12"/>
                        <a:pt x="50" y="0"/>
                      </a:cubicBezTo>
                      <a:cubicBezTo>
                        <a:pt x="50" y="0"/>
                        <a:pt x="50" y="0"/>
                        <a:pt x="50" y="0"/>
                      </a:cubicBezTo>
                      <a:cubicBezTo>
                        <a:pt x="72" y="33"/>
                        <a:pt x="72" y="33"/>
                        <a:pt x="72" y="33"/>
                      </a:cubicBezTo>
                      <a:cubicBezTo>
                        <a:pt x="55" y="44"/>
                        <a:pt x="40" y="56"/>
                        <a:pt x="26" y="68"/>
                      </a:cubicBezTo>
                      <a:cubicBezTo>
                        <a:pt x="26" y="68"/>
                        <a:pt x="26" y="68"/>
                        <a:pt x="26" y="68"/>
                      </a:cubicBezTo>
                      <a:cubicBezTo>
                        <a:pt x="26" y="68"/>
                        <a:pt x="26" y="68"/>
                        <a:pt x="26" y="68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6350" cap="flat">
                  <a:solidFill>
                    <a:srgbClr val="FF66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924" name="Freeform 148"/>
                <p:cNvSpPr>
                  <a:spLocks noChangeAspect="1"/>
                </p:cNvSpPr>
                <p:nvPr/>
              </p:nvSpPr>
              <p:spPr bwMode="auto">
                <a:xfrm>
                  <a:off x="2237" y="1014"/>
                  <a:ext cx="157" cy="140"/>
                </a:xfrm>
                <a:custGeom>
                  <a:avLst/>
                  <a:gdLst>
                    <a:gd name="T0" fmla="*/ 0 w 72"/>
                    <a:gd name="T1" fmla="*/ 3413 h 64"/>
                    <a:gd name="T2" fmla="*/ 5805 w 72"/>
                    <a:gd name="T3" fmla="*/ 0 h 64"/>
                    <a:gd name="T4" fmla="*/ 5805 w 72"/>
                    <a:gd name="T5" fmla="*/ 0 h 64"/>
                    <a:gd name="T6" fmla="*/ 7737 w 72"/>
                    <a:gd name="T7" fmla="*/ 3852 h 64"/>
                    <a:gd name="T8" fmla="*/ 2372 w 72"/>
                    <a:gd name="T9" fmla="*/ 7000 h 64"/>
                    <a:gd name="T10" fmla="*/ 2372 w 72"/>
                    <a:gd name="T11" fmla="*/ 7000 h 64"/>
                    <a:gd name="T12" fmla="*/ 2372 w 72"/>
                    <a:gd name="T13" fmla="*/ 7000 h 64"/>
                    <a:gd name="T14" fmla="*/ 0 w 72"/>
                    <a:gd name="T15" fmla="*/ 3413 h 6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2" h="64">
                      <a:moveTo>
                        <a:pt x="0" y="31"/>
                      </a:moveTo>
                      <a:cubicBezTo>
                        <a:pt x="16" y="20"/>
                        <a:pt x="34" y="10"/>
                        <a:pt x="54" y="0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72" y="35"/>
                        <a:pt x="72" y="35"/>
                        <a:pt x="72" y="35"/>
                      </a:cubicBezTo>
                      <a:cubicBezTo>
                        <a:pt x="54" y="45"/>
                        <a:pt x="37" y="54"/>
                        <a:pt x="22" y="64"/>
                      </a:cubicBezTo>
                      <a:cubicBezTo>
                        <a:pt x="22" y="64"/>
                        <a:pt x="22" y="64"/>
                        <a:pt x="22" y="64"/>
                      </a:cubicBezTo>
                      <a:cubicBezTo>
                        <a:pt x="22" y="64"/>
                        <a:pt x="22" y="64"/>
                        <a:pt x="22" y="64"/>
                      </a:cubicBezTo>
                      <a:cubicBezTo>
                        <a:pt x="0" y="31"/>
                        <a:pt x="0" y="31"/>
                        <a:pt x="0" y="31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6350" cap="flat">
                  <a:solidFill>
                    <a:srgbClr val="FF66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925" name="Freeform 149"/>
                <p:cNvSpPr>
                  <a:spLocks noChangeAspect="1"/>
                </p:cNvSpPr>
                <p:nvPr/>
              </p:nvSpPr>
              <p:spPr bwMode="auto">
                <a:xfrm>
                  <a:off x="2356" y="958"/>
                  <a:ext cx="155" cy="133"/>
                </a:xfrm>
                <a:custGeom>
                  <a:avLst/>
                  <a:gdLst>
                    <a:gd name="T0" fmla="*/ 0 w 71"/>
                    <a:gd name="T1" fmla="*/ 2715 h 61"/>
                    <a:gd name="T2" fmla="*/ 6159 w 71"/>
                    <a:gd name="T3" fmla="*/ 0 h 61"/>
                    <a:gd name="T4" fmla="*/ 6159 w 71"/>
                    <a:gd name="T5" fmla="*/ 0 h 61"/>
                    <a:gd name="T6" fmla="*/ 7678 w 71"/>
                    <a:gd name="T7" fmla="*/ 4003 h 61"/>
                    <a:gd name="T8" fmla="*/ 1934 w 71"/>
                    <a:gd name="T9" fmla="*/ 6550 h 61"/>
                    <a:gd name="T10" fmla="*/ 1934 w 71"/>
                    <a:gd name="T11" fmla="*/ 6550 h 61"/>
                    <a:gd name="T12" fmla="*/ 0 w 71"/>
                    <a:gd name="T13" fmla="*/ 2715 h 6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1" h="61">
                      <a:moveTo>
                        <a:pt x="0" y="25"/>
                      </a:moveTo>
                      <a:cubicBezTo>
                        <a:pt x="18" y="16"/>
                        <a:pt x="37" y="8"/>
                        <a:pt x="57" y="0"/>
                      </a:cubicBezTo>
                      <a:cubicBezTo>
                        <a:pt x="57" y="0"/>
                        <a:pt x="57" y="0"/>
                        <a:pt x="57" y="0"/>
                      </a:cubicBezTo>
                      <a:cubicBezTo>
                        <a:pt x="71" y="37"/>
                        <a:pt x="71" y="37"/>
                        <a:pt x="71" y="37"/>
                      </a:cubicBezTo>
                      <a:cubicBezTo>
                        <a:pt x="52" y="44"/>
                        <a:pt x="35" y="52"/>
                        <a:pt x="18" y="61"/>
                      </a:cubicBezTo>
                      <a:cubicBezTo>
                        <a:pt x="18" y="61"/>
                        <a:pt x="18" y="61"/>
                        <a:pt x="18" y="61"/>
                      </a:cubicBezTo>
                      <a:cubicBezTo>
                        <a:pt x="0" y="25"/>
                        <a:pt x="0" y="25"/>
                        <a:pt x="0" y="25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6350" cap="flat">
                  <a:solidFill>
                    <a:srgbClr val="FF66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926" name="Freeform 150"/>
                <p:cNvSpPr>
                  <a:spLocks noChangeAspect="1"/>
                </p:cNvSpPr>
                <p:nvPr/>
              </p:nvSpPr>
              <p:spPr bwMode="auto">
                <a:xfrm>
                  <a:off x="2482" y="923"/>
                  <a:ext cx="165" cy="114"/>
                </a:xfrm>
                <a:custGeom>
                  <a:avLst/>
                  <a:gdLst>
                    <a:gd name="T0" fmla="*/ 0 w 75"/>
                    <a:gd name="T1" fmla="*/ 1664 h 52"/>
                    <a:gd name="T2" fmla="*/ 3960 w 75"/>
                    <a:gd name="T3" fmla="*/ 210 h 52"/>
                    <a:gd name="T4" fmla="*/ 3960 w 75"/>
                    <a:gd name="T5" fmla="*/ 210 h 52"/>
                    <a:gd name="T6" fmla="*/ 4081 w 75"/>
                    <a:gd name="T7" fmla="*/ 0 h 52"/>
                    <a:gd name="T8" fmla="*/ 4081 w 75"/>
                    <a:gd name="T9" fmla="*/ 0 h 52"/>
                    <a:gd name="T10" fmla="*/ 4545 w 75"/>
                    <a:gd name="T11" fmla="*/ 96 h 52"/>
                    <a:gd name="T12" fmla="*/ 4728 w 75"/>
                    <a:gd name="T13" fmla="*/ 0 h 52"/>
                    <a:gd name="T14" fmla="*/ 4728 w 75"/>
                    <a:gd name="T15" fmla="*/ 0 h 52"/>
                    <a:gd name="T16" fmla="*/ 4728 w 75"/>
                    <a:gd name="T17" fmla="*/ 96 h 52"/>
                    <a:gd name="T18" fmla="*/ 8510 w 75"/>
                    <a:gd name="T19" fmla="*/ 1008 h 52"/>
                    <a:gd name="T20" fmla="*/ 7942 w 75"/>
                    <a:gd name="T21" fmla="*/ 2539 h 52"/>
                    <a:gd name="T22" fmla="*/ 7942 w 75"/>
                    <a:gd name="T23" fmla="*/ 2539 h 52"/>
                    <a:gd name="T24" fmla="*/ 6228 w 75"/>
                    <a:gd name="T25" fmla="*/ 4205 h 52"/>
                    <a:gd name="T26" fmla="*/ 6228 w 75"/>
                    <a:gd name="T27" fmla="*/ 4205 h 52"/>
                    <a:gd name="T28" fmla="*/ 1714 w 75"/>
                    <a:gd name="T29" fmla="*/ 5772 h 52"/>
                    <a:gd name="T30" fmla="*/ 1714 w 75"/>
                    <a:gd name="T31" fmla="*/ 5772 h 52"/>
                    <a:gd name="T32" fmla="*/ 0 w 75"/>
                    <a:gd name="T33" fmla="*/ 1664 h 5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75" h="52">
                      <a:moveTo>
                        <a:pt x="0" y="15"/>
                      </a:moveTo>
                      <a:cubicBezTo>
                        <a:pt x="11" y="11"/>
                        <a:pt x="23" y="6"/>
                        <a:pt x="35" y="2"/>
                      </a:cubicBezTo>
                      <a:cubicBezTo>
                        <a:pt x="35" y="2"/>
                        <a:pt x="35" y="2"/>
                        <a:pt x="35" y="2"/>
                      </a:cubicBezTo>
                      <a:cubicBezTo>
                        <a:pt x="35" y="2"/>
                        <a:pt x="36" y="1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40" y="1"/>
                        <a:pt x="40" y="1"/>
                        <a:pt x="40" y="1"/>
                      </a:cubicBezTo>
                      <a:cubicBezTo>
                        <a:pt x="40" y="1"/>
                        <a:pt x="41" y="0"/>
                        <a:pt x="42" y="0"/>
                      </a:cubicBezTo>
                      <a:cubicBezTo>
                        <a:pt x="42" y="0"/>
                        <a:pt x="42" y="0"/>
                        <a:pt x="42" y="0"/>
                      </a:cubicBezTo>
                      <a:cubicBezTo>
                        <a:pt x="42" y="1"/>
                        <a:pt x="42" y="1"/>
                        <a:pt x="42" y="1"/>
                      </a:cubicBezTo>
                      <a:cubicBezTo>
                        <a:pt x="75" y="9"/>
                        <a:pt x="75" y="9"/>
                        <a:pt x="75" y="9"/>
                      </a:cubicBezTo>
                      <a:cubicBezTo>
                        <a:pt x="74" y="14"/>
                        <a:pt x="72" y="19"/>
                        <a:pt x="70" y="23"/>
                      </a:cubicBezTo>
                      <a:cubicBezTo>
                        <a:pt x="70" y="23"/>
                        <a:pt x="70" y="23"/>
                        <a:pt x="70" y="23"/>
                      </a:cubicBezTo>
                      <a:cubicBezTo>
                        <a:pt x="68" y="27"/>
                        <a:pt x="65" y="34"/>
                        <a:pt x="55" y="38"/>
                      </a:cubicBezTo>
                      <a:cubicBezTo>
                        <a:pt x="55" y="38"/>
                        <a:pt x="55" y="38"/>
                        <a:pt x="55" y="38"/>
                      </a:cubicBezTo>
                      <a:cubicBezTo>
                        <a:pt x="41" y="43"/>
                        <a:pt x="27" y="47"/>
                        <a:pt x="15" y="52"/>
                      </a:cubicBezTo>
                      <a:cubicBezTo>
                        <a:pt x="15" y="52"/>
                        <a:pt x="15" y="52"/>
                        <a:pt x="15" y="52"/>
                      </a:cubicBezTo>
                      <a:cubicBezTo>
                        <a:pt x="0" y="15"/>
                        <a:pt x="0" y="15"/>
                        <a:pt x="0" y="15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6350" cap="flat">
                  <a:solidFill>
                    <a:srgbClr val="FF66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927" name="Freeform 151"/>
                <p:cNvSpPr>
                  <a:spLocks noChangeAspect="1"/>
                </p:cNvSpPr>
                <p:nvPr/>
              </p:nvSpPr>
              <p:spPr bwMode="auto">
                <a:xfrm>
                  <a:off x="2562" y="796"/>
                  <a:ext cx="103" cy="142"/>
                </a:xfrm>
                <a:custGeom>
                  <a:avLst/>
                  <a:gdLst>
                    <a:gd name="T0" fmla="*/ 0 w 47"/>
                    <a:gd name="T1" fmla="*/ 6213 h 65"/>
                    <a:gd name="T2" fmla="*/ 758 w 47"/>
                    <a:gd name="T3" fmla="*/ 0 h 65"/>
                    <a:gd name="T4" fmla="*/ 758 w 47"/>
                    <a:gd name="T5" fmla="*/ 0 h 65"/>
                    <a:gd name="T6" fmla="*/ 5211 w 47"/>
                    <a:gd name="T7" fmla="*/ 343 h 65"/>
                    <a:gd name="T8" fmla="*/ 4293 w 47"/>
                    <a:gd name="T9" fmla="*/ 7058 h 65"/>
                    <a:gd name="T10" fmla="*/ 4293 w 47"/>
                    <a:gd name="T11" fmla="*/ 7058 h 65"/>
                    <a:gd name="T12" fmla="*/ 0 w 47"/>
                    <a:gd name="T13" fmla="*/ 6213 h 6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7" h="65">
                      <a:moveTo>
                        <a:pt x="0" y="57"/>
                      </a:moveTo>
                      <a:cubicBezTo>
                        <a:pt x="3" y="45"/>
                        <a:pt x="5" y="23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47" y="3"/>
                        <a:pt x="47" y="3"/>
                        <a:pt x="47" y="3"/>
                      </a:cubicBezTo>
                      <a:cubicBezTo>
                        <a:pt x="45" y="27"/>
                        <a:pt x="43" y="49"/>
                        <a:pt x="39" y="65"/>
                      </a:cubicBezTo>
                      <a:cubicBezTo>
                        <a:pt x="39" y="65"/>
                        <a:pt x="39" y="65"/>
                        <a:pt x="39" y="65"/>
                      </a:cubicBezTo>
                      <a:cubicBezTo>
                        <a:pt x="0" y="57"/>
                        <a:pt x="0" y="57"/>
                        <a:pt x="0" y="57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6350" cap="flat">
                  <a:solidFill>
                    <a:srgbClr val="FF66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928" name="Freeform 152"/>
                <p:cNvSpPr>
                  <a:spLocks noChangeAspect="1"/>
                </p:cNvSpPr>
                <p:nvPr/>
              </p:nvSpPr>
              <p:spPr bwMode="auto">
                <a:xfrm>
                  <a:off x="2577" y="663"/>
                  <a:ext cx="91" cy="135"/>
                </a:xfrm>
                <a:custGeom>
                  <a:avLst/>
                  <a:gdLst>
                    <a:gd name="T0" fmla="*/ 0 w 42"/>
                    <a:gd name="T1" fmla="*/ 6278 h 62"/>
                    <a:gd name="T2" fmla="*/ 202 w 42"/>
                    <a:gd name="T3" fmla="*/ 0 h 62"/>
                    <a:gd name="T4" fmla="*/ 202 w 42"/>
                    <a:gd name="T5" fmla="*/ 0 h 62"/>
                    <a:gd name="T6" fmla="*/ 4342 w 42"/>
                    <a:gd name="T7" fmla="*/ 96 h 62"/>
                    <a:gd name="T8" fmla="*/ 4169 w 42"/>
                    <a:gd name="T9" fmla="*/ 6608 h 62"/>
                    <a:gd name="T10" fmla="*/ 4169 w 42"/>
                    <a:gd name="T11" fmla="*/ 6608 h 62"/>
                    <a:gd name="T12" fmla="*/ 0 w 42"/>
                    <a:gd name="T13" fmla="*/ 6278 h 6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2" h="62">
                      <a:moveTo>
                        <a:pt x="0" y="59"/>
                      </a:moveTo>
                      <a:cubicBezTo>
                        <a:pt x="1" y="40"/>
                        <a:pt x="2" y="19"/>
                        <a:pt x="2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42" y="1"/>
                        <a:pt x="42" y="1"/>
                        <a:pt x="42" y="1"/>
                      </a:cubicBezTo>
                      <a:cubicBezTo>
                        <a:pt x="42" y="21"/>
                        <a:pt x="41" y="42"/>
                        <a:pt x="40" y="62"/>
                      </a:cubicBezTo>
                      <a:cubicBezTo>
                        <a:pt x="40" y="62"/>
                        <a:pt x="40" y="62"/>
                        <a:pt x="40" y="62"/>
                      </a:cubicBezTo>
                      <a:cubicBezTo>
                        <a:pt x="0" y="59"/>
                        <a:pt x="0" y="59"/>
                        <a:pt x="0" y="59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6350" cap="flat">
                  <a:solidFill>
                    <a:srgbClr val="FF66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929" name="Freeform 153"/>
                <p:cNvSpPr>
                  <a:spLocks noChangeAspect="1"/>
                </p:cNvSpPr>
                <p:nvPr/>
              </p:nvSpPr>
              <p:spPr bwMode="auto">
                <a:xfrm>
                  <a:off x="2581" y="532"/>
                  <a:ext cx="90" cy="131"/>
                </a:xfrm>
                <a:custGeom>
                  <a:avLst/>
                  <a:gdLst>
                    <a:gd name="T0" fmla="*/ 0 w 41"/>
                    <a:gd name="T1" fmla="*/ 6412 h 60"/>
                    <a:gd name="T2" fmla="*/ 97 w 41"/>
                    <a:gd name="T3" fmla="*/ 0 h 60"/>
                    <a:gd name="T4" fmla="*/ 97 w 41"/>
                    <a:gd name="T5" fmla="*/ 0 h 60"/>
                    <a:gd name="T6" fmla="*/ 4601 w 41"/>
                    <a:gd name="T7" fmla="*/ 0 h 60"/>
                    <a:gd name="T8" fmla="*/ 4487 w 41"/>
                    <a:gd name="T9" fmla="*/ 6493 h 60"/>
                    <a:gd name="T10" fmla="*/ 4487 w 41"/>
                    <a:gd name="T11" fmla="*/ 6493 h 60"/>
                    <a:gd name="T12" fmla="*/ 0 w 41"/>
                    <a:gd name="T13" fmla="*/ 6412 h 6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1" h="60">
                      <a:moveTo>
                        <a:pt x="0" y="59"/>
                      </a:moveTo>
                      <a:cubicBezTo>
                        <a:pt x="1" y="33"/>
                        <a:pt x="1" y="11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41" y="11"/>
                        <a:pt x="41" y="34"/>
                        <a:pt x="40" y="60"/>
                      </a:cubicBezTo>
                      <a:cubicBezTo>
                        <a:pt x="40" y="60"/>
                        <a:pt x="40" y="60"/>
                        <a:pt x="40" y="60"/>
                      </a:cubicBezTo>
                      <a:cubicBezTo>
                        <a:pt x="0" y="59"/>
                        <a:pt x="0" y="59"/>
                        <a:pt x="0" y="59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6350" cap="flat">
                  <a:solidFill>
                    <a:srgbClr val="FF66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930" name="Oval 154"/>
                <p:cNvSpPr>
                  <a:spLocks noChangeAspect="1" noChangeArrowheads="1"/>
                </p:cNvSpPr>
                <p:nvPr/>
              </p:nvSpPr>
              <p:spPr bwMode="auto">
                <a:xfrm>
                  <a:off x="2606" y="576"/>
                  <a:ext cx="40" cy="58"/>
                </a:xfrm>
                <a:prstGeom prst="ellipse">
                  <a:avLst/>
                </a:prstGeom>
                <a:solidFill>
                  <a:srgbClr val="33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1931" name="Oval 155"/>
                <p:cNvSpPr>
                  <a:spLocks noChangeAspect="1" noChangeArrowheads="1"/>
                </p:cNvSpPr>
                <p:nvPr/>
              </p:nvSpPr>
              <p:spPr bwMode="auto">
                <a:xfrm rot="120000">
                  <a:off x="2608" y="714"/>
                  <a:ext cx="40" cy="58"/>
                </a:xfrm>
                <a:prstGeom prst="ellipse">
                  <a:avLst/>
                </a:prstGeom>
                <a:solidFill>
                  <a:srgbClr val="33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1932" name="Oval 156"/>
                <p:cNvSpPr>
                  <a:spLocks noChangeAspect="1" noChangeArrowheads="1"/>
                </p:cNvSpPr>
                <p:nvPr/>
              </p:nvSpPr>
              <p:spPr bwMode="auto">
                <a:xfrm rot="300000">
                  <a:off x="2592" y="844"/>
                  <a:ext cx="40" cy="58"/>
                </a:xfrm>
                <a:prstGeom prst="ellipse">
                  <a:avLst/>
                </a:prstGeom>
                <a:solidFill>
                  <a:srgbClr val="33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1933" name="Oval 157"/>
                <p:cNvSpPr>
                  <a:spLocks noChangeAspect="1" noChangeArrowheads="1"/>
                </p:cNvSpPr>
                <p:nvPr/>
              </p:nvSpPr>
              <p:spPr bwMode="auto">
                <a:xfrm rot="3986076">
                  <a:off x="2534" y="950"/>
                  <a:ext cx="40" cy="58"/>
                </a:xfrm>
                <a:prstGeom prst="ellipse">
                  <a:avLst/>
                </a:prstGeom>
                <a:solidFill>
                  <a:srgbClr val="33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1934" name="Oval 158"/>
                <p:cNvSpPr>
                  <a:spLocks noChangeAspect="1" noChangeArrowheads="1"/>
                </p:cNvSpPr>
                <p:nvPr/>
              </p:nvSpPr>
              <p:spPr bwMode="auto">
                <a:xfrm rot="3986076">
                  <a:off x="2409" y="999"/>
                  <a:ext cx="40" cy="58"/>
                </a:xfrm>
                <a:prstGeom prst="ellipse">
                  <a:avLst/>
                </a:prstGeom>
                <a:solidFill>
                  <a:srgbClr val="33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1935" name="Oval 159"/>
                <p:cNvSpPr>
                  <a:spLocks noChangeAspect="1" noChangeArrowheads="1"/>
                </p:cNvSpPr>
                <p:nvPr/>
              </p:nvSpPr>
              <p:spPr bwMode="auto">
                <a:xfrm rot="3600000">
                  <a:off x="2301" y="1053"/>
                  <a:ext cx="40" cy="58"/>
                </a:xfrm>
                <a:prstGeom prst="ellipse">
                  <a:avLst/>
                </a:prstGeom>
                <a:solidFill>
                  <a:srgbClr val="33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1936" name="Oval 160"/>
                <p:cNvSpPr>
                  <a:spLocks noChangeAspect="1" noChangeArrowheads="1"/>
                </p:cNvSpPr>
                <p:nvPr/>
              </p:nvSpPr>
              <p:spPr bwMode="auto">
                <a:xfrm rot="3480000">
                  <a:off x="2181" y="1133"/>
                  <a:ext cx="40" cy="58"/>
                </a:xfrm>
                <a:prstGeom prst="ellipse">
                  <a:avLst/>
                </a:prstGeom>
                <a:solidFill>
                  <a:srgbClr val="33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1937" name="Oval 161"/>
                <p:cNvSpPr>
                  <a:spLocks noChangeAspect="1" noChangeArrowheads="1"/>
                </p:cNvSpPr>
                <p:nvPr/>
              </p:nvSpPr>
              <p:spPr bwMode="auto">
                <a:xfrm rot="2692520">
                  <a:off x="2081" y="1223"/>
                  <a:ext cx="40" cy="58"/>
                </a:xfrm>
                <a:prstGeom prst="ellipse">
                  <a:avLst/>
                </a:prstGeom>
                <a:solidFill>
                  <a:srgbClr val="33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1938" name="Oval 162"/>
                <p:cNvSpPr>
                  <a:spLocks noChangeAspect="1" noChangeArrowheads="1"/>
                </p:cNvSpPr>
                <p:nvPr/>
              </p:nvSpPr>
              <p:spPr bwMode="auto">
                <a:xfrm rot="2100602">
                  <a:off x="1998" y="1330"/>
                  <a:ext cx="40" cy="58"/>
                </a:xfrm>
                <a:prstGeom prst="ellipse">
                  <a:avLst/>
                </a:prstGeom>
                <a:solidFill>
                  <a:srgbClr val="33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1939" name="Oval 163"/>
                <p:cNvSpPr>
                  <a:spLocks noChangeAspect="1" noChangeArrowheads="1"/>
                </p:cNvSpPr>
                <p:nvPr/>
              </p:nvSpPr>
              <p:spPr bwMode="auto">
                <a:xfrm rot="794715">
                  <a:off x="1946" y="1452"/>
                  <a:ext cx="40" cy="58"/>
                </a:xfrm>
                <a:prstGeom prst="ellipse">
                  <a:avLst/>
                </a:prstGeom>
                <a:solidFill>
                  <a:srgbClr val="33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1940" name="Oval 164"/>
                <p:cNvSpPr>
                  <a:spLocks noChangeAspect="1" noChangeArrowheads="1"/>
                </p:cNvSpPr>
                <p:nvPr/>
              </p:nvSpPr>
              <p:spPr bwMode="auto">
                <a:xfrm rot="316848">
                  <a:off x="1910" y="1584"/>
                  <a:ext cx="40" cy="58"/>
                </a:xfrm>
                <a:prstGeom prst="ellipse">
                  <a:avLst/>
                </a:prstGeom>
                <a:solidFill>
                  <a:srgbClr val="33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1941" name="Oval 165"/>
                <p:cNvSpPr>
                  <a:spLocks noChangeAspect="1" noChangeArrowheads="1"/>
                </p:cNvSpPr>
                <p:nvPr/>
              </p:nvSpPr>
              <p:spPr bwMode="auto">
                <a:xfrm rot="-643034">
                  <a:off x="1908" y="1712"/>
                  <a:ext cx="40" cy="58"/>
                </a:xfrm>
                <a:prstGeom prst="ellipse">
                  <a:avLst/>
                </a:prstGeom>
                <a:solidFill>
                  <a:srgbClr val="33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1942" name="Oval 166"/>
                <p:cNvSpPr>
                  <a:spLocks noChangeAspect="1" noChangeArrowheads="1"/>
                </p:cNvSpPr>
                <p:nvPr/>
              </p:nvSpPr>
              <p:spPr bwMode="auto">
                <a:xfrm rot="-643034">
                  <a:off x="1936" y="1842"/>
                  <a:ext cx="40" cy="58"/>
                </a:xfrm>
                <a:prstGeom prst="ellipse">
                  <a:avLst/>
                </a:prstGeom>
                <a:solidFill>
                  <a:srgbClr val="33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1943" name="Oval 167"/>
                <p:cNvSpPr>
                  <a:spLocks noChangeAspect="1" noChangeArrowheads="1"/>
                </p:cNvSpPr>
                <p:nvPr/>
              </p:nvSpPr>
              <p:spPr bwMode="auto">
                <a:xfrm rot="-1822264">
                  <a:off x="1984" y="1962"/>
                  <a:ext cx="40" cy="58"/>
                </a:xfrm>
                <a:prstGeom prst="ellipse">
                  <a:avLst/>
                </a:prstGeom>
                <a:solidFill>
                  <a:srgbClr val="33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1944" name="Oval 168"/>
                <p:cNvSpPr>
                  <a:spLocks noChangeAspect="1" noChangeArrowheads="1"/>
                </p:cNvSpPr>
                <p:nvPr/>
              </p:nvSpPr>
              <p:spPr bwMode="auto">
                <a:xfrm rot="-1929899">
                  <a:off x="2060" y="2076"/>
                  <a:ext cx="40" cy="58"/>
                </a:xfrm>
                <a:prstGeom prst="ellipse">
                  <a:avLst/>
                </a:prstGeom>
                <a:solidFill>
                  <a:srgbClr val="33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1945" name="Oval 169"/>
                <p:cNvSpPr>
                  <a:spLocks noChangeAspect="1" noChangeArrowheads="1"/>
                </p:cNvSpPr>
                <p:nvPr/>
              </p:nvSpPr>
              <p:spPr bwMode="auto">
                <a:xfrm rot="-3016614">
                  <a:off x="2154" y="2175"/>
                  <a:ext cx="40" cy="58"/>
                </a:xfrm>
                <a:prstGeom prst="ellipse">
                  <a:avLst/>
                </a:prstGeom>
                <a:solidFill>
                  <a:srgbClr val="33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1946" name="Oval 170"/>
                <p:cNvSpPr>
                  <a:spLocks noChangeAspect="1" noChangeArrowheads="1"/>
                </p:cNvSpPr>
                <p:nvPr/>
              </p:nvSpPr>
              <p:spPr bwMode="auto">
                <a:xfrm rot="-3669455">
                  <a:off x="2266" y="2236"/>
                  <a:ext cx="40" cy="58"/>
                </a:xfrm>
                <a:prstGeom prst="ellipse">
                  <a:avLst/>
                </a:prstGeom>
                <a:solidFill>
                  <a:srgbClr val="33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1947" name="Oval 171"/>
                <p:cNvSpPr>
                  <a:spLocks noChangeAspect="1" noChangeArrowheads="1"/>
                </p:cNvSpPr>
                <p:nvPr/>
              </p:nvSpPr>
              <p:spPr bwMode="auto">
                <a:xfrm rot="-5571835">
                  <a:off x="2400" y="2256"/>
                  <a:ext cx="40" cy="58"/>
                </a:xfrm>
                <a:prstGeom prst="ellipse">
                  <a:avLst/>
                </a:prstGeom>
                <a:solidFill>
                  <a:srgbClr val="33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1948" name="Oval 172"/>
                <p:cNvSpPr>
                  <a:spLocks noChangeAspect="1" noChangeArrowheads="1"/>
                </p:cNvSpPr>
                <p:nvPr/>
              </p:nvSpPr>
              <p:spPr bwMode="auto">
                <a:xfrm rot="-8188004">
                  <a:off x="2519" y="2205"/>
                  <a:ext cx="40" cy="58"/>
                </a:xfrm>
                <a:prstGeom prst="ellipse">
                  <a:avLst/>
                </a:prstGeom>
                <a:solidFill>
                  <a:srgbClr val="33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  <p:grpSp>
            <p:nvGrpSpPr>
              <p:cNvPr id="121872" name="Group 133"/>
              <p:cNvGrpSpPr>
                <a:grpSpLocks noChangeAspect="1"/>
              </p:cNvGrpSpPr>
              <p:nvPr/>
            </p:nvGrpSpPr>
            <p:grpSpPr bwMode="auto">
              <a:xfrm>
                <a:off x="1946" y="532"/>
                <a:ext cx="790" cy="1799"/>
                <a:chOff x="1881" y="532"/>
                <a:chExt cx="790" cy="1799"/>
              </a:xfrm>
            </p:grpSpPr>
            <p:sp>
              <p:nvSpPr>
                <p:cNvPr id="121873" name="Freeform 28"/>
                <p:cNvSpPr>
                  <a:spLocks noChangeAspect="1"/>
                </p:cNvSpPr>
                <p:nvPr/>
              </p:nvSpPr>
              <p:spPr bwMode="auto">
                <a:xfrm>
                  <a:off x="2352" y="2229"/>
                  <a:ext cx="151" cy="102"/>
                </a:xfrm>
                <a:custGeom>
                  <a:avLst/>
                  <a:gdLst>
                    <a:gd name="T0" fmla="*/ 2107 w 69"/>
                    <a:gd name="T1" fmla="*/ 4907 h 47"/>
                    <a:gd name="T2" fmla="*/ 0 w 69"/>
                    <a:gd name="T3" fmla="*/ 4725 h 47"/>
                    <a:gd name="T4" fmla="*/ 0 w 69"/>
                    <a:gd name="T5" fmla="*/ 4725 h 47"/>
                    <a:gd name="T6" fmla="*/ 556 w 69"/>
                    <a:gd name="T7" fmla="*/ 621 h 47"/>
                    <a:gd name="T8" fmla="*/ 2107 w 69"/>
                    <a:gd name="T9" fmla="*/ 736 h 47"/>
                    <a:gd name="T10" fmla="*/ 2107 w 69"/>
                    <a:gd name="T11" fmla="*/ 736 h 47"/>
                    <a:gd name="T12" fmla="*/ 5828 w 69"/>
                    <a:gd name="T13" fmla="*/ 0 h 47"/>
                    <a:gd name="T14" fmla="*/ 5828 w 69"/>
                    <a:gd name="T15" fmla="*/ 0 h 47"/>
                    <a:gd name="T16" fmla="*/ 7568 w 69"/>
                    <a:gd name="T17" fmla="*/ 3748 h 47"/>
                    <a:gd name="T18" fmla="*/ 2107 w 69"/>
                    <a:gd name="T19" fmla="*/ 4907 h 47"/>
                    <a:gd name="T20" fmla="*/ 2107 w 69"/>
                    <a:gd name="T21" fmla="*/ 4907 h 47"/>
                    <a:gd name="T22" fmla="*/ 2107 w 69"/>
                    <a:gd name="T23" fmla="*/ 4907 h 4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69" h="47">
                      <a:moveTo>
                        <a:pt x="19" y="47"/>
                      </a:moveTo>
                      <a:cubicBezTo>
                        <a:pt x="13" y="47"/>
                        <a:pt x="6" y="46"/>
                        <a:pt x="0" y="45"/>
                      </a:cubicBezTo>
                      <a:cubicBezTo>
                        <a:pt x="0" y="45"/>
                        <a:pt x="0" y="45"/>
                        <a:pt x="0" y="45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10" y="6"/>
                        <a:pt x="15" y="7"/>
                        <a:pt x="19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31" y="7"/>
                        <a:pt x="42" y="4"/>
                        <a:pt x="53" y="0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69" y="36"/>
                        <a:pt x="69" y="36"/>
                        <a:pt x="69" y="36"/>
                      </a:cubicBezTo>
                      <a:cubicBezTo>
                        <a:pt x="53" y="43"/>
                        <a:pt x="36" y="47"/>
                        <a:pt x="19" y="47"/>
                      </a:cubicBezTo>
                      <a:cubicBezTo>
                        <a:pt x="19" y="47"/>
                        <a:pt x="19" y="47"/>
                        <a:pt x="19" y="47"/>
                      </a:cubicBezTo>
                      <a:cubicBezTo>
                        <a:pt x="19" y="47"/>
                        <a:pt x="19" y="47"/>
                        <a:pt x="19" y="47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6350" cap="flat">
                  <a:solidFill>
                    <a:srgbClr val="FF66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874" name="Freeform 29"/>
                <p:cNvSpPr>
                  <a:spLocks noChangeAspect="1"/>
                </p:cNvSpPr>
                <p:nvPr/>
              </p:nvSpPr>
              <p:spPr bwMode="auto">
                <a:xfrm>
                  <a:off x="2210" y="2200"/>
                  <a:ext cx="151" cy="127"/>
                </a:xfrm>
                <a:custGeom>
                  <a:avLst/>
                  <a:gdLst>
                    <a:gd name="T0" fmla="*/ 0 w 69"/>
                    <a:gd name="T1" fmla="*/ 3884 h 58"/>
                    <a:gd name="T2" fmla="*/ 2204 w 69"/>
                    <a:gd name="T3" fmla="*/ 0 h 58"/>
                    <a:gd name="T4" fmla="*/ 7568 w 69"/>
                    <a:gd name="T5" fmla="*/ 2109 h 58"/>
                    <a:gd name="T6" fmla="*/ 7568 w 69"/>
                    <a:gd name="T7" fmla="*/ 2109 h 58"/>
                    <a:gd name="T8" fmla="*/ 6931 w 69"/>
                    <a:gd name="T9" fmla="*/ 6396 h 58"/>
                    <a:gd name="T10" fmla="*/ 0 w 69"/>
                    <a:gd name="T11" fmla="*/ 3884 h 5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9" h="58">
                      <a:moveTo>
                        <a:pt x="0" y="35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37" y="10"/>
                        <a:pt x="53" y="16"/>
                        <a:pt x="69" y="19"/>
                      </a:cubicBezTo>
                      <a:cubicBezTo>
                        <a:pt x="69" y="19"/>
                        <a:pt x="69" y="19"/>
                        <a:pt x="69" y="19"/>
                      </a:cubicBezTo>
                      <a:cubicBezTo>
                        <a:pt x="63" y="58"/>
                        <a:pt x="63" y="58"/>
                        <a:pt x="63" y="58"/>
                      </a:cubicBezTo>
                      <a:cubicBezTo>
                        <a:pt x="41" y="55"/>
                        <a:pt x="20" y="47"/>
                        <a:pt x="0" y="35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6350" cap="flat">
                  <a:solidFill>
                    <a:srgbClr val="FF66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875" name="Freeform 30"/>
                <p:cNvSpPr>
                  <a:spLocks noChangeAspect="1"/>
                </p:cNvSpPr>
                <p:nvPr/>
              </p:nvSpPr>
              <p:spPr bwMode="auto">
                <a:xfrm>
                  <a:off x="2470" y="2157"/>
                  <a:ext cx="153" cy="147"/>
                </a:xfrm>
                <a:custGeom>
                  <a:avLst/>
                  <a:gdLst>
                    <a:gd name="T0" fmla="*/ 0 w 70"/>
                    <a:gd name="T1" fmla="*/ 3253 h 68"/>
                    <a:gd name="T2" fmla="*/ 4138 w 70"/>
                    <a:gd name="T3" fmla="*/ 0 h 68"/>
                    <a:gd name="T4" fmla="*/ 4138 w 70"/>
                    <a:gd name="T5" fmla="*/ 0 h 68"/>
                    <a:gd name="T6" fmla="*/ 7624 w 70"/>
                    <a:gd name="T7" fmla="*/ 2445 h 68"/>
                    <a:gd name="T8" fmla="*/ 1849 w 70"/>
                    <a:gd name="T9" fmla="*/ 6939 h 68"/>
                    <a:gd name="T10" fmla="*/ 1849 w 70"/>
                    <a:gd name="T11" fmla="*/ 6939 h 68"/>
                    <a:gd name="T12" fmla="*/ 0 w 70"/>
                    <a:gd name="T13" fmla="*/ 3253 h 6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0" h="68">
                      <a:moveTo>
                        <a:pt x="0" y="32"/>
                      </a:moveTo>
                      <a:cubicBezTo>
                        <a:pt x="14" y="26"/>
                        <a:pt x="26" y="16"/>
                        <a:pt x="38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70" y="24"/>
                        <a:pt x="70" y="24"/>
                        <a:pt x="70" y="24"/>
                      </a:cubicBezTo>
                      <a:cubicBezTo>
                        <a:pt x="55" y="44"/>
                        <a:pt x="37" y="59"/>
                        <a:pt x="17" y="68"/>
                      </a:cubicBezTo>
                      <a:cubicBezTo>
                        <a:pt x="17" y="68"/>
                        <a:pt x="17" y="68"/>
                        <a:pt x="17" y="68"/>
                      </a:cubicBezTo>
                      <a:cubicBezTo>
                        <a:pt x="0" y="32"/>
                        <a:pt x="0" y="32"/>
                        <a:pt x="0" y="32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6350" cap="flat">
                  <a:solidFill>
                    <a:srgbClr val="FF66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876" name="Freeform 31"/>
                <p:cNvSpPr>
                  <a:spLocks noChangeAspect="1"/>
                </p:cNvSpPr>
                <p:nvPr/>
              </p:nvSpPr>
              <p:spPr bwMode="auto">
                <a:xfrm>
                  <a:off x="2094" y="2126"/>
                  <a:ext cx="157" cy="148"/>
                </a:xfrm>
                <a:custGeom>
                  <a:avLst/>
                  <a:gdLst>
                    <a:gd name="T0" fmla="*/ 0 w 72"/>
                    <a:gd name="T1" fmla="*/ 2980 h 68"/>
                    <a:gd name="T2" fmla="*/ 3101 w 72"/>
                    <a:gd name="T3" fmla="*/ 0 h 68"/>
                    <a:gd name="T4" fmla="*/ 7737 w 72"/>
                    <a:gd name="T5" fmla="*/ 3609 h 68"/>
                    <a:gd name="T6" fmla="*/ 7737 w 72"/>
                    <a:gd name="T7" fmla="*/ 3609 h 68"/>
                    <a:gd name="T8" fmla="*/ 5558 w 72"/>
                    <a:gd name="T9" fmla="*/ 7228 h 68"/>
                    <a:gd name="T10" fmla="*/ 0 w 72"/>
                    <a:gd name="T11" fmla="*/ 2980 h 6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2" h="68">
                      <a:moveTo>
                        <a:pt x="0" y="28"/>
                      </a:move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42" y="14"/>
                        <a:pt x="57" y="25"/>
                        <a:pt x="72" y="34"/>
                      </a:cubicBezTo>
                      <a:cubicBezTo>
                        <a:pt x="72" y="34"/>
                        <a:pt x="72" y="34"/>
                        <a:pt x="72" y="34"/>
                      </a:cubicBezTo>
                      <a:cubicBezTo>
                        <a:pt x="52" y="68"/>
                        <a:pt x="52" y="68"/>
                        <a:pt x="52" y="68"/>
                      </a:cubicBezTo>
                      <a:cubicBezTo>
                        <a:pt x="34" y="58"/>
                        <a:pt x="16" y="44"/>
                        <a:pt x="0" y="28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6350" cap="flat">
                  <a:solidFill>
                    <a:srgbClr val="FF66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877" name="Freeform 32"/>
                <p:cNvSpPr>
                  <a:spLocks noChangeAspect="1"/>
                </p:cNvSpPr>
                <p:nvPr/>
              </p:nvSpPr>
              <p:spPr bwMode="auto">
                <a:xfrm>
                  <a:off x="2005" y="2027"/>
                  <a:ext cx="150" cy="157"/>
                </a:xfrm>
                <a:custGeom>
                  <a:avLst/>
                  <a:gdLst>
                    <a:gd name="T0" fmla="*/ 0 w 69"/>
                    <a:gd name="T1" fmla="*/ 2372 h 72"/>
                    <a:gd name="T2" fmla="*/ 3502 w 69"/>
                    <a:gd name="T3" fmla="*/ 0 h 72"/>
                    <a:gd name="T4" fmla="*/ 7283 w 69"/>
                    <a:gd name="T5" fmla="*/ 4725 h 72"/>
                    <a:gd name="T6" fmla="*/ 7283 w 69"/>
                    <a:gd name="T7" fmla="*/ 4725 h 72"/>
                    <a:gd name="T8" fmla="*/ 4220 w 69"/>
                    <a:gd name="T9" fmla="*/ 7737 h 72"/>
                    <a:gd name="T10" fmla="*/ 0 w 69"/>
                    <a:gd name="T11" fmla="*/ 2372 h 7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9" h="72">
                      <a:moveTo>
                        <a:pt x="0" y="22"/>
                      </a:move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44" y="16"/>
                        <a:pt x="56" y="31"/>
                        <a:pt x="69" y="44"/>
                      </a:cubicBezTo>
                      <a:cubicBezTo>
                        <a:pt x="69" y="44"/>
                        <a:pt x="69" y="44"/>
                        <a:pt x="69" y="44"/>
                      </a:cubicBezTo>
                      <a:cubicBezTo>
                        <a:pt x="40" y="72"/>
                        <a:pt x="40" y="72"/>
                        <a:pt x="40" y="72"/>
                      </a:cubicBezTo>
                      <a:cubicBezTo>
                        <a:pt x="26" y="57"/>
                        <a:pt x="12" y="41"/>
                        <a:pt x="0" y="22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6350" cap="flat">
                  <a:solidFill>
                    <a:srgbClr val="FF66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878" name="Freeform 33"/>
                <p:cNvSpPr>
                  <a:spLocks noChangeAspect="1"/>
                </p:cNvSpPr>
                <p:nvPr/>
              </p:nvSpPr>
              <p:spPr bwMode="auto">
                <a:xfrm>
                  <a:off x="1937" y="1916"/>
                  <a:ext cx="138" cy="157"/>
                </a:xfrm>
                <a:custGeom>
                  <a:avLst/>
                  <a:gdLst>
                    <a:gd name="T0" fmla="*/ 0 w 63"/>
                    <a:gd name="T1" fmla="*/ 1720 h 72"/>
                    <a:gd name="T2" fmla="*/ 4079 w 63"/>
                    <a:gd name="T3" fmla="*/ 0 h 72"/>
                    <a:gd name="T4" fmla="*/ 6957 w 63"/>
                    <a:gd name="T5" fmla="*/ 5382 h 72"/>
                    <a:gd name="T6" fmla="*/ 6957 w 63"/>
                    <a:gd name="T7" fmla="*/ 5382 h 72"/>
                    <a:gd name="T8" fmla="*/ 6957 w 63"/>
                    <a:gd name="T9" fmla="*/ 5382 h 72"/>
                    <a:gd name="T10" fmla="*/ 3345 w 63"/>
                    <a:gd name="T11" fmla="*/ 7737 h 72"/>
                    <a:gd name="T12" fmla="*/ 0 w 63"/>
                    <a:gd name="T13" fmla="*/ 1720 h 7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3" h="72">
                      <a:moveTo>
                        <a:pt x="0" y="16"/>
                      </a:move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44" y="18"/>
                        <a:pt x="53" y="35"/>
                        <a:pt x="63" y="50"/>
                      </a:cubicBezTo>
                      <a:cubicBezTo>
                        <a:pt x="63" y="50"/>
                        <a:pt x="63" y="50"/>
                        <a:pt x="63" y="50"/>
                      </a:cubicBezTo>
                      <a:cubicBezTo>
                        <a:pt x="63" y="50"/>
                        <a:pt x="63" y="50"/>
                        <a:pt x="63" y="50"/>
                      </a:cubicBezTo>
                      <a:cubicBezTo>
                        <a:pt x="30" y="72"/>
                        <a:pt x="30" y="72"/>
                        <a:pt x="30" y="72"/>
                      </a:cubicBezTo>
                      <a:cubicBezTo>
                        <a:pt x="19" y="55"/>
                        <a:pt x="9" y="36"/>
                        <a:pt x="0" y="16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6350" cap="flat">
                  <a:solidFill>
                    <a:srgbClr val="FF66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879" name="Freeform 34"/>
                <p:cNvSpPr>
                  <a:spLocks noChangeAspect="1"/>
                </p:cNvSpPr>
                <p:nvPr/>
              </p:nvSpPr>
              <p:spPr bwMode="auto">
                <a:xfrm>
                  <a:off x="1896" y="1796"/>
                  <a:ext cx="122" cy="151"/>
                </a:xfrm>
                <a:custGeom>
                  <a:avLst/>
                  <a:gdLst>
                    <a:gd name="T0" fmla="*/ 0 w 56"/>
                    <a:gd name="T1" fmla="*/ 891 h 69"/>
                    <a:gd name="T2" fmla="*/ 4168 w 56"/>
                    <a:gd name="T3" fmla="*/ 0 h 69"/>
                    <a:gd name="T4" fmla="*/ 6000 w 56"/>
                    <a:gd name="T5" fmla="*/ 5920 h 69"/>
                    <a:gd name="T6" fmla="*/ 6000 w 56"/>
                    <a:gd name="T7" fmla="*/ 5920 h 69"/>
                    <a:gd name="T8" fmla="*/ 2009 w 56"/>
                    <a:gd name="T9" fmla="*/ 7568 h 69"/>
                    <a:gd name="T10" fmla="*/ 0 w 56"/>
                    <a:gd name="T11" fmla="*/ 891 h 6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6" h="69">
                      <a:moveTo>
                        <a:pt x="0" y="8"/>
                      </a:moveTo>
                      <a:cubicBezTo>
                        <a:pt x="39" y="0"/>
                        <a:pt x="39" y="0"/>
                        <a:pt x="39" y="0"/>
                      </a:cubicBezTo>
                      <a:cubicBezTo>
                        <a:pt x="43" y="19"/>
                        <a:pt x="48" y="37"/>
                        <a:pt x="56" y="54"/>
                      </a:cubicBezTo>
                      <a:cubicBezTo>
                        <a:pt x="56" y="54"/>
                        <a:pt x="56" y="54"/>
                        <a:pt x="56" y="54"/>
                      </a:cubicBezTo>
                      <a:cubicBezTo>
                        <a:pt x="19" y="69"/>
                        <a:pt x="19" y="69"/>
                        <a:pt x="19" y="69"/>
                      </a:cubicBezTo>
                      <a:cubicBezTo>
                        <a:pt x="11" y="50"/>
                        <a:pt x="4" y="30"/>
                        <a:pt x="0" y="8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6350" cap="flat">
                  <a:solidFill>
                    <a:srgbClr val="FF66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880" name="Freeform 35"/>
                <p:cNvSpPr>
                  <a:spLocks noChangeAspect="1"/>
                </p:cNvSpPr>
                <p:nvPr/>
              </p:nvSpPr>
              <p:spPr bwMode="auto">
                <a:xfrm>
                  <a:off x="1881" y="1671"/>
                  <a:ext cx="100" cy="140"/>
                </a:xfrm>
                <a:custGeom>
                  <a:avLst/>
                  <a:gdLst>
                    <a:gd name="T0" fmla="*/ 0 w 46"/>
                    <a:gd name="T1" fmla="*/ 210 h 64"/>
                    <a:gd name="T2" fmla="*/ 0 w 46"/>
                    <a:gd name="T3" fmla="*/ 0 h 64"/>
                    <a:gd name="T4" fmla="*/ 0 w 46"/>
                    <a:gd name="T5" fmla="*/ 0 h 64"/>
                    <a:gd name="T6" fmla="*/ 4220 w 46"/>
                    <a:gd name="T7" fmla="*/ 0 h 64"/>
                    <a:gd name="T8" fmla="*/ 4220 w 46"/>
                    <a:gd name="T9" fmla="*/ 210 h 64"/>
                    <a:gd name="T10" fmla="*/ 4220 w 46"/>
                    <a:gd name="T11" fmla="*/ 210 h 64"/>
                    <a:gd name="T12" fmla="*/ 4848 w 46"/>
                    <a:gd name="T13" fmla="*/ 6153 h 64"/>
                    <a:gd name="T14" fmla="*/ 4848 w 46"/>
                    <a:gd name="T15" fmla="*/ 6153 h 64"/>
                    <a:gd name="T16" fmla="*/ 4848 w 46"/>
                    <a:gd name="T17" fmla="*/ 6153 h 64"/>
                    <a:gd name="T18" fmla="*/ 628 w 46"/>
                    <a:gd name="T19" fmla="*/ 7000 h 64"/>
                    <a:gd name="T20" fmla="*/ 0 w 46"/>
                    <a:gd name="T21" fmla="*/ 210 h 6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46" h="64">
                      <a:moveTo>
                        <a:pt x="0" y="2"/>
                      </a:moveTo>
                      <a:cubicBezTo>
                        <a:pt x="0" y="2"/>
                        <a:pt x="0" y="1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0" y="0"/>
                        <a:pt x="40" y="0"/>
                        <a:pt x="40" y="0"/>
                      </a:cubicBezTo>
                      <a:cubicBezTo>
                        <a:pt x="40" y="1"/>
                        <a:pt x="40" y="2"/>
                        <a:pt x="40" y="2"/>
                      </a:cubicBezTo>
                      <a:cubicBezTo>
                        <a:pt x="40" y="2"/>
                        <a:pt x="40" y="2"/>
                        <a:pt x="40" y="2"/>
                      </a:cubicBezTo>
                      <a:cubicBezTo>
                        <a:pt x="40" y="21"/>
                        <a:pt x="42" y="38"/>
                        <a:pt x="46" y="56"/>
                      </a:cubicBezTo>
                      <a:cubicBezTo>
                        <a:pt x="46" y="56"/>
                        <a:pt x="46" y="56"/>
                        <a:pt x="46" y="56"/>
                      </a:cubicBezTo>
                      <a:cubicBezTo>
                        <a:pt x="46" y="56"/>
                        <a:pt x="46" y="56"/>
                        <a:pt x="46" y="56"/>
                      </a:cubicBezTo>
                      <a:cubicBezTo>
                        <a:pt x="6" y="64"/>
                        <a:pt x="6" y="64"/>
                        <a:pt x="6" y="64"/>
                      </a:cubicBezTo>
                      <a:cubicBezTo>
                        <a:pt x="3" y="44"/>
                        <a:pt x="0" y="23"/>
                        <a:pt x="0" y="2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6350" cap="flat">
                  <a:solidFill>
                    <a:srgbClr val="FF66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881" name="Freeform 36"/>
                <p:cNvSpPr>
                  <a:spLocks noChangeAspect="1"/>
                </p:cNvSpPr>
                <p:nvPr/>
              </p:nvSpPr>
              <p:spPr bwMode="auto">
                <a:xfrm>
                  <a:off x="1881" y="1530"/>
                  <a:ext cx="102" cy="140"/>
                </a:xfrm>
                <a:custGeom>
                  <a:avLst/>
                  <a:gdLst>
                    <a:gd name="T0" fmla="*/ 0 w 47"/>
                    <a:gd name="T1" fmla="*/ 6919 h 64"/>
                    <a:gd name="T2" fmla="*/ 820 w 47"/>
                    <a:gd name="T3" fmla="*/ 0 h 64"/>
                    <a:gd name="T4" fmla="*/ 820 w 47"/>
                    <a:gd name="T5" fmla="*/ 0 h 64"/>
                    <a:gd name="T6" fmla="*/ 4907 w 47"/>
                    <a:gd name="T7" fmla="*/ 1004 h 64"/>
                    <a:gd name="T8" fmla="*/ 4191 w 47"/>
                    <a:gd name="T9" fmla="*/ 7000 h 64"/>
                    <a:gd name="T10" fmla="*/ 4191 w 47"/>
                    <a:gd name="T11" fmla="*/ 7000 h 64"/>
                    <a:gd name="T12" fmla="*/ 0 w 47"/>
                    <a:gd name="T13" fmla="*/ 6919 h 6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7" h="64">
                      <a:moveTo>
                        <a:pt x="0" y="63"/>
                      </a:moveTo>
                      <a:cubicBezTo>
                        <a:pt x="1" y="42"/>
                        <a:pt x="3" y="21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7" y="9"/>
                        <a:pt x="47" y="9"/>
                        <a:pt x="47" y="9"/>
                      </a:cubicBezTo>
                      <a:cubicBezTo>
                        <a:pt x="43" y="27"/>
                        <a:pt x="41" y="46"/>
                        <a:pt x="40" y="64"/>
                      </a:cubicBezTo>
                      <a:cubicBezTo>
                        <a:pt x="40" y="64"/>
                        <a:pt x="40" y="64"/>
                        <a:pt x="40" y="64"/>
                      </a:cubicBezTo>
                      <a:cubicBezTo>
                        <a:pt x="0" y="63"/>
                        <a:pt x="0" y="63"/>
                        <a:pt x="0" y="63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6350" cap="flat">
                  <a:solidFill>
                    <a:srgbClr val="FF66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882" name="Freeform 37"/>
                <p:cNvSpPr>
                  <a:spLocks noChangeAspect="1"/>
                </p:cNvSpPr>
                <p:nvPr/>
              </p:nvSpPr>
              <p:spPr bwMode="auto">
                <a:xfrm>
                  <a:off x="1900" y="1394"/>
                  <a:ext cx="127" cy="151"/>
                </a:xfrm>
                <a:custGeom>
                  <a:avLst/>
                  <a:gdLst>
                    <a:gd name="T0" fmla="*/ 0 w 58"/>
                    <a:gd name="T1" fmla="*/ 6581 h 69"/>
                    <a:gd name="T2" fmla="*/ 2417 w 58"/>
                    <a:gd name="T3" fmla="*/ 0 h 69"/>
                    <a:gd name="T4" fmla="*/ 2417 w 58"/>
                    <a:gd name="T5" fmla="*/ 0 h 69"/>
                    <a:gd name="T6" fmla="*/ 6396 w 58"/>
                    <a:gd name="T7" fmla="*/ 1854 h 69"/>
                    <a:gd name="T8" fmla="*/ 4272 w 58"/>
                    <a:gd name="T9" fmla="*/ 7568 h 69"/>
                    <a:gd name="T10" fmla="*/ 4272 w 58"/>
                    <a:gd name="T11" fmla="*/ 7568 h 69"/>
                    <a:gd name="T12" fmla="*/ 0 w 58"/>
                    <a:gd name="T13" fmla="*/ 6581 h 6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58" h="69">
                      <a:moveTo>
                        <a:pt x="0" y="60"/>
                      </a:moveTo>
                      <a:cubicBezTo>
                        <a:pt x="5" y="40"/>
                        <a:pt x="12" y="19"/>
                        <a:pt x="22" y="0"/>
                      </a:cubicBez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58" y="17"/>
                        <a:pt x="58" y="17"/>
                        <a:pt x="58" y="17"/>
                      </a:cubicBezTo>
                      <a:cubicBezTo>
                        <a:pt x="49" y="35"/>
                        <a:pt x="43" y="52"/>
                        <a:pt x="39" y="69"/>
                      </a:cubicBezTo>
                      <a:cubicBezTo>
                        <a:pt x="39" y="69"/>
                        <a:pt x="39" y="69"/>
                        <a:pt x="39" y="69"/>
                      </a:cubicBezTo>
                      <a:cubicBezTo>
                        <a:pt x="0" y="60"/>
                        <a:pt x="0" y="60"/>
                        <a:pt x="0" y="60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6350" cap="flat">
                  <a:solidFill>
                    <a:srgbClr val="FF66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883" name="Freeform 38"/>
                <p:cNvSpPr>
                  <a:spLocks noChangeAspect="1"/>
                </p:cNvSpPr>
                <p:nvPr/>
              </p:nvSpPr>
              <p:spPr bwMode="auto">
                <a:xfrm>
                  <a:off x="1948" y="1272"/>
                  <a:ext cx="145" cy="157"/>
                </a:xfrm>
                <a:custGeom>
                  <a:avLst/>
                  <a:gdLst>
                    <a:gd name="T0" fmla="*/ 0 w 66"/>
                    <a:gd name="T1" fmla="*/ 5805 h 72"/>
                    <a:gd name="T2" fmla="*/ 3935 w 66"/>
                    <a:gd name="T3" fmla="*/ 0 h 72"/>
                    <a:gd name="T4" fmla="*/ 3935 w 66"/>
                    <a:gd name="T5" fmla="*/ 0 h 72"/>
                    <a:gd name="T6" fmla="*/ 7432 w 66"/>
                    <a:gd name="T7" fmla="*/ 2715 h 72"/>
                    <a:gd name="T8" fmla="*/ 4049 w 66"/>
                    <a:gd name="T9" fmla="*/ 7737 h 72"/>
                    <a:gd name="T10" fmla="*/ 4049 w 66"/>
                    <a:gd name="T11" fmla="*/ 7737 h 72"/>
                    <a:gd name="T12" fmla="*/ 4049 w 66"/>
                    <a:gd name="T13" fmla="*/ 7737 h 72"/>
                    <a:gd name="T14" fmla="*/ 0 w 66"/>
                    <a:gd name="T15" fmla="*/ 5805 h 7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6" h="72">
                      <a:moveTo>
                        <a:pt x="0" y="54"/>
                      </a:moveTo>
                      <a:cubicBezTo>
                        <a:pt x="10" y="36"/>
                        <a:pt x="21" y="18"/>
                        <a:pt x="35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66" y="25"/>
                        <a:pt x="66" y="25"/>
                        <a:pt x="66" y="25"/>
                      </a:cubicBezTo>
                      <a:cubicBezTo>
                        <a:pt x="54" y="40"/>
                        <a:pt x="44" y="56"/>
                        <a:pt x="36" y="72"/>
                      </a:cubicBezTo>
                      <a:cubicBezTo>
                        <a:pt x="36" y="72"/>
                        <a:pt x="36" y="72"/>
                        <a:pt x="36" y="72"/>
                      </a:cubicBezTo>
                      <a:cubicBezTo>
                        <a:pt x="36" y="72"/>
                        <a:pt x="36" y="72"/>
                        <a:pt x="36" y="72"/>
                      </a:cubicBezTo>
                      <a:cubicBezTo>
                        <a:pt x="0" y="54"/>
                        <a:pt x="0" y="54"/>
                        <a:pt x="0" y="54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6350" cap="flat">
                  <a:solidFill>
                    <a:srgbClr val="FF66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884" name="Freeform 39"/>
                <p:cNvSpPr>
                  <a:spLocks noChangeAspect="1"/>
                </p:cNvSpPr>
                <p:nvPr/>
              </p:nvSpPr>
              <p:spPr bwMode="auto">
                <a:xfrm>
                  <a:off x="2027" y="1170"/>
                  <a:ext cx="152" cy="155"/>
                </a:xfrm>
                <a:custGeom>
                  <a:avLst/>
                  <a:gdLst>
                    <a:gd name="T0" fmla="*/ 0 w 70"/>
                    <a:gd name="T1" fmla="*/ 4951 h 71"/>
                    <a:gd name="T2" fmla="*/ 4493 w 70"/>
                    <a:gd name="T3" fmla="*/ 0 h 71"/>
                    <a:gd name="T4" fmla="*/ 4493 w 70"/>
                    <a:gd name="T5" fmla="*/ 0 h 71"/>
                    <a:gd name="T6" fmla="*/ 7342 w 70"/>
                    <a:gd name="T7" fmla="*/ 3227 h 71"/>
                    <a:gd name="T8" fmla="*/ 3225 w 70"/>
                    <a:gd name="T9" fmla="*/ 7678 h 71"/>
                    <a:gd name="T10" fmla="*/ 3225 w 70"/>
                    <a:gd name="T11" fmla="*/ 7678 h 71"/>
                    <a:gd name="T12" fmla="*/ 0 w 70"/>
                    <a:gd name="T13" fmla="*/ 4951 h 7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0" h="71">
                      <a:moveTo>
                        <a:pt x="0" y="46"/>
                      </a:moveTo>
                      <a:cubicBezTo>
                        <a:pt x="12" y="30"/>
                        <a:pt x="27" y="15"/>
                        <a:pt x="43" y="0"/>
                      </a:cubicBezTo>
                      <a:cubicBezTo>
                        <a:pt x="43" y="0"/>
                        <a:pt x="43" y="0"/>
                        <a:pt x="43" y="0"/>
                      </a:cubicBezTo>
                      <a:cubicBezTo>
                        <a:pt x="70" y="30"/>
                        <a:pt x="70" y="30"/>
                        <a:pt x="70" y="30"/>
                      </a:cubicBezTo>
                      <a:cubicBezTo>
                        <a:pt x="55" y="43"/>
                        <a:pt x="42" y="57"/>
                        <a:pt x="31" y="71"/>
                      </a:cubicBezTo>
                      <a:cubicBezTo>
                        <a:pt x="31" y="71"/>
                        <a:pt x="31" y="71"/>
                        <a:pt x="31" y="71"/>
                      </a:cubicBezTo>
                      <a:cubicBezTo>
                        <a:pt x="0" y="46"/>
                        <a:pt x="0" y="46"/>
                        <a:pt x="0" y="46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6350" cap="flat">
                  <a:solidFill>
                    <a:srgbClr val="FF66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885" name="Freeform 40"/>
                <p:cNvSpPr>
                  <a:spLocks noChangeAspect="1"/>
                </p:cNvSpPr>
                <p:nvPr/>
              </p:nvSpPr>
              <p:spPr bwMode="auto">
                <a:xfrm>
                  <a:off x="2125" y="1085"/>
                  <a:ext cx="157" cy="147"/>
                </a:xfrm>
                <a:custGeom>
                  <a:avLst/>
                  <a:gdLst>
                    <a:gd name="T0" fmla="*/ 2800 w 72"/>
                    <a:gd name="T1" fmla="*/ 6939 h 68"/>
                    <a:gd name="T2" fmla="*/ 0 w 72"/>
                    <a:gd name="T3" fmla="*/ 3870 h 68"/>
                    <a:gd name="T4" fmla="*/ 5382 w 72"/>
                    <a:gd name="T5" fmla="*/ 0 h 68"/>
                    <a:gd name="T6" fmla="*/ 5382 w 72"/>
                    <a:gd name="T7" fmla="*/ 0 h 68"/>
                    <a:gd name="T8" fmla="*/ 7737 w 72"/>
                    <a:gd name="T9" fmla="*/ 3346 h 68"/>
                    <a:gd name="T10" fmla="*/ 2800 w 72"/>
                    <a:gd name="T11" fmla="*/ 6939 h 68"/>
                    <a:gd name="T12" fmla="*/ 2800 w 72"/>
                    <a:gd name="T13" fmla="*/ 6939 h 68"/>
                    <a:gd name="T14" fmla="*/ 2800 w 72"/>
                    <a:gd name="T15" fmla="*/ 6939 h 6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2" h="68">
                      <a:moveTo>
                        <a:pt x="26" y="68"/>
                      </a:move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15" y="25"/>
                        <a:pt x="31" y="12"/>
                        <a:pt x="50" y="0"/>
                      </a:cubicBezTo>
                      <a:cubicBezTo>
                        <a:pt x="50" y="0"/>
                        <a:pt x="50" y="0"/>
                        <a:pt x="50" y="0"/>
                      </a:cubicBezTo>
                      <a:cubicBezTo>
                        <a:pt x="72" y="33"/>
                        <a:pt x="72" y="33"/>
                        <a:pt x="72" y="33"/>
                      </a:cubicBezTo>
                      <a:cubicBezTo>
                        <a:pt x="55" y="44"/>
                        <a:pt x="40" y="56"/>
                        <a:pt x="26" y="68"/>
                      </a:cubicBezTo>
                      <a:cubicBezTo>
                        <a:pt x="26" y="68"/>
                        <a:pt x="26" y="68"/>
                        <a:pt x="26" y="68"/>
                      </a:cubicBezTo>
                      <a:cubicBezTo>
                        <a:pt x="26" y="68"/>
                        <a:pt x="26" y="68"/>
                        <a:pt x="26" y="68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6350" cap="flat">
                  <a:solidFill>
                    <a:srgbClr val="FF66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886" name="Freeform 41"/>
                <p:cNvSpPr>
                  <a:spLocks noChangeAspect="1"/>
                </p:cNvSpPr>
                <p:nvPr/>
              </p:nvSpPr>
              <p:spPr bwMode="auto">
                <a:xfrm>
                  <a:off x="2237" y="1014"/>
                  <a:ext cx="157" cy="140"/>
                </a:xfrm>
                <a:custGeom>
                  <a:avLst/>
                  <a:gdLst>
                    <a:gd name="T0" fmla="*/ 0 w 72"/>
                    <a:gd name="T1" fmla="*/ 3413 h 64"/>
                    <a:gd name="T2" fmla="*/ 5805 w 72"/>
                    <a:gd name="T3" fmla="*/ 0 h 64"/>
                    <a:gd name="T4" fmla="*/ 5805 w 72"/>
                    <a:gd name="T5" fmla="*/ 0 h 64"/>
                    <a:gd name="T6" fmla="*/ 7737 w 72"/>
                    <a:gd name="T7" fmla="*/ 3852 h 64"/>
                    <a:gd name="T8" fmla="*/ 2372 w 72"/>
                    <a:gd name="T9" fmla="*/ 7000 h 64"/>
                    <a:gd name="T10" fmla="*/ 2372 w 72"/>
                    <a:gd name="T11" fmla="*/ 7000 h 64"/>
                    <a:gd name="T12" fmla="*/ 2372 w 72"/>
                    <a:gd name="T13" fmla="*/ 7000 h 64"/>
                    <a:gd name="T14" fmla="*/ 0 w 72"/>
                    <a:gd name="T15" fmla="*/ 3413 h 6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2" h="64">
                      <a:moveTo>
                        <a:pt x="0" y="31"/>
                      </a:moveTo>
                      <a:cubicBezTo>
                        <a:pt x="16" y="20"/>
                        <a:pt x="34" y="10"/>
                        <a:pt x="54" y="0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72" y="35"/>
                        <a:pt x="72" y="35"/>
                        <a:pt x="72" y="35"/>
                      </a:cubicBezTo>
                      <a:cubicBezTo>
                        <a:pt x="54" y="45"/>
                        <a:pt x="37" y="54"/>
                        <a:pt x="22" y="64"/>
                      </a:cubicBezTo>
                      <a:cubicBezTo>
                        <a:pt x="22" y="64"/>
                        <a:pt x="22" y="64"/>
                        <a:pt x="22" y="64"/>
                      </a:cubicBezTo>
                      <a:cubicBezTo>
                        <a:pt x="22" y="64"/>
                        <a:pt x="22" y="64"/>
                        <a:pt x="22" y="64"/>
                      </a:cubicBezTo>
                      <a:cubicBezTo>
                        <a:pt x="0" y="31"/>
                        <a:pt x="0" y="31"/>
                        <a:pt x="0" y="31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6350" cap="flat">
                  <a:solidFill>
                    <a:srgbClr val="FF66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887" name="Freeform 42"/>
                <p:cNvSpPr>
                  <a:spLocks noChangeAspect="1"/>
                </p:cNvSpPr>
                <p:nvPr/>
              </p:nvSpPr>
              <p:spPr bwMode="auto">
                <a:xfrm>
                  <a:off x="2356" y="958"/>
                  <a:ext cx="155" cy="133"/>
                </a:xfrm>
                <a:custGeom>
                  <a:avLst/>
                  <a:gdLst>
                    <a:gd name="T0" fmla="*/ 0 w 71"/>
                    <a:gd name="T1" fmla="*/ 2715 h 61"/>
                    <a:gd name="T2" fmla="*/ 6159 w 71"/>
                    <a:gd name="T3" fmla="*/ 0 h 61"/>
                    <a:gd name="T4" fmla="*/ 6159 w 71"/>
                    <a:gd name="T5" fmla="*/ 0 h 61"/>
                    <a:gd name="T6" fmla="*/ 7678 w 71"/>
                    <a:gd name="T7" fmla="*/ 4003 h 61"/>
                    <a:gd name="T8" fmla="*/ 1934 w 71"/>
                    <a:gd name="T9" fmla="*/ 6550 h 61"/>
                    <a:gd name="T10" fmla="*/ 1934 w 71"/>
                    <a:gd name="T11" fmla="*/ 6550 h 61"/>
                    <a:gd name="T12" fmla="*/ 0 w 71"/>
                    <a:gd name="T13" fmla="*/ 2715 h 6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1" h="61">
                      <a:moveTo>
                        <a:pt x="0" y="25"/>
                      </a:moveTo>
                      <a:cubicBezTo>
                        <a:pt x="18" y="16"/>
                        <a:pt x="37" y="8"/>
                        <a:pt x="57" y="0"/>
                      </a:cubicBezTo>
                      <a:cubicBezTo>
                        <a:pt x="57" y="0"/>
                        <a:pt x="57" y="0"/>
                        <a:pt x="57" y="0"/>
                      </a:cubicBezTo>
                      <a:cubicBezTo>
                        <a:pt x="71" y="37"/>
                        <a:pt x="71" y="37"/>
                        <a:pt x="71" y="37"/>
                      </a:cubicBezTo>
                      <a:cubicBezTo>
                        <a:pt x="52" y="44"/>
                        <a:pt x="35" y="52"/>
                        <a:pt x="18" y="61"/>
                      </a:cubicBezTo>
                      <a:cubicBezTo>
                        <a:pt x="18" y="61"/>
                        <a:pt x="18" y="61"/>
                        <a:pt x="18" y="61"/>
                      </a:cubicBezTo>
                      <a:cubicBezTo>
                        <a:pt x="0" y="25"/>
                        <a:pt x="0" y="25"/>
                        <a:pt x="0" y="25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6350" cap="flat">
                  <a:solidFill>
                    <a:srgbClr val="FF66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888" name="Freeform 43"/>
                <p:cNvSpPr>
                  <a:spLocks noChangeAspect="1"/>
                </p:cNvSpPr>
                <p:nvPr/>
              </p:nvSpPr>
              <p:spPr bwMode="auto">
                <a:xfrm>
                  <a:off x="2482" y="923"/>
                  <a:ext cx="165" cy="114"/>
                </a:xfrm>
                <a:custGeom>
                  <a:avLst/>
                  <a:gdLst>
                    <a:gd name="T0" fmla="*/ 0 w 75"/>
                    <a:gd name="T1" fmla="*/ 1664 h 52"/>
                    <a:gd name="T2" fmla="*/ 3960 w 75"/>
                    <a:gd name="T3" fmla="*/ 210 h 52"/>
                    <a:gd name="T4" fmla="*/ 3960 w 75"/>
                    <a:gd name="T5" fmla="*/ 210 h 52"/>
                    <a:gd name="T6" fmla="*/ 4081 w 75"/>
                    <a:gd name="T7" fmla="*/ 0 h 52"/>
                    <a:gd name="T8" fmla="*/ 4081 w 75"/>
                    <a:gd name="T9" fmla="*/ 0 h 52"/>
                    <a:gd name="T10" fmla="*/ 4545 w 75"/>
                    <a:gd name="T11" fmla="*/ 96 h 52"/>
                    <a:gd name="T12" fmla="*/ 4728 w 75"/>
                    <a:gd name="T13" fmla="*/ 0 h 52"/>
                    <a:gd name="T14" fmla="*/ 4728 w 75"/>
                    <a:gd name="T15" fmla="*/ 0 h 52"/>
                    <a:gd name="T16" fmla="*/ 4728 w 75"/>
                    <a:gd name="T17" fmla="*/ 96 h 52"/>
                    <a:gd name="T18" fmla="*/ 8510 w 75"/>
                    <a:gd name="T19" fmla="*/ 1008 h 52"/>
                    <a:gd name="T20" fmla="*/ 7942 w 75"/>
                    <a:gd name="T21" fmla="*/ 2539 h 52"/>
                    <a:gd name="T22" fmla="*/ 7942 w 75"/>
                    <a:gd name="T23" fmla="*/ 2539 h 52"/>
                    <a:gd name="T24" fmla="*/ 6228 w 75"/>
                    <a:gd name="T25" fmla="*/ 4205 h 52"/>
                    <a:gd name="T26" fmla="*/ 6228 w 75"/>
                    <a:gd name="T27" fmla="*/ 4205 h 52"/>
                    <a:gd name="T28" fmla="*/ 1714 w 75"/>
                    <a:gd name="T29" fmla="*/ 5772 h 52"/>
                    <a:gd name="T30" fmla="*/ 1714 w 75"/>
                    <a:gd name="T31" fmla="*/ 5772 h 52"/>
                    <a:gd name="T32" fmla="*/ 0 w 75"/>
                    <a:gd name="T33" fmla="*/ 1664 h 5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75" h="52">
                      <a:moveTo>
                        <a:pt x="0" y="15"/>
                      </a:moveTo>
                      <a:cubicBezTo>
                        <a:pt x="11" y="11"/>
                        <a:pt x="23" y="6"/>
                        <a:pt x="35" y="2"/>
                      </a:cubicBezTo>
                      <a:cubicBezTo>
                        <a:pt x="35" y="2"/>
                        <a:pt x="35" y="2"/>
                        <a:pt x="35" y="2"/>
                      </a:cubicBezTo>
                      <a:cubicBezTo>
                        <a:pt x="35" y="2"/>
                        <a:pt x="36" y="1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40" y="1"/>
                        <a:pt x="40" y="1"/>
                        <a:pt x="40" y="1"/>
                      </a:cubicBezTo>
                      <a:cubicBezTo>
                        <a:pt x="40" y="1"/>
                        <a:pt x="41" y="0"/>
                        <a:pt x="42" y="0"/>
                      </a:cubicBezTo>
                      <a:cubicBezTo>
                        <a:pt x="42" y="0"/>
                        <a:pt x="42" y="0"/>
                        <a:pt x="42" y="0"/>
                      </a:cubicBezTo>
                      <a:cubicBezTo>
                        <a:pt x="42" y="1"/>
                        <a:pt x="42" y="1"/>
                        <a:pt x="42" y="1"/>
                      </a:cubicBezTo>
                      <a:cubicBezTo>
                        <a:pt x="75" y="9"/>
                        <a:pt x="75" y="9"/>
                        <a:pt x="75" y="9"/>
                      </a:cubicBezTo>
                      <a:cubicBezTo>
                        <a:pt x="74" y="14"/>
                        <a:pt x="72" y="19"/>
                        <a:pt x="70" y="23"/>
                      </a:cubicBezTo>
                      <a:cubicBezTo>
                        <a:pt x="70" y="23"/>
                        <a:pt x="70" y="23"/>
                        <a:pt x="70" y="23"/>
                      </a:cubicBezTo>
                      <a:cubicBezTo>
                        <a:pt x="68" y="27"/>
                        <a:pt x="65" y="34"/>
                        <a:pt x="55" y="38"/>
                      </a:cubicBezTo>
                      <a:cubicBezTo>
                        <a:pt x="55" y="38"/>
                        <a:pt x="55" y="38"/>
                        <a:pt x="55" y="38"/>
                      </a:cubicBezTo>
                      <a:cubicBezTo>
                        <a:pt x="41" y="43"/>
                        <a:pt x="27" y="47"/>
                        <a:pt x="15" y="52"/>
                      </a:cubicBezTo>
                      <a:cubicBezTo>
                        <a:pt x="15" y="52"/>
                        <a:pt x="15" y="52"/>
                        <a:pt x="15" y="52"/>
                      </a:cubicBezTo>
                      <a:cubicBezTo>
                        <a:pt x="0" y="15"/>
                        <a:pt x="0" y="15"/>
                        <a:pt x="0" y="15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6350" cap="flat">
                  <a:solidFill>
                    <a:srgbClr val="FF66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889" name="Freeform 44"/>
                <p:cNvSpPr>
                  <a:spLocks noChangeAspect="1"/>
                </p:cNvSpPr>
                <p:nvPr/>
              </p:nvSpPr>
              <p:spPr bwMode="auto">
                <a:xfrm>
                  <a:off x="2562" y="796"/>
                  <a:ext cx="103" cy="142"/>
                </a:xfrm>
                <a:custGeom>
                  <a:avLst/>
                  <a:gdLst>
                    <a:gd name="T0" fmla="*/ 0 w 47"/>
                    <a:gd name="T1" fmla="*/ 6213 h 65"/>
                    <a:gd name="T2" fmla="*/ 758 w 47"/>
                    <a:gd name="T3" fmla="*/ 0 h 65"/>
                    <a:gd name="T4" fmla="*/ 758 w 47"/>
                    <a:gd name="T5" fmla="*/ 0 h 65"/>
                    <a:gd name="T6" fmla="*/ 5211 w 47"/>
                    <a:gd name="T7" fmla="*/ 343 h 65"/>
                    <a:gd name="T8" fmla="*/ 4293 w 47"/>
                    <a:gd name="T9" fmla="*/ 7058 h 65"/>
                    <a:gd name="T10" fmla="*/ 4293 w 47"/>
                    <a:gd name="T11" fmla="*/ 7058 h 65"/>
                    <a:gd name="T12" fmla="*/ 0 w 47"/>
                    <a:gd name="T13" fmla="*/ 6213 h 6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7" h="65">
                      <a:moveTo>
                        <a:pt x="0" y="57"/>
                      </a:moveTo>
                      <a:cubicBezTo>
                        <a:pt x="3" y="45"/>
                        <a:pt x="5" y="23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47" y="3"/>
                        <a:pt x="47" y="3"/>
                        <a:pt x="47" y="3"/>
                      </a:cubicBezTo>
                      <a:cubicBezTo>
                        <a:pt x="45" y="27"/>
                        <a:pt x="43" y="49"/>
                        <a:pt x="39" y="65"/>
                      </a:cubicBezTo>
                      <a:cubicBezTo>
                        <a:pt x="39" y="65"/>
                        <a:pt x="39" y="65"/>
                        <a:pt x="39" y="65"/>
                      </a:cubicBezTo>
                      <a:cubicBezTo>
                        <a:pt x="0" y="57"/>
                        <a:pt x="0" y="57"/>
                        <a:pt x="0" y="57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6350" cap="flat">
                  <a:solidFill>
                    <a:srgbClr val="FF66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890" name="Freeform 45"/>
                <p:cNvSpPr>
                  <a:spLocks noChangeAspect="1"/>
                </p:cNvSpPr>
                <p:nvPr/>
              </p:nvSpPr>
              <p:spPr bwMode="auto">
                <a:xfrm>
                  <a:off x="2577" y="663"/>
                  <a:ext cx="91" cy="135"/>
                </a:xfrm>
                <a:custGeom>
                  <a:avLst/>
                  <a:gdLst>
                    <a:gd name="T0" fmla="*/ 0 w 42"/>
                    <a:gd name="T1" fmla="*/ 6278 h 62"/>
                    <a:gd name="T2" fmla="*/ 202 w 42"/>
                    <a:gd name="T3" fmla="*/ 0 h 62"/>
                    <a:gd name="T4" fmla="*/ 202 w 42"/>
                    <a:gd name="T5" fmla="*/ 0 h 62"/>
                    <a:gd name="T6" fmla="*/ 4342 w 42"/>
                    <a:gd name="T7" fmla="*/ 96 h 62"/>
                    <a:gd name="T8" fmla="*/ 4169 w 42"/>
                    <a:gd name="T9" fmla="*/ 6608 h 62"/>
                    <a:gd name="T10" fmla="*/ 4169 w 42"/>
                    <a:gd name="T11" fmla="*/ 6608 h 62"/>
                    <a:gd name="T12" fmla="*/ 0 w 42"/>
                    <a:gd name="T13" fmla="*/ 6278 h 6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2" h="62">
                      <a:moveTo>
                        <a:pt x="0" y="59"/>
                      </a:moveTo>
                      <a:cubicBezTo>
                        <a:pt x="1" y="40"/>
                        <a:pt x="2" y="19"/>
                        <a:pt x="2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42" y="1"/>
                        <a:pt x="42" y="1"/>
                        <a:pt x="42" y="1"/>
                      </a:cubicBezTo>
                      <a:cubicBezTo>
                        <a:pt x="42" y="21"/>
                        <a:pt x="41" y="42"/>
                        <a:pt x="40" y="62"/>
                      </a:cubicBezTo>
                      <a:cubicBezTo>
                        <a:pt x="40" y="62"/>
                        <a:pt x="40" y="62"/>
                        <a:pt x="40" y="62"/>
                      </a:cubicBezTo>
                      <a:cubicBezTo>
                        <a:pt x="0" y="59"/>
                        <a:pt x="0" y="59"/>
                        <a:pt x="0" y="59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6350" cap="flat">
                  <a:solidFill>
                    <a:srgbClr val="FF66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891" name="Freeform 46"/>
                <p:cNvSpPr>
                  <a:spLocks noChangeAspect="1"/>
                </p:cNvSpPr>
                <p:nvPr/>
              </p:nvSpPr>
              <p:spPr bwMode="auto">
                <a:xfrm>
                  <a:off x="2581" y="532"/>
                  <a:ext cx="90" cy="131"/>
                </a:xfrm>
                <a:custGeom>
                  <a:avLst/>
                  <a:gdLst>
                    <a:gd name="T0" fmla="*/ 0 w 41"/>
                    <a:gd name="T1" fmla="*/ 6412 h 60"/>
                    <a:gd name="T2" fmla="*/ 97 w 41"/>
                    <a:gd name="T3" fmla="*/ 0 h 60"/>
                    <a:gd name="T4" fmla="*/ 97 w 41"/>
                    <a:gd name="T5" fmla="*/ 0 h 60"/>
                    <a:gd name="T6" fmla="*/ 4601 w 41"/>
                    <a:gd name="T7" fmla="*/ 0 h 60"/>
                    <a:gd name="T8" fmla="*/ 4487 w 41"/>
                    <a:gd name="T9" fmla="*/ 6493 h 60"/>
                    <a:gd name="T10" fmla="*/ 4487 w 41"/>
                    <a:gd name="T11" fmla="*/ 6493 h 60"/>
                    <a:gd name="T12" fmla="*/ 0 w 41"/>
                    <a:gd name="T13" fmla="*/ 6412 h 6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1" h="60">
                      <a:moveTo>
                        <a:pt x="0" y="59"/>
                      </a:moveTo>
                      <a:cubicBezTo>
                        <a:pt x="1" y="33"/>
                        <a:pt x="1" y="11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41" y="11"/>
                        <a:pt x="41" y="34"/>
                        <a:pt x="40" y="60"/>
                      </a:cubicBezTo>
                      <a:cubicBezTo>
                        <a:pt x="40" y="60"/>
                        <a:pt x="40" y="60"/>
                        <a:pt x="40" y="60"/>
                      </a:cubicBezTo>
                      <a:cubicBezTo>
                        <a:pt x="0" y="59"/>
                        <a:pt x="0" y="59"/>
                        <a:pt x="0" y="59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6350" cap="flat">
                  <a:solidFill>
                    <a:srgbClr val="FF66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892" name="Oval 114"/>
                <p:cNvSpPr>
                  <a:spLocks noChangeAspect="1" noChangeArrowheads="1"/>
                </p:cNvSpPr>
                <p:nvPr/>
              </p:nvSpPr>
              <p:spPr bwMode="auto">
                <a:xfrm>
                  <a:off x="2606" y="576"/>
                  <a:ext cx="40" cy="58"/>
                </a:xfrm>
                <a:prstGeom prst="ellipse">
                  <a:avLst/>
                </a:prstGeom>
                <a:solidFill>
                  <a:srgbClr val="33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1893" name="Oval 115"/>
                <p:cNvSpPr>
                  <a:spLocks noChangeAspect="1" noChangeArrowheads="1"/>
                </p:cNvSpPr>
                <p:nvPr/>
              </p:nvSpPr>
              <p:spPr bwMode="auto">
                <a:xfrm rot="120000">
                  <a:off x="2608" y="714"/>
                  <a:ext cx="40" cy="58"/>
                </a:xfrm>
                <a:prstGeom prst="ellipse">
                  <a:avLst/>
                </a:prstGeom>
                <a:solidFill>
                  <a:srgbClr val="33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1894" name="Oval 116"/>
                <p:cNvSpPr>
                  <a:spLocks noChangeAspect="1" noChangeArrowheads="1"/>
                </p:cNvSpPr>
                <p:nvPr/>
              </p:nvSpPr>
              <p:spPr bwMode="auto">
                <a:xfrm rot="300000">
                  <a:off x="2592" y="844"/>
                  <a:ext cx="40" cy="58"/>
                </a:xfrm>
                <a:prstGeom prst="ellipse">
                  <a:avLst/>
                </a:prstGeom>
                <a:solidFill>
                  <a:srgbClr val="33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1895" name="Oval 117"/>
                <p:cNvSpPr>
                  <a:spLocks noChangeAspect="1" noChangeArrowheads="1"/>
                </p:cNvSpPr>
                <p:nvPr/>
              </p:nvSpPr>
              <p:spPr bwMode="auto">
                <a:xfrm rot="3986076">
                  <a:off x="2534" y="950"/>
                  <a:ext cx="40" cy="58"/>
                </a:xfrm>
                <a:prstGeom prst="ellipse">
                  <a:avLst/>
                </a:prstGeom>
                <a:solidFill>
                  <a:srgbClr val="33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1896" name="Oval 118"/>
                <p:cNvSpPr>
                  <a:spLocks noChangeAspect="1" noChangeArrowheads="1"/>
                </p:cNvSpPr>
                <p:nvPr/>
              </p:nvSpPr>
              <p:spPr bwMode="auto">
                <a:xfrm rot="3986076">
                  <a:off x="2409" y="999"/>
                  <a:ext cx="40" cy="58"/>
                </a:xfrm>
                <a:prstGeom prst="ellipse">
                  <a:avLst/>
                </a:prstGeom>
                <a:solidFill>
                  <a:srgbClr val="33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1897" name="Oval 119"/>
                <p:cNvSpPr>
                  <a:spLocks noChangeAspect="1" noChangeArrowheads="1"/>
                </p:cNvSpPr>
                <p:nvPr/>
              </p:nvSpPr>
              <p:spPr bwMode="auto">
                <a:xfrm rot="3600000">
                  <a:off x="2301" y="1053"/>
                  <a:ext cx="40" cy="58"/>
                </a:xfrm>
                <a:prstGeom prst="ellipse">
                  <a:avLst/>
                </a:prstGeom>
                <a:solidFill>
                  <a:srgbClr val="33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1898" name="Oval 120"/>
                <p:cNvSpPr>
                  <a:spLocks noChangeAspect="1" noChangeArrowheads="1"/>
                </p:cNvSpPr>
                <p:nvPr/>
              </p:nvSpPr>
              <p:spPr bwMode="auto">
                <a:xfrm rot="3480000">
                  <a:off x="2181" y="1133"/>
                  <a:ext cx="40" cy="58"/>
                </a:xfrm>
                <a:prstGeom prst="ellipse">
                  <a:avLst/>
                </a:prstGeom>
                <a:solidFill>
                  <a:srgbClr val="33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1899" name="Oval 121"/>
                <p:cNvSpPr>
                  <a:spLocks noChangeAspect="1" noChangeArrowheads="1"/>
                </p:cNvSpPr>
                <p:nvPr/>
              </p:nvSpPr>
              <p:spPr bwMode="auto">
                <a:xfrm rot="2692520">
                  <a:off x="2081" y="1223"/>
                  <a:ext cx="40" cy="58"/>
                </a:xfrm>
                <a:prstGeom prst="ellipse">
                  <a:avLst/>
                </a:prstGeom>
                <a:solidFill>
                  <a:srgbClr val="33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1900" name="Oval 122"/>
                <p:cNvSpPr>
                  <a:spLocks noChangeAspect="1" noChangeArrowheads="1"/>
                </p:cNvSpPr>
                <p:nvPr/>
              </p:nvSpPr>
              <p:spPr bwMode="auto">
                <a:xfrm rot="2100602">
                  <a:off x="1998" y="1330"/>
                  <a:ext cx="40" cy="58"/>
                </a:xfrm>
                <a:prstGeom prst="ellipse">
                  <a:avLst/>
                </a:prstGeom>
                <a:solidFill>
                  <a:srgbClr val="33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1901" name="Oval 123"/>
                <p:cNvSpPr>
                  <a:spLocks noChangeAspect="1" noChangeArrowheads="1"/>
                </p:cNvSpPr>
                <p:nvPr/>
              </p:nvSpPr>
              <p:spPr bwMode="auto">
                <a:xfrm rot="794715">
                  <a:off x="1946" y="1452"/>
                  <a:ext cx="40" cy="58"/>
                </a:xfrm>
                <a:prstGeom prst="ellipse">
                  <a:avLst/>
                </a:prstGeom>
                <a:solidFill>
                  <a:srgbClr val="33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1902" name="Oval 124"/>
                <p:cNvSpPr>
                  <a:spLocks noChangeAspect="1" noChangeArrowheads="1"/>
                </p:cNvSpPr>
                <p:nvPr/>
              </p:nvSpPr>
              <p:spPr bwMode="auto">
                <a:xfrm rot="316848">
                  <a:off x="1910" y="1584"/>
                  <a:ext cx="40" cy="58"/>
                </a:xfrm>
                <a:prstGeom prst="ellipse">
                  <a:avLst/>
                </a:prstGeom>
                <a:solidFill>
                  <a:srgbClr val="33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1903" name="Oval 125"/>
                <p:cNvSpPr>
                  <a:spLocks noChangeAspect="1" noChangeArrowheads="1"/>
                </p:cNvSpPr>
                <p:nvPr/>
              </p:nvSpPr>
              <p:spPr bwMode="auto">
                <a:xfrm rot="-643034">
                  <a:off x="1908" y="1712"/>
                  <a:ext cx="40" cy="58"/>
                </a:xfrm>
                <a:prstGeom prst="ellipse">
                  <a:avLst/>
                </a:prstGeom>
                <a:solidFill>
                  <a:srgbClr val="33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1904" name="Oval 126"/>
                <p:cNvSpPr>
                  <a:spLocks noChangeAspect="1" noChangeArrowheads="1"/>
                </p:cNvSpPr>
                <p:nvPr/>
              </p:nvSpPr>
              <p:spPr bwMode="auto">
                <a:xfrm rot="-643034">
                  <a:off x="1936" y="1842"/>
                  <a:ext cx="40" cy="58"/>
                </a:xfrm>
                <a:prstGeom prst="ellipse">
                  <a:avLst/>
                </a:prstGeom>
                <a:solidFill>
                  <a:srgbClr val="33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1905" name="Oval 127"/>
                <p:cNvSpPr>
                  <a:spLocks noChangeAspect="1" noChangeArrowheads="1"/>
                </p:cNvSpPr>
                <p:nvPr/>
              </p:nvSpPr>
              <p:spPr bwMode="auto">
                <a:xfrm rot="-1822264">
                  <a:off x="1984" y="1962"/>
                  <a:ext cx="40" cy="58"/>
                </a:xfrm>
                <a:prstGeom prst="ellipse">
                  <a:avLst/>
                </a:prstGeom>
                <a:solidFill>
                  <a:srgbClr val="33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1906" name="Oval 128"/>
                <p:cNvSpPr>
                  <a:spLocks noChangeAspect="1" noChangeArrowheads="1"/>
                </p:cNvSpPr>
                <p:nvPr/>
              </p:nvSpPr>
              <p:spPr bwMode="auto">
                <a:xfrm rot="-1929899">
                  <a:off x="2060" y="2076"/>
                  <a:ext cx="40" cy="58"/>
                </a:xfrm>
                <a:prstGeom prst="ellipse">
                  <a:avLst/>
                </a:prstGeom>
                <a:solidFill>
                  <a:srgbClr val="33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1907" name="Oval 129"/>
                <p:cNvSpPr>
                  <a:spLocks noChangeAspect="1" noChangeArrowheads="1"/>
                </p:cNvSpPr>
                <p:nvPr/>
              </p:nvSpPr>
              <p:spPr bwMode="auto">
                <a:xfrm rot="-3016614">
                  <a:off x="2154" y="2175"/>
                  <a:ext cx="40" cy="58"/>
                </a:xfrm>
                <a:prstGeom prst="ellipse">
                  <a:avLst/>
                </a:prstGeom>
                <a:solidFill>
                  <a:srgbClr val="33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1908" name="Oval 130"/>
                <p:cNvSpPr>
                  <a:spLocks noChangeAspect="1" noChangeArrowheads="1"/>
                </p:cNvSpPr>
                <p:nvPr/>
              </p:nvSpPr>
              <p:spPr bwMode="auto">
                <a:xfrm rot="-3669455">
                  <a:off x="2266" y="2236"/>
                  <a:ext cx="40" cy="58"/>
                </a:xfrm>
                <a:prstGeom prst="ellipse">
                  <a:avLst/>
                </a:prstGeom>
                <a:solidFill>
                  <a:srgbClr val="33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1909" name="Oval 131"/>
                <p:cNvSpPr>
                  <a:spLocks noChangeAspect="1" noChangeArrowheads="1"/>
                </p:cNvSpPr>
                <p:nvPr/>
              </p:nvSpPr>
              <p:spPr bwMode="auto">
                <a:xfrm rot="-5571835">
                  <a:off x="2400" y="2256"/>
                  <a:ext cx="40" cy="58"/>
                </a:xfrm>
                <a:prstGeom prst="ellipse">
                  <a:avLst/>
                </a:prstGeom>
                <a:solidFill>
                  <a:srgbClr val="33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1910" name="Oval 132"/>
                <p:cNvSpPr>
                  <a:spLocks noChangeAspect="1" noChangeArrowheads="1"/>
                </p:cNvSpPr>
                <p:nvPr/>
              </p:nvSpPr>
              <p:spPr bwMode="auto">
                <a:xfrm rot="-8188004">
                  <a:off x="2519" y="2205"/>
                  <a:ext cx="40" cy="58"/>
                </a:xfrm>
                <a:prstGeom prst="ellipse">
                  <a:avLst/>
                </a:prstGeom>
                <a:solidFill>
                  <a:srgbClr val="3399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</p:grpSp>
        <p:grpSp>
          <p:nvGrpSpPr>
            <p:cNvPr id="121866" name="Group 210"/>
            <p:cNvGrpSpPr>
              <a:grpSpLocks noChangeAspect="1"/>
            </p:cNvGrpSpPr>
            <p:nvPr/>
          </p:nvGrpSpPr>
          <p:grpSpPr bwMode="auto">
            <a:xfrm>
              <a:off x="2304" y="3134"/>
              <a:ext cx="763" cy="473"/>
              <a:chOff x="2304" y="3134"/>
              <a:chExt cx="763" cy="473"/>
            </a:xfrm>
          </p:grpSpPr>
          <p:sp>
            <p:nvSpPr>
              <p:cNvPr id="121868" name="Freeform 64"/>
              <p:cNvSpPr>
                <a:spLocks noChangeAspect="1"/>
              </p:cNvSpPr>
              <p:nvPr/>
            </p:nvSpPr>
            <p:spPr bwMode="auto">
              <a:xfrm>
                <a:off x="2304" y="3607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9CCFF"/>
              </a:solidFill>
              <a:ln w="6350" cap="flat">
                <a:solidFill>
                  <a:srgbClr val="3366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869" name="Rectangle 73"/>
              <p:cNvSpPr>
                <a:spLocks noChangeAspect="1" noChangeArrowheads="1"/>
              </p:cNvSpPr>
              <p:nvPr/>
            </p:nvSpPr>
            <p:spPr bwMode="auto">
              <a:xfrm>
                <a:off x="2365" y="3266"/>
                <a:ext cx="1" cy="0"/>
              </a:xfrm>
              <a:prstGeom prst="rect">
                <a:avLst/>
              </a:prstGeom>
              <a:solidFill>
                <a:srgbClr val="99CCFF"/>
              </a:solidFill>
              <a:ln w="6350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21870" name="Rectangle 79"/>
              <p:cNvSpPr>
                <a:spLocks noChangeAspect="1" noChangeArrowheads="1"/>
              </p:cNvSpPr>
              <p:nvPr/>
            </p:nvSpPr>
            <p:spPr bwMode="auto">
              <a:xfrm>
                <a:off x="3066" y="3134"/>
                <a:ext cx="1" cy="1"/>
              </a:xfrm>
              <a:prstGeom prst="rect">
                <a:avLst/>
              </a:prstGeom>
              <a:solidFill>
                <a:srgbClr val="99CCFF"/>
              </a:solidFill>
              <a:ln w="6350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121867" name="Freeform 47"/>
            <p:cNvSpPr>
              <a:spLocks noChangeAspect="1" noEditPoints="1"/>
            </p:cNvSpPr>
            <p:nvPr/>
          </p:nvSpPr>
          <p:spPr bwMode="auto">
            <a:xfrm>
              <a:off x="1758" y="1141"/>
              <a:ext cx="2240" cy="2338"/>
            </a:xfrm>
            <a:custGeom>
              <a:avLst/>
              <a:gdLst>
                <a:gd name="T0" fmla="*/ 67914 w 1026"/>
                <a:gd name="T1" fmla="*/ 58092 h 1071"/>
                <a:gd name="T2" fmla="*/ 84133 w 1026"/>
                <a:gd name="T3" fmla="*/ 31095 h 1071"/>
                <a:gd name="T4" fmla="*/ 54915 w 1026"/>
                <a:gd name="T5" fmla="*/ 96 h 1071"/>
                <a:gd name="T6" fmla="*/ 25786 w 1026"/>
                <a:gd name="T7" fmla="*/ 31095 h 1071"/>
                <a:gd name="T8" fmla="*/ 42012 w 1026"/>
                <a:gd name="T9" fmla="*/ 58092 h 1071"/>
                <a:gd name="T10" fmla="*/ 0 w 1026"/>
                <a:gd name="T11" fmla="*/ 104217 h 1071"/>
                <a:gd name="T12" fmla="*/ 0 w 1026"/>
                <a:gd name="T13" fmla="*/ 115911 h 1071"/>
                <a:gd name="T14" fmla="*/ 48715 w 1026"/>
                <a:gd name="T15" fmla="*/ 68514 h 1071"/>
                <a:gd name="T16" fmla="*/ 50887 w 1026"/>
                <a:gd name="T17" fmla="*/ 30003 h 1071"/>
                <a:gd name="T18" fmla="*/ 55011 w 1026"/>
                <a:gd name="T19" fmla="*/ 5953 h 1071"/>
                <a:gd name="T20" fmla="*/ 59024 w 1026"/>
                <a:gd name="T21" fmla="*/ 30003 h 1071"/>
                <a:gd name="T22" fmla="*/ 61211 w 1026"/>
                <a:gd name="T23" fmla="*/ 68514 h 1071"/>
                <a:gd name="T24" fmla="*/ 111098 w 1026"/>
                <a:gd name="T25" fmla="*/ 115911 h 1071"/>
                <a:gd name="T26" fmla="*/ 111098 w 1026"/>
                <a:gd name="T27" fmla="*/ 104217 h 1071"/>
                <a:gd name="T28" fmla="*/ 67914 w 1026"/>
                <a:gd name="T29" fmla="*/ 58092 h 1071"/>
                <a:gd name="T30" fmla="*/ 34676 w 1026"/>
                <a:gd name="T31" fmla="*/ 19276 h 1071"/>
                <a:gd name="T32" fmla="*/ 43761 w 1026"/>
                <a:gd name="T33" fmla="*/ 40259 h 1071"/>
                <a:gd name="T34" fmla="*/ 34676 w 1026"/>
                <a:gd name="T35" fmla="*/ 19276 h 1071"/>
                <a:gd name="T36" fmla="*/ 46870 w 1026"/>
                <a:gd name="T37" fmla="*/ 7335 h 1071"/>
                <a:gd name="T38" fmla="*/ 48961 w 1026"/>
                <a:gd name="T39" fmla="*/ 39264 h 1071"/>
                <a:gd name="T40" fmla="*/ 46870 w 1026"/>
                <a:gd name="T41" fmla="*/ 7335 h 1071"/>
                <a:gd name="T42" fmla="*/ 61502 w 1026"/>
                <a:gd name="T43" fmla="*/ 39264 h 1071"/>
                <a:gd name="T44" fmla="*/ 63595 w 1026"/>
                <a:gd name="T45" fmla="*/ 7335 h 1071"/>
                <a:gd name="T46" fmla="*/ 61502 w 1026"/>
                <a:gd name="T47" fmla="*/ 39264 h 1071"/>
                <a:gd name="T48" fmla="*/ 66707 w 1026"/>
                <a:gd name="T49" fmla="*/ 40259 h 1071"/>
                <a:gd name="T50" fmla="*/ 75793 w 1026"/>
                <a:gd name="T51" fmla="*/ 19276 h 1071"/>
                <a:gd name="T52" fmla="*/ 66707 w 1026"/>
                <a:gd name="T53" fmla="*/ 40259 h 107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026" h="1071">
                  <a:moveTo>
                    <a:pt x="627" y="537"/>
                  </a:moveTo>
                  <a:cubicBezTo>
                    <a:pt x="601" y="375"/>
                    <a:pt x="758" y="409"/>
                    <a:pt x="777" y="287"/>
                  </a:cubicBezTo>
                  <a:cubicBezTo>
                    <a:pt x="805" y="107"/>
                    <a:pt x="609" y="0"/>
                    <a:pt x="507" y="1"/>
                  </a:cubicBezTo>
                  <a:cubicBezTo>
                    <a:pt x="400" y="2"/>
                    <a:pt x="210" y="107"/>
                    <a:pt x="238" y="287"/>
                  </a:cubicBezTo>
                  <a:cubicBezTo>
                    <a:pt x="257" y="409"/>
                    <a:pt x="414" y="375"/>
                    <a:pt x="388" y="537"/>
                  </a:cubicBezTo>
                  <a:cubicBezTo>
                    <a:pt x="350" y="771"/>
                    <a:pt x="36" y="933"/>
                    <a:pt x="0" y="963"/>
                  </a:cubicBezTo>
                  <a:cubicBezTo>
                    <a:pt x="0" y="1071"/>
                    <a:pt x="0" y="1071"/>
                    <a:pt x="0" y="1071"/>
                  </a:cubicBezTo>
                  <a:cubicBezTo>
                    <a:pt x="234" y="915"/>
                    <a:pt x="398" y="751"/>
                    <a:pt x="450" y="633"/>
                  </a:cubicBezTo>
                  <a:cubicBezTo>
                    <a:pt x="502" y="515"/>
                    <a:pt x="482" y="366"/>
                    <a:pt x="470" y="277"/>
                  </a:cubicBezTo>
                  <a:cubicBezTo>
                    <a:pt x="446" y="105"/>
                    <a:pt x="494" y="57"/>
                    <a:pt x="508" y="55"/>
                  </a:cubicBezTo>
                  <a:cubicBezTo>
                    <a:pt x="526" y="53"/>
                    <a:pt x="569" y="105"/>
                    <a:pt x="545" y="277"/>
                  </a:cubicBezTo>
                  <a:cubicBezTo>
                    <a:pt x="533" y="366"/>
                    <a:pt x="513" y="515"/>
                    <a:pt x="565" y="633"/>
                  </a:cubicBezTo>
                  <a:cubicBezTo>
                    <a:pt x="617" y="751"/>
                    <a:pt x="792" y="915"/>
                    <a:pt x="1026" y="1071"/>
                  </a:cubicBezTo>
                  <a:cubicBezTo>
                    <a:pt x="1026" y="1053"/>
                    <a:pt x="1026" y="963"/>
                    <a:pt x="1026" y="963"/>
                  </a:cubicBezTo>
                  <a:cubicBezTo>
                    <a:pt x="990" y="933"/>
                    <a:pt x="665" y="771"/>
                    <a:pt x="627" y="537"/>
                  </a:cubicBezTo>
                  <a:close/>
                  <a:moveTo>
                    <a:pt x="320" y="178"/>
                  </a:moveTo>
                  <a:cubicBezTo>
                    <a:pt x="328" y="255"/>
                    <a:pt x="364" y="310"/>
                    <a:pt x="404" y="372"/>
                  </a:cubicBezTo>
                  <a:cubicBezTo>
                    <a:pt x="335" y="379"/>
                    <a:pt x="247" y="291"/>
                    <a:pt x="320" y="178"/>
                  </a:cubicBezTo>
                  <a:close/>
                  <a:moveTo>
                    <a:pt x="433" y="68"/>
                  </a:moveTo>
                  <a:cubicBezTo>
                    <a:pt x="409" y="151"/>
                    <a:pt x="444" y="302"/>
                    <a:pt x="452" y="363"/>
                  </a:cubicBezTo>
                  <a:cubicBezTo>
                    <a:pt x="435" y="388"/>
                    <a:pt x="272" y="103"/>
                    <a:pt x="433" y="68"/>
                  </a:cubicBezTo>
                  <a:close/>
                  <a:moveTo>
                    <a:pt x="568" y="363"/>
                  </a:moveTo>
                  <a:cubicBezTo>
                    <a:pt x="576" y="302"/>
                    <a:pt x="611" y="151"/>
                    <a:pt x="587" y="68"/>
                  </a:cubicBezTo>
                  <a:cubicBezTo>
                    <a:pt x="748" y="103"/>
                    <a:pt x="586" y="388"/>
                    <a:pt x="568" y="363"/>
                  </a:cubicBezTo>
                  <a:close/>
                  <a:moveTo>
                    <a:pt x="616" y="372"/>
                  </a:moveTo>
                  <a:cubicBezTo>
                    <a:pt x="656" y="310"/>
                    <a:pt x="692" y="255"/>
                    <a:pt x="700" y="178"/>
                  </a:cubicBezTo>
                  <a:cubicBezTo>
                    <a:pt x="774" y="291"/>
                    <a:pt x="686" y="379"/>
                    <a:pt x="616" y="372"/>
                  </a:cubicBezTo>
                  <a:close/>
                </a:path>
              </a:pathLst>
            </a:custGeom>
            <a:solidFill>
              <a:srgbClr val="FF99CC"/>
            </a:solidFill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1863" name="TextBox 2"/>
          <p:cNvSpPr txBox="1">
            <a:spLocks noChangeArrowheads="1"/>
          </p:cNvSpPr>
          <p:nvPr/>
        </p:nvSpPr>
        <p:spPr bwMode="auto">
          <a:xfrm>
            <a:off x="5249526" y="3222902"/>
            <a:ext cx="29507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FF0000"/>
                </a:solidFill>
                <a:latin typeface="+mn-lt"/>
              </a:rPr>
              <a:t>nephrotic syndrome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FF0000"/>
                </a:solidFill>
                <a:latin typeface="+mn-lt"/>
              </a:rPr>
              <a:t>70%</a:t>
            </a:r>
            <a:endParaRPr lang="en-US" alt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1864" name="TextBox 1"/>
          <p:cNvSpPr txBox="1">
            <a:spLocks noChangeArrowheads="1"/>
          </p:cNvSpPr>
          <p:nvPr/>
        </p:nvSpPr>
        <p:spPr bwMode="auto">
          <a:xfrm>
            <a:off x="5418073" y="194183"/>
            <a:ext cx="6647934" cy="280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  <a:defRPr/>
            </a:pPr>
            <a:r>
              <a:rPr lang="en-US" sz="1800" dirty="0" smtClean="0"/>
              <a:t>AL = amyloidosis derived from immunoglobulin light chain:</a:t>
            </a:r>
          </a:p>
          <a:p>
            <a:pPr marL="285750" indent="-285750">
              <a:defRPr/>
            </a:pPr>
            <a:r>
              <a:rPr lang="en-US" sz="1800" dirty="0"/>
              <a:t>m</a:t>
            </a:r>
            <a:r>
              <a:rPr lang="en-US" sz="1800" dirty="0" smtClean="0"/>
              <a:t>ost prevalent type of systemic amyloidosis in the developed world (85%)</a:t>
            </a:r>
          </a:p>
          <a:p>
            <a:pPr marL="285750" indent="-285750">
              <a:defRPr/>
            </a:pPr>
            <a:r>
              <a:rPr lang="en-US" altLang="en-US" sz="1800" dirty="0">
                <a:latin typeface="Arial Unicode MS" panose="020B0604020202020204" pitchFamily="34" charset="-128"/>
              </a:rPr>
              <a:t>2,000 – 3,000 new cases each year in the US </a:t>
            </a:r>
          </a:p>
          <a:p>
            <a:pPr marL="285750" indent="-285750">
              <a:defRPr/>
            </a:pPr>
            <a:r>
              <a:rPr lang="en-US" sz="1800" dirty="0" smtClean="0"/>
              <a:t>clonal </a:t>
            </a:r>
            <a:r>
              <a:rPr lang="en-US" sz="1800" dirty="0"/>
              <a:t>plasma cell proliferation</a:t>
            </a:r>
          </a:p>
          <a:p>
            <a:pPr marL="285750" indent="-285750">
              <a:defRPr/>
            </a:pPr>
            <a:r>
              <a:rPr lang="en-US" sz="1800" dirty="0"/>
              <a:t>monoclonal protein in </a:t>
            </a:r>
            <a:r>
              <a:rPr lang="en-US" sz="1800" dirty="0" smtClean="0"/>
              <a:t>blood and deposits are systemic </a:t>
            </a:r>
            <a:endParaRPr lang="en-US" sz="1800" dirty="0"/>
          </a:p>
          <a:p>
            <a:pPr marL="285750" indent="-285750">
              <a:spcBef>
                <a:spcPct val="0"/>
              </a:spcBef>
            </a:pPr>
            <a:endParaRPr lang="en-US" altLang="en-US" sz="1800" dirty="0" smtClean="0"/>
          </a:p>
          <a:p>
            <a:pPr marL="285750" indent="-285750">
              <a:spcBef>
                <a:spcPct val="0"/>
              </a:spcBef>
            </a:pPr>
            <a:r>
              <a:rPr lang="en-US" altLang="en-US" sz="1800" dirty="0"/>
              <a:t>a</a:t>
            </a:r>
            <a:r>
              <a:rPr lang="en-US" altLang="en-US" sz="1800" dirty="0" smtClean="0"/>
              <a:t>ggressive </a:t>
            </a:r>
            <a:r>
              <a:rPr lang="en-US" altLang="en-US" sz="1800" dirty="0"/>
              <a:t>chemotherapy with </a:t>
            </a:r>
            <a:r>
              <a:rPr lang="en-US" altLang="en-US" sz="1800" dirty="0" smtClean="0"/>
              <a:t>stem </a:t>
            </a:r>
            <a:r>
              <a:rPr lang="en-US" altLang="en-US" sz="1800" dirty="0"/>
              <a:t>cell </a:t>
            </a:r>
            <a:r>
              <a:rPr lang="en-US" altLang="en-US" sz="1800" dirty="0" smtClean="0"/>
              <a:t>rescue; newer therapies </a:t>
            </a:r>
            <a:endParaRPr lang="en-US" altLang="en-US" sz="1800" dirty="0"/>
          </a:p>
        </p:txBody>
      </p:sp>
      <p:grpSp>
        <p:nvGrpSpPr>
          <p:cNvPr id="93" name="Group 14"/>
          <p:cNvGrpSpPr>
            <a:grpSpLocks noChangeAspect="1"/>
          </p:cNvGrpSpPr>
          <p:nvPr/>
        </p:nvGrpSpPr>
        <p:grpSpPr bwMode="auto">
          <a:xfrm>
            <a:off x="8324560" y="3467846"/>
            <a:ext cx="2203174" cy="2112193"/>
            <a:chOff x="1826" y="1512"/>
            <a:chExt cx="2107" cy="2089"/>
          </a:xfrm>
          <a:solidFill>
            <a:srgbClr val="FF0000"/>
          </a:solidFill>
        </p:grpSpPr>
        <p:sp>
          <p:nvSpPr>
            <p:cNvPr id="94" name="Freeform 15"/>
            <p:cNvSpPr>
              <a:spLocks noChangeAspect="1"/>
            </p:cNvSpPr>
            <p:nvPr/>
          </p:nvSpPr>
          <p:spPr bwMode="auto">
            <a:xfrm>
              <a:off x="1826" y="1512"/>
              <a:ext cx="2107" cy="2089"/>
            </a:xfrm>
            <a:custGeom>
              <a:avLst/>
              <a:gdLst/>
              <a:ahLst/>
              <a:cxnLst>
                <a:cxn ang="0">
                  <a:pos x="336" y="11"/>
                </a:cxn>
                <a:cxn ang="0">
                  <a:pos x="370" y="7"/>
                </a:cxn>
                <a:cxn ang="0">
                  <a:pos x="390" y="8"/>
                </a:cxn>
                <a:cxn ang="0">
                  <a:pos x="415" y="18"/>
                </a:cxn>
                <a:cxn ang="0">
                  <a:pos x="434" y="39"/>
                </a:cxn>
                <a:cxn ang="0">
                  <a:pos x="447" y="78"/>
                </a:cxn>
                <a:cxn ang="0">
                  <a:pos x="452" y="119"/>
                </a:cxn>
                <a:cxn ang="0">
                  <a:pos x="451" y="128"/>
                </a:cxn>
                <a:cxn ang="0">
                  <a:pos x="441" y="135"/>
                </a:cxn>
                <a:cxn ang="0">
                  <a:pos x="443" y="145"/>
                </a:cxn>
                <a:cxn ang="0">
                  <a:pos x="461" y="151"/>
                </a:cxn>
                <a:cxn ang="0">
                  <a:pos x="482" y="188"/>
                </a:cxn>
                <a:cxn ang="0">
                  <a:pos x="503" y="256"/>
                </a:cxn>
                <a:cxn ang="0">
                  <a:pos x="513" y="333"/>
                </a:cxn>
                <a:cxn ang="0">
                  <a:pos x="508" y="428"/>
                </a:cxn>
                <a:cxn ang="0">
                  <a:pos x="472" y="498"/>
                </a:cxn>
                <a:cxn ang="0">
                  <a:pos x="382" y="504"/>
                </a:cxn>
                <a:cxn ang="0">
                  <a:pos x="166" y="435"/>
                </a:cxn>
                <a:cxn ang="0">
                  <a:pos x="73" y="351"/>
                </a:cxn>
                <a:cxn ang="0">
                  <a:pos x="52" y="265"/>
                </a:cxn>
                <a:cxn ang="0">
                  <a:pos x="59" y="230"/>
                </a:cxn>
                <a:cxn ang="0">
                  <a:pos x="23" y="203"/>
                </a:cxn>
                <a:cxn ang="0">
                  <a:pos x="11" y="146"/>
                </a:cxn>
                <a:cxn ang="0">
                  <a:pos x="19" y="91"/>
                </a:cxn>
                <a:cxn ang="0">
                  <a:pos x="46" y="43"/>
                </a:cxn>
                <a:cxn ang="0">
                  <a:pos x="101" y="15"/>
                </a:cxn>
                <a:cxn ang="0">
                  <a:pos x="143" y="23"/>
                </a:cxn>
                <a:cxn ang="0">
                  <a:pos x="157" y="34"/>
                </a:cxn>
                <a:cxn ang="0">
                  <a:pos x="150" y="17"/>
                </a:cxn>
                <a:cxn ang="0">
                  <a:pos x="130" y="9"/>
                </a:cxn>
                <a:cxn ang="0">
                  <a:pos x="99" y="8"/>
                </a:cxn>
                <a:cxn ang="0">
                  <a:pos x="56" y="23"/>
                </a:cxn>
                <a:cxn ang="0">
                  <a:pos x="24" y="54"/>
                </a:cxn>
                <a:cxn ang="0">
                  <a:pos x="6" y="102"/>
                </a:cxn>
                <a:cxn ang="0">
                  <a:pos x="1" y="163"/>
                </a:cxn>
                <a:cxn ang="0">
                  <a:pos x="14" y="206"/>
                </a:cxn>
                <a:cxn ang="0">
                  <a:pos x="36" y="238"/>
                </a:cxn>
                <a:cxn ang="0">
                  <a:pos x="42" y="290"/>
                </a:cxn>
                <a:cxn ang="0">
                  <a:pos x="73" y="366"/>
                </a:cxn>
                <a:cxn ang="0">
                  <a:pos x="158" y="442"/>
                </a:cxn>
                <a:cxn ang="0">
                  <a:pos x="340" y="505"/>
                </a:cxn>
                <a:cxn ang="0">
                  <a:pos x="431" y="523"/>
                </a:cxn>
                <a:cxn ang="0">
                  <a:pos x="495" y="497"/>
                </a:cxn>
                <a:cxn ang="0">
                  <a:pos x="526" y="396"/>
                </a:cxn>
                <a:cxn ang="0">
                  <a:pos x="517" y="264"/>
                </a:cxn>
                <a:cxn ang="0">
                  <a:pos x="486" y="172"/>
                </a:cxn>
                <a:cxn ang="0">
                  <a:pos x="472" y="147"/>
                </a:cxn>
                <a:cxn ang="0">
                  <a:pos x="462" y="134"/>
                </a:cxn>
                <a:cxn ang="0">
                  <a:pos x="460" y="109"/>
                </a:cxn>
                <a:cxn ang="0">
                  <a:pos x="454" y="75"/>
                </a:cxn>
                <a:cxn ang="0">
                  <a:pos x="443" y="42"/>
                </a:cxn>
                <a:cxn ang="0">
                  <a:pos x="420" y="13"/>
                </a:cxn>
                <a:cxn ang="0">
                  <a:pos x="386" y="2"/>
                </a:cxn>
                <a:cxn ang="0">
                  <a:pos x="351" y="2"/>
                </a:cxn>
                <a:cxn ang="0">
                  <a:pos x="336" y="11"/>
                </a:cxn>
              </a:cxnLst>
              <a:rect l="0" t="0" r="r" b="b"/>
              <a:pathLst>
                <a:path w="529" h="524">
                  <a:moveTo>
                    <a:pt x="336" y="11"/>
                  </a:moveTo>
                  <a:cubicBezTo>
                    <a:pt x="340" y="12"/>
                    <a:pt x="361" y="7"/>
                    <a:pt x="370" y="7"/>
                  </a:cubicBezTo>
                  <a:cubicBezTo>
                    <a:pt x="380" y="7"/>
                    <a:pt x="383" y="6"/>
                    <a:pt x="390" y="8"/>
                  </a:cubicBezTo>
                  <a:cubicBezTo>
                    <a:pt x="398" y="10"/>
                    <a:pt x="408" y="13"/>
                    <a:pt x="415" y="18"/>
                  </a:cubicBezTo>
                  <a:cubicBezTo>
                    <a:pt x="423" y="23"/>
                    <a:pt x="429" y="30"/>
                    <a:pt x="434" y="39"/>
                  </a:cubicBezTo>
                  <a:cubicBezTo>
                    <a:pt x="439" y="49"/>
                    <a:pt x="444" y="64"/>
                    <a:pt x="447" y="78"/>
                  </a:cubicBezTo>
                  <a:cubicBezTo>
                    <a:pt x="450" y="91"/>
                    <a:pt x="451" y="111"/>
                    <a:pt x="452" y="119"/>
                  </a:cubicBezTo>
                  <a:cubicBezTo>
                    <a:pt x="452" y="128"/>
                    <a:pt x="452" y="126"/>
                    <a:pt x="451" y="128"/>
                  </a:cubicBezTo>
                  <a:cubicBezTo>
                    <a:pt x="449" y="131"/>
                    <a:pt x="442" y="132"/>
                    <a:pt x="441" y="135"/>
                  </a:cubicBezTo>
                  <a:cubicBezTo>
                    <a:pt x="440" y="138"/>
                    <a:pt x="440" y="142"/>
                    <a:pt x="443" y="145"/>
                  </a:cubicBezTo>
                  <a:cubicBezTo>
                    <a:pt x="446" y="148"/>
                    <a:pt x="454" y="144"/>
                    <a:pt x="461" y="151"/>
                  </a:cubicBezTo>
                  <a:cubicBezTo>
                    <a:pt x="467" y="158"/>
                    <a:pt x="475" y="171"/>
                    <a:pt x="482" y="188"/>
                  </a:cubicBezTo>
                  <a:cubicBezTo>
                    <a:pt x="489" y="205"/>
                    <a:pt x="498" y="231"/>
                    <a:pt x="503" y="256"/>
                  </a:cubicBezTo>
                  <a:cubicBezTo>
                    <a:pt x="508" y="280"/>
                    <a:pt x="512" y="305"/>
                    <a:pt x="513" y="333"/>
                  </a:cubicBezTo>
                  <a:cubicBezTo>
                    <a:pt x="514" y="362"/>
                    <a:pt x="515" y="400"/>
                    <a:pt x="508" y="428"/>
                  </a:cubicBezTo>
                  <a:cubicBezTo>
                    <a:pt x="501" y="455"/>
                    <a:pt x="493" y="485"/>
                    <a:pt x="472" y="498"/>
                  </a:cubicBezTo>
                  <a:cubicBezTo>
                    <a:pt x="451" y="511"/>
                    <a:pt x="432" y="514"/>
                    <a:pt x="382" y="504"/>
                  </a:cubicBezTo>
                  <a:cubicBezTo>
                    <a:pt x="331" y="493"/>
                    <a:pt x="218" y="461"/>
                    <a:pt x="166" y="435"/>
                  </a:cubicBezTo>
                  <a:cubicBezTo>
                    <a:pt x="115" y="410"/>
                    <a:pt x="93" y="380"/>
                    <a:pt x="73" y="351"/>
                  </a:cubicBezTo>
                  <a:cubicBezTo>
                    <a:pt x="54" y="323"/>
                    <a:pt x="54" y="285"/>
                    <a:pt x="52" y="265"/>
                  </a:cubicBezTo>
                  <a:cubicBezTo>
                    <a:pt x="49" y="245"/>
                    <a:pt x="63" y="241"/>
                    <a:pt x="59" y="230"/>
                  </a:cubicBezTo>
                  <a:cubicBezTo>
                    <a:pt x="54" y="220"/>
                    <a:pt x="31" y="217"/>
                    <a:pt x="23" y="203"/>
                  </a:cubicBezTo>
                  <a:cubicBezTo>
                    <a:pt x="15" y="188"/>
                    <a:pt x="12" y="165"/>
                    <a:pt x="11" y="146"/>
                  </a:cubicBezTo>
                  <a:cubicBezTo>
                    <a:pt x="10" y="128"/>
                    <a:pt x="13" y="108"/>
                    <a:pt x="19" y="91"/>
                  </a:cubicBezTo>
                  <a:cubicBezTo>
                    <a:pt x="25" y="74"/>
                    <a:pt x="32" y="56"/>
                    <a:pt x="46" y="43"/>
                  </a:cubicBezTo>
                  <a:cubicBezTo>
                    <a:pt x="60" y="31"/>
                    <a:pt x="85" y="18"/>
                    <a:pt x="101" y="15"/>
                  </a:cubicBezTo>
                  <a:cubicBezTo>
                    <a:pt x="117" y="12"/>
                    <a:pt x="134" y="19"/>
                    <a:pt x="143" y="23"/>
                  </a:cubicBezTo>
                  <a:cubicBezTo>
                    <a:pt x="153" y="26"/>
                    <a:pt x="155" y="29"/>
                    <a:pt x="157" y="34"/>
                  </a:cubicBezTo>
                  <a:cubicBezTo>
                    <a:pt x="159" y="39"/>
                    <a:pt x="151" y="22"/>
                    <a:pt x="150" y="17"/>
                  </a:cubicBezTo>
                  <a:cubicBezTo>
                    <a:pt x="149" y="14"/>
                    <a:pt x="138" y="11"/>
                    <a:pt x="130" y="9"/>
                  </a:cubicBezTo>
                  <a:cubicBezTo>
                    <a:pt x="121" y="8"/>
                    <a:pt x="111" y="6"/>
                    <a:pt x="99" y="8"/>
                  </a:cubicBezTo>
                  <a:cubicBezTo>
                    <a:pt x="87" y="10"/>
                    <a:pt x="69" y="15"/>
                    <a:pt x="56" y="23"/>
                  </a:cubicBezTo>
                  <a:cubicBezTo>
                    <a:pt x="44" y="31"/>
                    <a:pt x="33" y="41"/>
                    <a:pt x="24" y="54"/>
                  </a:cubicBezTo>
                  <a:cubicBezTo>
                    <a:pt x="16" y="67"/>
                    <a:pt x="9" y="84"/>
                    <a:pt x="6" y="102"/>
                  </a:cubicBezTo>
                  <a:cubicBezTo>
                    <a:pt x="2" y="120"/>
                    <a:pt x="0" y="145"/>
                    <a:pt x="1" y="163"/>
                  </a:cubicBezTo>
                  <a:cubicBezTo>
                    <a:pt x="3" y="180"/>
                    <a:pt x="8" y="193"/>
                    <a:pt x="14" y="206"/>
                  </a:cubicBezTo>
                  <a:cubicBezTo>
                    <a:pt x="20" y="219"/>
                    <a:pt x="31" y="224"/>
                    <a:pt x="36" y="238"/>
                  </a:cubicBezTo>
                  <a:cubicBezTo>
                    <a:pt x="41" y="252"/>
                    <a:pt x="36" y="269"/>
                    <a:pt x="42" y="290"/>
                  </a:cubicBezTo>
                  <a:cubicBezTo>
                    <a:pt x="48" y="312"/>
                    <a:pt x="54" y="341"/>
                    <a:pt x="73" y="366"/>
                  </a:cubicBezTo>
                  <a:cubicBezTo>
                    <a:pt x="92" y="391"/>
                    <a:pt x="114" y="418"/>
                    <a:pt x="158" y="442"/>
                  </a:cubicBezTo>
                  <a:cubicBezTo>
                    <a:pt x="203" y="465"/>
                    <a:pt x="294" y="492"/>
                    <a:pt x="340" y="505"/>
                  </a:cubicBezTo>
                  <a:cubicBezTo>
                    <a:pt x="385" y="519"/>
                    <a:pt x="405" y="524"/>
                    <a:pt x="431" y="523"/>
                  </a:cubicBezTo>
                  <a:cubicBezTo>
                    <a:pt x="457" y="521"/>
                    <a:pt x="479" y="518"/>
                    <a:pt x="495" y="497"/>
                  </a:cubicBezTo>
                  <a:cubicBezTo>
                    <a:pt x="510" y="476"/>
                    <a:pt x="522" y="435"/>
                    <a:pt x="526" y="396"/>
                  </a:cubicBezTo>
                  <a:cubicBezTo>
                    <a:pt x="529" y="357"/>
                    <a:pt x="524" y="302"/>
                    <a:pt x="517" y="264"/>
                  </a:cubicBezTo>
                  <a:cubicBezTo>
                    <a:pt x="510" y="227"/>
                    <a:pt x="494" y="192"/>
                    <a:pt x="486" y="172"/>
                  </a:cubicBezTo>
                  <a:cubicBezTo>
                    <a:pt x="479" y="152"/>
                    <a:pt x="476" y="153"/>
                    <a:pt x="472" y="147"/>
                  </a:cubicBezTo>
                  <a:cubicBezTo>
                    <a:pt x="468" y="140"/>
                    <a:pt x="464" y="140"/>
                    <a:pt x="462" y="134"/>
                  </a:cubicBezTo>
                  <a:cubicBezTo>
                    <a:pt x="460" y="128"/>
                    <a:pt x="461" y="119"/>
                    <a:pt x="460" y="109"/>
                  </a:cubicBezTo>
                  <a:cubicBezTo>
                    <a:pt x="459" y="99"/>
                    <a:pt x="457" y="86"/>
                    <a:pt x="454" y="75"/>
                  </a:cubicBezTo>
                  <a:cubicBezTo>
                    <a:pt x="451" y="64"/>
                    <a:pt x="448" y="53"/>
                    <a:pt x="443" y="42"/>
                  </a:cubicBezTo>
                  <a:cubicBezTo>
                    <a:pt x="437" y="32"/>
                    <a:pt x="430" y="19"/>
                    <a:pt x="420" y="13"/>
                  </a:cubicBezTo>
                  <a:cubicBezTo>
                    <a:pt x="411" y="6"/>
                    <a:pt x="398" y="3"/>
                    <a:pt x="386" y="2"/>
                  </a:cubicBezTo>
                  <a:cubicBezTo>
                    <a:pt x="375" y="0"/>
                    <a:pt x="360" y="1"/>
                    <a:pt x="351" y="2"/>
                  </a:cubicBezTo>
                  <a:cubicBezTo>
                    <a:pt x="348" y="5"/>
                    <a:pt x="340" y="7"/>
                    <a:pt x="336" y="11"/>
                  </a:cubicBezTo>
                </a:path>
              </a:pathLst>
            </a:custGeom>
            <a:grp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Line 25"/>
            <p:cNvSpPr>
              <a:spLocks noChangeAspect="1" noChangeShapeType="1"/>
            </p:cNvSpPr>
            <p:nvPr/>
          </p:nvSpPr>
          <p:spPr bwMode="auto">
            <a:xfrm>
              <a:off x="2806" y="2261"/>
              <a:ext cx="0" cy="0"/>
            </a:xfrm>
            <a:prstGeom prst="line">
              <a:avLst/>
            </a:prstGeom>
            <a:grpFill/>
            <a:ln w="635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132271" y="4079623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60%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50920" y="4437246"/>
            <a:ext cx="1361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</a:t>
            </a:r>
            <a:r>
              <a:rPr lang="en-US" b="1" dirty="0" smtClean="0">
                <a:solidFill>
                  <a:srgbClr val="FF0000"/>
                </a:solidFill>
              </a:rPr>
              <a:t>eart failure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arrhythmias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031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632" y="146303"/>
            <a:ext cx="11688383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Reactive systemic amyloidosis – AA amyloidosis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derived </a:t>
            </a:r>
            <a:r>
              <a:rPr lang="en-US" sz="2000" dirty="0"/>
              <a:t>from </a:t>
            </a:r>
            <a:r>
              <a:rPr lang="en-US" sz="2000" dirty="0" smtClean="0"/>
              <a:t>SAA protein (serum amyloid A protein)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secondary </a:t>
            </a:r>
            <a:r>
              <a:rPr lang="en-US" sz="2000" dirty="0"/>
              <a:t>to </a:t>
            </a:r>
            <a:r>
              <a:rPr lang="en-US" sz="2000" dirty="0" smtClean="0"/>
              <a:t>associated </a:t>
            </a:r>
            <a:r>
              <a:rPr lang="en-US" sz="2000" dirty="0"/>
              <a:t>inflammatory </a:t>
            </a:r>
            <a:r>
              <a:rPr lang="en-US" sz="2000" dirty="0" smtClean="0"/>
              <a:t>condition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long </a:t>
            </a:r>
            <a:r>
              <a:rPr lang="en-US" sz="2000" dirty="0"/>
              <a:t>standing inflammation leads to a sustained elevation of SAA levels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rheumatoid arthritis, inflammatory </a:t>
            </a:r>
            <a:r>
              <a:rPr lang="en-US" sz="2000" dirty="0"/>
              <a:t>bowel disease (</a:t>
            </a:r>
            <a:r>
              <a:rPr lang="en-US" sz="2000" dirty="0" smtClean="0"/>
              <a:t>Crohn’s </a:t>
            </a:r>
            <a:r>
              <a:rPr lang="en-US" sz="2000" dirty="0"/>
              <a:t>diseases</a:t>
            </a:r>
            <a:r>
              <a:rPr lang="en-US" sz="2000" dirty="0" smtClean="0"/>
              <a:t>),</a:t>
            </a:r>
            <a:endParaRPr lang="en-US" sz="2000" dirty="0"/>
          </a:p>
          <a:p>
            <a:r>
              <a:rPr lang="en-US" sz="2000" dirty="0" smtClean="0"/>
              <a:t>      heroin </a:t>
            </a:r>
            <a:r>
              <a:rPr lang="en-US" sz="2000" dirty="0"/>
              <a:t>abusers, “skin-poppers</a:t>
            </a:r>
            <a:r>
              <a:rPr lang="en-US" sz="2000" dirty="0" smtClean="0"/>
              <a:t>”, chronic infections in underdeveloped countries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deposits mainly in kidneys</a:t>
            </a:r>
            <a:r>
              <a:rPr lang="en-US" sz="2000" dirty="0"/>
              <a:t>, liver, </a:t>
            </a:r>
            <a:r>
              <a:rPr lang="en-US" sz="2000" dirty="0" smtClean="0"/>
              <a:t>spleen</a:t>
            </a:r>
          </a:p>
          <a:p>
            <a:pPr marL="342900" indent="-342900">
              <a:buFontTx/>
              <a:buChar char="-"/>
            </a:pPr>
            <a:endParaRPr lang="en-US" sz="2000" dirty="0" smtClean="0"/>
          </a:p>
          <a:p>
            <a:r>
              <a:rPr lang="en-US" altLang="en-US" sz="2000" b="1" dirty="0" smtClean="0"/>
              <a:t>Familial AA:</a:t>
            </a:r>
          </a:p>
          <a:p>
            <a:r>
              <a:rPr lang="en-US" altLang="en-US" dirty="0" smtClean="0"/>
              <a:t>Familial </a:t>
            </a:r>
            <a:r>
              <a:rPr lang="en-US" altLang="en-US" dirty="0"/>
              <a:t>Mediterranean </a:t>
            </a:r>
            <a:r>
              <a:rPr lang="en-US" altLang="en-US" dirty="0" smtClean="0"/>
              <a:t>fever [FMF] </a:t>
            </a:r>
            <a:r>
              <a:rPr lang="en-US" altLang="en-US" dirty="0"/>
              <a:t>– autosomal </a:t>
            </a:r>
            <a:r>
              <a:rPr lang="en-US" altLang="en-US" dirty="0" smtClean="0"/>
              <a:t>recessive</a:t>
            </a:r>
          </a:p>
          <a:p>
            <a:r>
              <a:rPr lang="en-US" dirty="0" err="1" smtClean="0"/>
              <a:t>autoinflammatory</a:t>
            </a:r>
            <a:r>
              <a:rPr lang="en-US" dirty="0" smtClean="0"/>
              <a:t> </a:t>
            </a:r>
            <a:r>
              <a:rPr lang="en-US" dirty="0"/>
              <a:t>disease caused by mutations </a:t>
            </a:r>
            <a:r>
              <a:rPr lang="en-US" dirty="0" smtClean="0"/>
              <a:t>in </a:t>
            </a:r>
            <a:r>
              <a:rPr lang="en-US" i="1" dirty="0" smtClean="0"/>
              <a:t>MEFV</a:t>
            </a:r>
            <a:r>
              <a:rPr lang="en-US" dirty="0"/>
              <a:t> </a:t>
            </a:r>
            <a:r>
              <a:rPr lang="en-US" dirty="0" smtClean="0"/>
              <a:t>gene</a:t>
            </a:r>
            <a:r>
              <a:rPr lang="en-US" dirty="0"/>
              <a:t>, which encodes </a:t>
            </a:r>
            <a:r>
              <a:rPr lang="en-US" dirty="0" smtClean="0"/>
              <a:t>pyrin</a:t>
            </a:r>
          </a:p>
          <a:p>
            <a:r>
              <a:rPr lang="en-US" dirty="0" smtClean="0"/>
              <a:t>(involved </a:t>
            </a:r>
            <a:r>
              <a:rPr lang="en-US" dirty="0"/>
              <a:t>in the regulation of innate </a:t>
            </a:r>
            <a:r>
              <a:rPr lang="en-US" dirty="0" smtClean="0"/>
              <a:t>immunity)</a:t>
            </a:r>
          </a:p>
          <a:p>
            <a:r>
              <a:rPr lang="en-US" dirty="0"/>
              <a:t>excessive production of cytokine </a:t>
            </a:r>
            <a:r>
              <a:rPr lang="en-US" dirty="0" smtClean="0"/>
              <a:t>IL-1 in </a:t>
            </a:r>
            <a:r>
              <a:rPr lang="en-US" dirty="0"/>
              <a:t>response to inflammatory stimuli</a:t>
            </a:r>
          </a:p>
          <a:p>
            <a:r>
              <a:rPr lang="en-US" altLang="en-US" dirty="0" smtClean="0"/>
              <a:t>episodic attacks of fever </a:t>
            </a:r>
            <a:r>
              <a:rPr lang="en-US" dirty="0"/>
              <a:t>accompanied by inflammation of serosal </a:t>
            </a:r>
            <a:r>
              <a:rPr lang="en-US" dirty="0" smtClean="0"/>
              <a:t>surfaces</a:t>
            </a:r>
            <a:r>
              <a:rPr lang="en-US" altLang="en-US" dirty="0"/>
              <a:t> </a:t>
            </a:r>
            <a:endParaRPr lang="en-US" altLang="en-US" dirty="0" smtClean="0"/>
          </a:p>
          <a:p>
            <a:r>
              <a:rPr lang="en-US" altLang="en-US" dirty="0" err="1" smtClean="0"/>
              <a:t>pleuritis</a:t>
            </a:r>
            <a:r>
              <a:rPr lang="en-US" altLang="en-US" dirty="0" smtClean="0"/>
              <a:t>, peritonitis, “</a:t>
            </a:r>
            <a:r>
              <a:rPr lang="en-US" altLang="en-US" dirty="0" err="1"/>
              <a:t>polyserositis</a:t>
            </a:r>
            <a:r>
              <a:rPr lang="en-US" altLang="en-US" dirty="0" smtClean="0"/>
              <a:t>”, arthritis</a:t>
            </a:r>
            <a:r>
              <a:rPr lang="en-US" altLang="en-US" dirty="0"/>
              <a:t>, </a:t>
            </a:r>
          </a:p>
          <a:p>
            <a:r>
              <a:rPr lang="en-US" dirty="0" smtClean="0"/>
              <a:t>FMF usually </a:t>
            </a:r>
            <a:r>
              <a:rPr lang="en-US" dirty="0"/>
              <a:t>occurs in people of </a:t>
            </a:r>
            <a:r>
              <a:rPr lang="en-US" dirty="0" smtClean="0"/>
              <a:t>Mediterranean basin origin: Sephardic Jews, Armenians, </a:t>
            </a:r>
          </a:p>
          <a:p>
            <a:r>
              <a:rPr lang="en-US" dirty="0" smtClean="0"/>
              <a:t>Arabs, Greeks, Turks, Italians</a:t>
            </a:r>
          </a:p>
          <a:p>
            <a:endParaRPr lang="en-US" altLang="en-US" dirty="0"/>
          </a:p>
        </p:txBody>
      </p:sp>
      <p:pic>
        <p:nvPicPr>
          <p:cNvPr id="4" name="Picture 10" descr="Znalezione obrazy dla zapytania kidne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58"/>
          <a:stretch/>
        </p:blipFill>
        <p:spPr bwMode="auto">
          <a:xfrm>
            <a:off x="9231089" y="766646"/>
            <a:ext cx="875790" cy="102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991603" y="6189786"/>
            <a:ext cx="2743200" cy="373426"/>
          </a:xfrm>
        </p:spPr>
        <p:txBody>
          <a:bodyPr/>
          <a:lstStyle/>
          <a:p>
            <a:endParaRPr lang="en-US" dirty="0" smtClean="0"/>
          </a:p>
          <a:p>
            <a:fld id="{C93E1FDC-7DC7-4151-90AE-AB18C87BBFE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8" descr="Znalezione obrazy dla zapytania li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737" y="2293763"/>
            <a:ext cx="1924810" cy="115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Znalezione obrazy dla zapytania splee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8" b="20056"/>
          <a:stretch/>
        </p:blipFill>
        <p:spPr bwMode="auto">
          <a:xfrm rot="5400000">
            <a:off x="9294233" y="4264265"/>
            <a:ext cx="981837" cy="58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36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169" y="247532"/>
            <a:ext cx="8097399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dirty="0" smtClean="0"/>
              <a:t>Hereditary: ATTR, </a:t>
            </a:r>
            <a:r>
              <a:rPr lang="en-US" altLang="en-US" sz="3600" dirty="0" err="1" smtClean="0"/>
              <a:t>AFib</a:t>
            </a:r>
            <a:r>
              <a:rPr lang="en-US" altLang="en-US" sz="3600" dirty="0" smtClean="0"/>
              <a:t>, </a:t>
            </a:r>
            <a:r>
              <a:rPr lang="en-US" altLang="en-US" sz="3600" dirty="0" err="1" smtClean="0"/>
              <a:t>AApoAI</a:t>
            </a:r>
            <a:r>
              <a:rPr lang="en-US" altLang="en-US" sz="3600" dirty="0" smtClean="0"/>
              <a:t>, AII, C-III…</a:t>
            </a:r>
          </a:p>
          <a:p>
            <a:endParaRPr lang="en-US" altLang="en-US" dirty="0"/>
          </a:p>
          <a:p>
            <a:r>
              <a:rPr lang="en-US" altLang="en-US" sz="2400" dirty="0" smtClean="0"/>
              <a:t>Amyloidosis derived from transthyretin: ATTR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TTR circulates as tetramer, transport of thyroxin &amp; retinol (vitamin A)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inherited mutation destabilizes tetramer</a:t>
            </a:r>
            <a:endParaRPr lang="en-US" alt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 smtClean="0"/>
              <a:t>&gt;95% liver; </a:t>
            </a:r>
            <a:r>
              <a:rPr lang="en-US" altLang="en-US" dirty="0"/>
              <a:t>choroid plexus, eye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 smtClean="0"/>
              <a:t>&gt;100 mutations</a:t>
            </a:r>
          </a:p>
          <a:p>
            <a:endParaRPr lang="en-US" alt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/>
              <a:t>p</a:t>
            </a:r>
            <a:r>
              <a:rPr lang="en-US" altLang="en-US" dirty="0" smtClean="0"/>
              <a:t>olyneuropathies (sensory, autonomic), cardiac </a:t>
            </a:r>
          </a:p>
          <a:p>
            <a:r>
              <a:rPr lang="en-US" altLang="en-US" dirty="0"/>
              <a:t> </a:t>
            </a:r>
            <a:r>
              <a:rPr lang="en-US" altLang="en-US" dirty="0" smtClean="0"/>
              <a:t>    gastrointestinal, some </a:t>
            </a:r>
            <a:r>
              <a:rPr lang="en-US" altLang="en-US" dirty="0"/>
              <a:t>kidneys</a:t>
            </a:r>
          </a:p>
          <a:p>
            <a:endParaRPr lang="en-US" altLang="en-US" sz="1600" dirty="0" smtClean="0"/>
          </a:p>
          <a:p>
            <a:r>
              <a:rPr lang="en-US" altLang="en-US" dirty="0" smtClean="0"/>
              <a:t>“hot spots”: Portugal</a:t>
            </a:r>
            <a:r>
              <a:rPr lang="en-US" altLang="en-US" dirty="0"/>
              <a:t>, Sweden, Japan but also worldwide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The </a:t>
            </a:r>
            <a:r>
              <a:rPr lang="en-US" altLang="en-US" dirty="0"/>
              <a:t>most common </a:t>
            </a:r>
            <a:r>
              <a:rPr lang="en-US" altLang="en-US" dirty="0" smtClean="0"/>
              <a:t>hereditary </a:t>
            </a:r>
            <a:r>
              <a:rPr lang="en-US" altLang="en-US" dirty="0"/>
              <a:t>amyloidosis in the US</a:t>
            </a:r>
          </a:p>
          <a:p>
            <a:endParaRPr lang="en-US" altLang="en-US" sz="1200" dirty="0" smtClean="0"/>
          </a:p>
          <a:p>
            <a:r>
              <a:rPr lang="en-US" altLang="en-US" dirty="0" smtClean="0"/>
              <a:t>~4% </a:t>
            </a:r>
            <a:r>
              <a:rPr lang="en-US" altLang="en-US" dirty="0"/>
              <a:t>of African Americans (TTR V122I</a:t>
            </a:r>
            <a:r>
              <a:rPr lang="en-US" altLang="en-US" dirty="0" smtClean="0"/>
              <a:t>)</a:t>
            </a:r>
          </a:p>
          <a:p>
            <a:endParaRPr lang="en-US" altLang="en-US" dirty="0"/>
          </a:p>
          <a:p>
            <a:r>
              <a:rPr lang="en-US" altLang="en-US" dirty="0" smtClean="0"/>
              <a:t>Variable penetrance</a:t>
            </a:r>
          </a:p>
          <a:p>
            <a:r>
              <a:rPr lang="en-US" altLang="en-US" dirty="0" smtClean="0"/>
              <a:t>Late onset in some</a:t>
            </a:r>
          </a:p>
          <a:p>
            <a:r>
              <a:rPr lang="en-US" altLang="en-US" dirty="0" smtClean="0"/>
              <a:t>Family history often missing</a:t>
            </a:r>
          </a:p>
          <a:p>
            <a:r>
              <a:rPr lang="en-US" altLang="en-US" b="1" dirty="0" smtClean="0">
                <a:solidFill>
                  <a:srgbClr val="FF0000"/>
                </a:solidFill>
              </a:rPr>
              <a:t>Can MIMICK AL – danger of misdiagnosis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568" y="-266071"/>
            <a:ext cx="3368428" cy="25263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9724" b="12195"/>
          <a:stretch/>
        </p:blipFill>
        <p:spPr>
          <a:xfrm>
            <a:off x="9260909" y="3913038"/>
            <a:ext cx="2257958" cy="2637693"/>
          </a:xfrm>
          <a:prstGeom prst="rect">
            <a:avLst/>
          </a:prstGeom>
        </p:spPr>
      </p:pic>
      <p:pic>
        <p:nvPicPr>
          <p:cNvPr id="5" name="Picture 4" descr="p41"/>
          <p:cNvPicPr>
            <a:picLocks noChangeAspect="1" noChangeArrowheads="1"/>
          </p:cNvPicPr>
          <p:nvPr/>
        </p:nvPicPr>
        <p:blipFill>
          <a:blip r:embed="rId4" cstate="print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t="5154" r="3513" b="5154"/>
          <a:stretch>
            <a:fillRect/>
          </a:stretch>
        </p:blipFill>
        <p:spPr bwMode="auto">
          <a:xfrm>
            <a:off x="9460523" y="1108807"/>
            <a:ext cx="2590800" cy="2176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Znalezione obrazy dla zapytania ATTR and amyloi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478" y="3544874"/>
            <a:ext cx="3100431" cy="274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pubs.acs.org/cen/images/7940/7940notwkelly.g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62"/>
          <a:stretch/>
        </p:blipFill>
        <p:spPr bwMode="auto">
          <a:xfrm flipH="1">
            <a:off x="5551620" y="1848686"/>
            <a:ext cx="2334918" cy="106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73308" y="3229708"/>
            <a:ext cx="3001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Peripheral nerve with amyloid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923564" y="5369171"/>
            <a:ext cx="451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*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73978" y="6207364"/>
            <a:ext cx="3673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nlarged heart, * deposits of amyloid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34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E1FDC-7DC7-4151-90AE-AB18C87BBFE3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656372"/>
              </p:ext>
            </p:extLst>
          </p:nvPr>
        </p:nvGraphicFramePr>
        <p:xfrm>
          <a:off x="543698" y="1145975"/>
          <a:ext cx="10688595" cy="508269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98107"/>
                <a:gridCol w="4040660"/>
                <a:gridCol w="3249828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INCREASED PRODUCTION OF PRECURSOR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NORMAL PRODUCTION OF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MUTANT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Acquired mutations leading to</a:t>
                      </a:r>
                    </a:p>
                    <a:p>
                      <a:pPr algn="ctr"/>
                      <a:r>
                        <a:rPr lang="en-US" dirty="0" smtClean="0"/>
                        <a:t>Intrinsic instability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Chronic inflammation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Transthyretin (TTR)</a:t>
                      </a:r>
                    </a:p>
                    <a:p>
                      <a:pPr algn="ctr"/>
                      <a:r>
                        <a:rPr lang="en-US" smtClean="0"/>
                        <a:t>Mutation increasing </a:t>
                      </a:r>
                      <a:r>
                        <a:rPr lang="en-US" dirty="0" smtClean="0"/>
                        <a:t>instability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Monoclonal plasma cells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Macrophage activation</a:t>
                      </a:r>
                    </a:p>
                    <a:p>
                      <a:pPr algn="ctr"/>
                      <a:r>
                        <a:rPr lang="en-US" dirty="0" smtClean="0"/>
                        <a:t> </a:t>
                      </a:r>
                    </a:p>
                    <a:p>
                      <a:pPr algn="ctr"/>
                      <a:r>
                        <a:rPr lang="en-US" dirty="0" smtClean="0"/>
                        <a:t>    IL1 &amp; IL6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err="1" smtClean="0"/>
                        <a:t>mTTR</a:t>
                      </a:r>
                      <a:r>
                        <a:rPr lang="en-US" dirty="0" smtClean="0"/>
                        <a:t>…….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Immunoglobulin light chain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                         </a:t>
                      </a:r>
                    </a:p>
                    <a:p>
                      <a:pPr algn="ctr"/>
                      <a:r>
                        <a:rPr lang="en-US" dirty="0" smtClean="0"/>
                        <a:t>                       </a:t>
                      </a:r>
                    </a:p>
                    <a:p>
                      <a:pPr algn="ctr"/>
                      <a:endParaRPr lang="en-US" dirty="0" smtClean="0"/>
                    </a:p>
                    <a:p>
                      <a:pPr algn="l"/>
                      <a:r>
                        <a:rPr lang="en-US" dirty="0" smtClean="0"/>
                        <a:t>increased SAA protein      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899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incomplete proteolysis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incomplete proteolysis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8996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aggregation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aggregation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Aggregation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AL amyloidosis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AA amyloidosis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ATTR amyloidosis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310714" y="142102"/>
            <a:ext cx="72024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Pathogenesis of amyloidosis</a:t>
            </a:r>
            <a:endParaRPr lang="en-US" sz="4800" dirty="0"/>
          </a:p>
        </p:txBody>
      </p:sp>
      <p:grpSp>
        <p:nvGrpSpPr>
          <p:cNvPr id="7" name="Group 8"/>
          <p:cNvGrpSpPr>
            <a:grpSpLocks noChangeAspect="1"/>
          </p:cNvGrpSpPr>
          <p:nvPr/>
        </p:nvGrpSpPr>
        <p:grpSpPr bwMode="auto">
          <a:xfrm>
            <a:off x="4219635" y="4034439"/>
            <a:ext cx="1036126" cy="692150"/>
            <a:chOff x="1440" y="1200"/>
            <a:chExt cx="2879" cy="1923"/>
          </a:xfrm>
          <a:solidFill>
            <a:srgbClr val="C00000"/>
          </a:solidFill>
        </p:grpSpPr>
        <p:sp>
          <p:nvSpPr>
            <p:cNvPr id="8" name="Freeform 6"/>
            <p:cNvSpPr>
              <a:spLocks noChangeAspect="1"/>
            </p:cNvSpPr>
            <p:nvPr/>
          </p:nvSpPr>
          <p:spPr bwMode="auto">
            <a:xfrm>
              <a:off x="3013" y="1378"/>
              <a:ext cx="327" cy="1051"/>
            </a:xfrm>
            <a:custGeom>
              <a:avLst/>
              <a:gdLst/>
              <a:ahLst/>
              <a:cxnLst>
                <a:cxn ang="0">
                  <a:pos x="49" y="34"/>
                </a:cxn>
                <a:cxn ang="0">
                  <a:pos x="72" y="23"/>
                </a:cxn>
                <a:cxn ang="0">
                  <a:pos x="30" y="13"/>
                </a:cxn>
                <a:cxn ang="0">
                  <a:pos x="0" y="0"/>
                </a:cxn>
                <a:cxn ang="0">
                  <a:pos x="1" y="2"/>
                </a:cxn>
                <a:cxn ang="0">
                  <a:pos x="21" y="51"/>
                </a:cxn>
                <a:cxn ang="0">
                  <a:pos x="15" y="138"/>
                </a:cxn>
                <a:cxn ang="0">
                  <a:pos x="18" y="185"/>
                </a:cxn>
                <a:cxn ang="0">
                  <a:pos x="13" y="226"/>
                </a:cxn>
                <a:cxn ang="0">
                  <a:pos x="9" y="230"/>
                </a:cxn>
                <a:cxn ang="0">
                  <a:pos x="27" y="223"/>
                </a:cxn>
                <a:cxn ang="0">
                  <a:pos x="40" y="225"/>
                </a:cxn>
                <a:cxn ang="0">
                  <a:pos x="33" y="207"/>
                </a:cxn>
                <a:cxn ang="0">
                  <a:pos x="29" y="165"/>
                </a:cxn>
                <a:cxn ang="0">
                  <a:pos x="32" y="72"/>
                </a:cxn>
                <a:cxn ang="0">
                  <a:pos x="49" y="34"/>
                </a:cxn>
              </a:cxnLst>
              <a:rect l="0" t="0" r="r" b="b"/>
              <a:pathLst>
                <a:path w="72" h="230">
                  <a:moveTo>
                    <a:pt x="49" y="34"/>
                  </a:moveTo>
                  <a:cubicBezTo>
                    <a:pt x="55" y="28"/>
                    <a:pt x="63" y="25"/>
                    <a:pt x="72" y="23"/>
                  </a:cubicBezTo>
                  <a:cubicBezTo>
                    <a:pt x="58" y="21"/>
                    <a:pt x="43" y="18"/>
                    <a:pt x="30" y="13"/>
                  </a:cubicBezTo>
                  <a:cubicBezTo>
                    <a:pt x="16" y="8"/>
                    <a:pt x="7" y="4"/>
                    <a:pt x="0" y="0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1" y="15"/>
                    <a:pt x="19" y="29"/>
                    <a:pt x="21" y="51"/>
                  </a:cubicBezTo>
                  <a:cubicBezTo>
                    <a:pt x="23" y="74"/>
                    <a:pt x="16" y="116"/>
                    <a:pt x="15" y="138"/>
                  </a:cubicBezTo>
                  <a:cubicBezTo>
                    <a:pt x="15" y="161"/>
                    <a:pt x="18" y="170"/>
                    <a:pt x="18" y="185"/>
                  </a:cubicBezTo>
                  <a:cubicBezTo>
                    <a:pt x="17" y="199"/>
                    <a:pt x="25" y="214"/>
                    <a:pt x="13" y="226"/>
                  </a:cubicBezTo>
                  <a:cubicBezTo>
                    <a:pt x="12" y="227"/>
                    <a:pt x="10" y="229"/>
                    <a:pt x="9" y="230"/>
                  </a:cubicBezTo>
                  <a:cubicBezTo>
                    <a:pt x="16" y="226"/>
                    <a:pt x="22" y="223"/>
                    <a:pt x="27" y="223"/>
                  </a:cubicBezTo>
                  <a:cubicBezTo>
                    <a:pt x="30" y="223"/>
                    <a:pt x="35" y="224"/>
                    <a:pt x="40" y="225"/>
                  </a:cubicBezTo>
                  <a:cubicBezTo>
                    <a:pt x="35" y="220"/>
                    <a:pt x="35" y="214"/>
                    <a:pt x="33" y="207"/>
                  </a:cubicBezTo>
                  <a:cubicBezTo>
                    <a:pt x="29" y="196"/>
                    <a:pt x="29" y="188"/>
                    <a:pt x="29" y="165"/>
                  </a:cubicBezTo>
                  <a:cubicBezTo>
                    <a:pt x="29" y="143"/>
                    <a:pt x="29" y="94"/>
                    <a:pt x="32" y="72"/>
                  </a:cubicBezTo>
                  <a:cubicBezTo>
                    <a:pt x="35" y="50"/>
                    <a:pt x="40" y="43"/>
                    <a:pt x="49" y="34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8"/>
            <p:cNvSpPr>
              <a:spLocks noChangeAspect="1"/>
            </p:cNvSpPr>
            <p:nvPr/>
          </p:nvSpPr>
          <p:spPr bwMode="auto">
            <a:xfrm>
              <a:off x="1440" y="1200"/>
              <a:ext cx="1687" cy="1923"/>
            </a:xfrm>
            <a:custGeom>
              <a:avLst/>
              <a:gdLst/>
              <a:ahLst/>
              <a:cxnLst>
                <a:cxn ang="0">
                  <a:pos x="309" y="17"/>
                </a:cxn>
                <a:cxn ang="0">
                  <a:pos x="226" y="2"/>
                </a:cxn>
                <a:cxn ang="0">
                  <a:pos x="138" y="27"/>
                </a:cxn>
                <a:cxn ang="0">
                  <a:pos x="80" y="72"/>
                </a:cxn>
                <a:cxn ang="0">
                  <a:pos x="31" y="147"/>
                </a:cxn>
                <a:cxn ang="0">
                  <a:pos x="7" y="238"/>
                </a:cxn>
                <a:cxn ang="0">
                  <a:pos x="5" y="365"/>
                </a:cxn>
                <a:cxn ang="0">
                  <a:pos x="4" y="407"/>
                </a:cxn>
                <a:cxn ang="0">
                  <a:pos x="28" y="421"/>
                </a:cxn>
                <a:cxn ang="0">
                  <a:pos x="79" y="407"/>
                </a:cxn>
                <a:cxn ang="0">
                  <a:pos x="138" y="365"/>
                </a:cxn>
                <a:cxn ang="0">
                  <a:pos x="211" y="324"/>
                </a:cxn>
                <a:cxn ang="0">
                  <a:pos x="290" y="298"/>
                </a:cxn>
                <a:cxn ang="0">
                  <a:pos x="357" y="265"/>
                </a:cxn>
                <a:cxn ang="0">
                  <a:pos x="362" y="224"/>
                </a:cxn>
                <a:cxn ang="0">
                  <a:pos x="359" y="177"/>
                </a:cxn>
                <a:cxn ang="0">
                  <a:pos x="365" y="90"/>
                </a:cxn>
                <a:cxn ang="0">
                  <a:pos x="345" y="41"/>
                </a:cxn>
                <a:cxn ang="0">
                  <a:pos x="309" y="17"/>
                </a:cxn>
              </a:cxnLst>
              <a:rect l="0" t="0" r="r" b="b"/>
              <a:pathLst>
                <a:path w="369" h="421">
                  <a:moveTo>
                    <a:pt x="309" y="17"/>
                  </a:moveTo>
                  <a:cubicBezTo>
                    <a:pt x="289" y="11"/>
                    <a:pt x="254" y="0"/>
                    <a:pt x="226" y="2"/>
                  </a:cubicBezTo>
                  <a:cubicBezTo>
                    <a:pt x="198" y="3"/>
                    <a:pt x="163" y="15"/>
                    <a:pt x="138" y="27"/>
                  </a:cubicBezTo>
                  <a:cubicBezTo>
                    <a:pt x="114" y="39"/>
                    <a:pt x="98" y="52"/>
                    <a:pt x="80" y="72"/>
                  </a:cubicBezTo>
                  <a:cubicBezTo>
                    <a:pt x="61" y="92"/>
                    <a:pt x="43" y="120"/>
                    <a:pt x="31" y="147"/>
                  </a:cubicBezTo>
                  <a:cubicBezTo>
                    <a:pt x="18" y="175"/>
                    <a:pt x="11" y="202"/>
                    <a:pt x="7" y="238"/>
                  </a:cubicBezTo>
                  <a:cubicBezTo>
                    <a:pt x="3" y="274"/>
                    <a:pt x="6" y="336"/>
                    <a:pt x="5" y="365"/>
                  </a:cubicBezTo>
                  <a:cubicBezTo>
                    <a:pt x="5" y="393"/>
                    <a:pt x="0" y="397"/>
                    <a:pt x="4" y="407"/>
                  </a:cubicBezTo>
                  <a:cubicBezTo>
                    <a:pt x="7" y="416"/>
                    <a:pt x="16" y="421"/>
                    <a:pt x="28" y="421"/>
                  </a:cubicBezTo>
                  <a:cubicBezTo>
                    <a:pt x="40" y="421"/>
                    <a:pt x="61" y="416"/>
                    <a:pt x="79" y="407"/>
                  </a:cubicBezTo>
                  <a:cubicBezTo>
                    <a:pt x="97" y="398"/>
                    <a:pt x="116" y="379"/>
                    <a:pt x="138" y="365"/>
                  </a:cubicBezTo>
                  <a:cubicBezTo>
                    <a:pt x="160" y="352"/>
                    <a:pt x="186" y="335"/>
                    <a:pt x="211" y="324"/>
                  </a:cubicBezTo>
                  <a:cubicBezTo>
                    <a:pt x="237" y="312"/>
                    <a:pt x="266" y="307"/>
                    <a:pt x="290" y="298"/>
                  </a:cubicBezTo>
                  <a:cubicBezTo>
                    <a:pt x="314" y="288"/>
                    <a:pt x="345" y="278"/>
                    <a:pt x="357" y="265"/>
                  </a:cubicBezTo>
                  <a:cubicBezTo>
                    <a:pt x="369" y="253"/>
                    <a:pt x="361" y="238"/>
                    <a:pt x="362" y="224"/>
                  </a:cubicBezTo>
                  <a:cubicBezTo>
                    <a:pt x="362" y="209"/>
                    <a:pt x="359" y="200"/>
                    <a:pt x="359" y="177"/>
                  </a:cubicBezTo>
                  <a:cubicBezTo>
                    <a:pt x="360" y="155"/>
                    <a:pt x="367" y="113"/>
                    <a:pt x="365" y="90"/>
                  </a:cubicBezTo>
                  <a:cubicBezTo>
                    <a:pt x="363" y="68"/>
                    <a:pt x="355" y="54"/>
                    <a:pt x="345" y="41"/>
                  </a:cubicBezTo>
                  <a:cubicBezTo>
                    <a:pt x="336" y="29"/>
                    <a:pt x="317" y="22"/>
                    <a:pt x="309" y="17"/>
                  </a:cubicBezTo>
                </a:path>
              </a:pathLst>
            </a:custGeom>
            <a:grpFill/>
            <a:ln w="635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9"/>
            <p:cNvSpPr>
              <a:spLocks noChangeAspect="1"/>
            </p:cNvSpPr>
            <p:nvPr/>
          </p:nvSpPr>
          <p:spPr bwMode="auto">
            <a:xfrm>
              <a:off x="3145" y="1468"/>
              <a:ext cx="1174" cy="974"/>
            </a:xfrm>
            <a:custGeom>
              <a:avLst/>
              <a:gdLst/>
              <a:ahLst/>
              <a:cxnLst>
                <a:cxn ang="0">
                  <a:pos x="20" y="14"/>
                </a:cxn>
                <a:cxn ang="0">
                  <a:pos x="3" y="52"/>
                </a:cxn>
                <a:cxn ang="0">
                  <a:pos x="0" y="145"/>
                </a:cxn>
                <a:cxn ang="0">
                  <a:pos x="4" y="187"/>
                </a:cxn>
                <a:cxn ang="0">
                  <a:pos x="22" y="210"/>
                </a:cxn>
                <a:cxn ang="0">
                  <a:pos x="98" y="203"/>
                </a:cxn>
                <a:cxn ang="0">
                  <a:pos x="180" y="149"/>
                </a:cxn>
                <a:cxn ang="0">
                  <a:pos x="235" y="88"/>
                </a:cxn>
                <a:cxn ang="0">
                  <a:pos x="257" y="37"/>
                </a:cxn>
                <a:cxn ang="0">
                  <a:pos x="236" y="17"/>
                </a:cxn>
                <a:cxn ang="0">
                  <a:pos x="162" y="3"/>
                </a:cxn>
                <a:cxn ang="0">
                  <a:pos x="110" y="6"/>
                </a:cxn>
                <a:cxn ang="0">
                  <a:pos x="55" y="1"/>
                </a:cxn>
                <a:cxn ang="0">
                  <a:pos x="20" y="14"/>
                </a:cxn>
              </a:cxnLst>
              <a:rect l="0" t="0" r="r" b="b"/>
              <a:pathLst>
                <a:path w="257" h="213">
                  <a:moveTo>
                    <a:pt x="20" y="14"/>
                  </a:moveTo>
                  <a:cubicBezTo>
                    <a:pt x="11" y="23"/>
                    <a:pt x="6" y="30"/>
                    <a:pt x="3" y="52"/>
                  </a:cubicBezTo>
                  <a:cubicBezTo>
                    <a:pt x="0" y="74"/>
                    <a:pt x="0" y="123"/>
                    <a:pt x="0" y="145"/>
                  </a:cubicBezTo>
                  <a:cubicBezTo>
                    <a:pt x="0" y="168"/>
                    <a:pt x="0" y="176"/>
                    <a:pt x="4" y="187"/>
                  </a:cubicBezTo>
                  <a:cubicBezTo>
                    <a:pt x="7" y="198"/>
                    <a:pt x="6" y="207"/>
                    <a:pt x="22" y="210"/>
                  </a:cubicBezTo>
                  <a:cubicBezTo>
                    <a:pt x="38" y="212"/>
                    <a:pt x="72" y="213"/>
                    <a:pt x="98" y="203"/>
                  </a:cubicBezTo>
                  <a:cubicBezTo>
                    <a:pt x="125" y="193"/>
                    <a:pt x="157" y="168"/>
                    <a:pt x="180" y="149"/>
                  </a:cubicBezTo>
                  <a:cubicBezTo>
                    <a:pt x="202" y="130"/>
                    <a:pt x="222" y="107"/>
                    <a:pt x="235" y="88"/>
                  </a:cubicBezTo>
                  <a:cubicBezTo>
                    <a:pt x="248" y="69"/>
                    <a:pt x="257" y="49"/>
                    <a:pt x="257" y="37"/>
                  </a:cubicBezTo>
                  <a:cubicBezTo>
                    <a:pt x="257" y="25"/>
                    <a:pt x="252" y="23"/>
                    <a:pt x="236" y="17"/>
                  </a:cubicBezTo>
                  <a:cubicBezTo>
                    <a:pt x="220" y="11"/>
                    <a:pt x="183" y="4"/>
                    <a:pt x="162" y="3"/>
                  </a:cubicBezTo>
                  <a:cubicBezTo>
                    <a:pt x="142" y="1"/>
                    <a:pt x="128" y="6"/>
                    <a:pt x="110" y="6"/>
                  </a:cubicBezTo>
                  <a:cubicBezTo>
                    <a:pt x="92" y="6"/>
                    <a:pt x="70" y="0"/>
                    <a:pt x="55" y="1"/>
                  </a:cubicBezTo>
                  <a:cubicBezTo>
                    <a:pt x="40" y="3"/>
                    <a:pt x="28" y="6"/>
                    <a:pt x="20" y="14"/>
                  </a:cubicBezTo>
                </a:path>
              </a:pathLst>
            </a:custGeom>
            <a:grpFill/>
            <a:ln w="635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Right Arrow 10"/>
          <p:cNvSpPr/>
          <p:nvPr/>
        </p:nvSpPr>
        <p:spPr>
          <a:xfrm rot="16200000">
            <a:off x="2295203" y="4459522"/>
            <a:ext cx="556054" cy="33635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5400000">
            <a:off x="8606938" y="4237541"/>
            <a:ext cx="1166610" cy="16975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8"/>
          <p:cNvGrpSpPr>
            <a:grpSpLocks noChangeAspect="1"/>
          </p:cNvGrpSpPr>
          <p:nvPr/>
        </p:nvGrpSpPr>
        <p:grpSpPr bwMode="auto">
          <a:xfrm>
            <a:off x="8709014" y="3046964"/>
            <a:ext cx="1036126" cy="692150"/>
            <a:chOff x="1440" y="1200"/>
            <a:chExt cx="2879" cy="1923"/>
          </a:xfrm>
          <a:solidFill>
            <a:srgbClr val="C00000"/>
          </a:solidFill>
        </p:grpSpPr>
        <p:sp>
          <p:nvSpPr>
            <p:cNvPr id="16" name="Freeform 6"/>
            <p:cNvSpPr>
              <a:spLocks noChangeAspect="1"/>
            </p:cNvSpPr>
            <p:nvPr/>
          </p:nvSpPr>
          <p:spPr bwMode="auto">
            <a:xfrm>
              <a:off x="3013" y="1378"/>
              <a:ext cx="327" cy="1051"/>
            </a:xfrm>
            <a:custGeom>
              <a:avLst/>
              <a:gdLst/>
              <a:ahLst/>
              <a:cxnLst>
                <a:cxn ang="0">
                  <a:pos x="49" y="34"/>
                </a:cxn>
                <a:cxn ang="0">
                  <a:pos x="72" y="23"/>
                </a:cxn>
                <a:cxn ang="0">
                  <a:pos x="30" y="13"/>
                </a:cxn>
                <a:cxn ang="0">
                  <a:pos x="0" y="0"/>
                </a:cxn>
                <a:cxn ang="0">
                  <a:pos x="1" y="2"/>
                </a:cxn>
                <a:cxn ang="0">
                  <a:pos x="21" y="51"/>
                </a:cxn>
                <a:cxn ang="0">
                  <a:pos x="15" y="138"/>
                </a:cxn>
                <a:cxn ang="0">
                  <a:pos x="18" y="185"/>
                </a:cxn>
                <a:cxn ang="0">
                  <a:pos x="13" y="226"/>
                </a:cxn>
                <a:cxn ang="0">
                  <a:pos x="9" y="230"/>
                </a:cxn>
                <a:cxn ang="0">
                  <a:pos x="27" y="223"/>
                </a:cxn>
                <a:cxn ang="0">
                  <a:pos x="40" y="225"/>
                </a:cxn>
                <a:cxn ang="0">
                  <a:pos x="33" y="207"/>
                </a:cxn>
                <a:cxn ang="0">
                  <a:pos x="29" y="165"/>
                </a:cxn>
                <a:cxn ang="0">
                  <a:pos x="32" y="72"/>
                </a:cxn>
                <a:cxn ang="0">
                  <a:pos x="49" y="34"/>
                </a:cxn>
              </a:cxnLst>
              <a:rect l="0" t="0" r="r" b="b"/>
              <a:pathLst>
                <a:path w="72" h="230">
                  <a:moveTo>
                    <a:pt x="49" y="34"/>
                  </a:moveTo>
                  <a:cubicBezTo>
                    <a:pt x="55" y="28"/>
                    <a:pt x="63" y="25"/>
                    <a:pt x="72" y="23"/>
                  </a:cubicBezTo>
                  <a:cubicBezTo>
                    <a:pt x="58" y="21"/>
                    <a:pt x="43" y="18"/>
                    <a:pt x="30" y="13"/>
                  </a:cubicBezTo>
                  <a:cubicBezTo>
                    <a:pt x="16" y="8"/>
                    <a:pt x="7" y="4"/>
                    <a:pt x="0" y="0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1" y="15"/>
                    <a:pt x="19" y="29"/>
                    <a:pt x="21" y="51"/>
                  </a:cubicBezTo>
                  <a:cubicBezTo>
                    <a:pt x="23" y="74"/>
                    <a:pt x="16" y="116"/>
                    <a:pt x="15" y="138"/>
                  </a:cubicBezTo>
                  <a:cubicBezTo>
                    <a:pt x="15" y="161"/>
                    <a:pt x="18" y="170"/>
                    <a:pt x="18" y="185"/>
                  </a:cubicBezTo>
                  <a:cubicBezTo>
                    <a:pt x="17" y="199"/>
                    <a:pt x="25" y="214"/>
                    <a:pt x="13" y="226"/>
                  </a:cubicBezTo>
                  <a:cubicBezTo>
                    <a:pt x="12" y="227"/>
                    <a:pt x="10" y="229"/>
                    <a:pt x="9" y="230"/>
                  </a:cubicBezTo>
                  <a:cubicBezTo>
                    <a:pt x="16" y="226"/>
                    <a:pt x="22" y="223"/>
                    <a:pt x="27" y="223"/>
                  </a:cubicBezTo>
                  <a:cubicBezTo>
                    <a:pt x="30" y="223"/>
                    <a:pt x="35" y="224"/>
                    <a:pt x="40" y="225"/>
                  </a:cubicBezTo>
                  <a:cubicBezTo>
                    <a:pt x="35" y="220"/>
                    <a:pt x="35" y="214"/>
                    <a:pt x="33" y="207"/>
                  </a:cubicBezTo>
                  <a:cubicBezTo>
                    <a:pt x="29" y="196"/>
                    <a:pt x="29" y="188"/>
                    <a:pt x="29" y="165"/>
                  </a:cubicBezTo>
                  <a:cubicBezTo>
                    <a:pt x="29" y="143"/>
                    <a:pt x="29" y="94"/>
                    <a:pt x="32" y="72"/>
                  </a:cubicBezTo>
                  <a:cubicBezTo>
                    <a:pt x="35" y="50"/>
                    <a:pt x="40" y="43"/>
                    <a:pt x="49" y="34"/>
                  </a:cubicBez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 noChangeAspect="1"/>
            </p:cNvSpPr>
            <p:nvPr/>
          </p:nvSpPr>
          <p:spPr bwMode="auto">
            <a:xfrm>
              <a:off x="1440" y="1200"/>
              <a:ext cx="1687" cy="1923"/>
            </a:xfrm>
            <a:custGeom>
              <a:avLst/>
              <a:gdLst/>
              <a:ahLst/>
              <a:cxnLst>
                <a:cxn ang="0">
                  <a:pos x="309" y="17"/>
                </a:cxn>
                <a:cxn ang="0">
                  <a:pos x="226" y="2"/>
                </a:cxn>
                <a:cxn ang="0">
                  <a:pos x="138" y="27"/>
                </a:cxn>
                <a:cxn ang="0">
                  <a:pos x="80" y="72"/>
                </a:cxn>
                <a:cxn ang="0">
                  <a:pos x="31" y="147"/>
                </a:cxn>
                <a:cxn ang="0">
                  <a:pos x="7" y="238"/>
                </a:cxn>
                <a:cxn ang="0">
                  <a:pos x="5" y="365"/>
                </a:cxn>
                <a:cxn ang="0">
                  <a:pos x="4" y="407"/>
                </a:cxn>
                <a:cxn ang="0">
                  <a:pos x="28" y="421"/>
                </a:cxn>
                <a:cxn ang="0">
                  <a:pos x="79" y="407"/>
                </a:cxn>
                <a:cxn ang="0">
                  <a:pos x="138" y="365"/>
                </a:cxn>
                <a:cxn ang="0">
                  <a:pos x="211" y="324"/>
                </a:cxn>
                <a:cxn ang="0">
                  <a:pos x="290" y="298"/>
                </a:cxn>
                <a:cxn ang="0">
                  <a:pos x="357" y="265"/>
                </a:cxn>
                <a:cxn ang="0">
                  <a:pos x="362" y="224"/>
                </a:cxn>
                <a:cxn ang="0">
                  <a:pos x="359" y="177"/>
                </a:cxn>
                <a:cxn ang="0">
                  <a:pos x="365" y="90"/>
                </a:cxn>
                <a:cxn ang="0">
                  <a:pos x="345" y="41"/>
                </a:cxn>
                <a:cxn ang="0">
                  <a:pos x="309" y="17"/>
                </a:cxn>
              </a:cxnLst>
              <a:rect l="0" t="0" r="r" b="b"/>
              <a:pathLst>
                <a:path w="369" h="421">
                  <a:moveTo>
                    <a:pt x="309" y="17"/>
                  </a:moveTo>
                  <a:cubicBezTo>
                    <a:pt x="289" y="11"/>
                    <a:pt x="254" y="0"/>
                    <a:pt x="226" y="2"/>
                  </a:cubicBezTo>
                  <a:cubicBezTo>
                    <a:pt x="198" y="3"/>
                    <a:pt x="163" y="15"/>
                    <a:pt x="138" y="27"/>
                  </a:cubicBezTo>
                  <a:cubicBezTo>
                    <a:pt x="114" y="39"/>
                    <a:pt x="98" y="52"/>
                    <a:pt x="80" y="72"/>
                  </a:cubicBezTo>
                  <a:cubicBezTo>
                    <a:pt x="61" y="92"/>
                    <a:pt x="43" y="120"/>
                    <a:pt x="31" y="147"/>
                  </a:cubicBezTo>
                  <a:cubicBezTo>
                    <a:pt x="18" y="175"/>
                    <a:pt x="11" y="202"/>
                    <a:pt x="7" y="238"/>
                  </a:cubicBezTo>
                  <a:cubicBezTo>
                    <a:pt x="3" y="274"/>
                    <a:pt x="6" y="336"/>
                    <a:pt x="5" y="365"/>
                  </a:cubicBezTo>
                  <a:cubicBezTo>
                    <a:pt x="5" y="393"/>
                    <a:pt x="0" y="397"/>
                    <a:pt x="4" y="407"/>
                  </a:cubicBezTo>
                  <a:cubicBezTo>
                    <a:pt x="7" y="416"/>
                    <a:pt x="16" y="421"/>
                    <a:pt x="28" y="421"/>
                  </a:cubicBezTo>
                  <a:cubicBezTo>
                    <a:pt x="40" y="421"/>
                    <a:pt x="61" y="416"/>
                    <a:pt x="79" y="407"/>
                  </a:cubicBezTo>
                  <a:cubicBezTo>
                    <a:pt x="97" y="398"/>
                    <a:pt x="116" y="379"/>
                    <a:pt x="138" y="365"/>
                  </a:cubicBezTo>
                  <a:cubicBezTo>
                    <a:pt x="160" y="352"/>
                    <a:pt x="186" y="335"/>
                    <a:pt x="211" y="324"/>
                  </a:cubicBezTo>
                  <a:cubicBezTo>
                    <a:pt x="237" y="312"/>
                    <a:pt x="266" y="307"/>
                    <a:pt x="290" y="298"/>
                  </a:cubicBezTo>
                  <a:cubicBezTo>
                    <a:pt x="314" y="288"/>
                    <a:pt x="345" y="278"/>
                    <a:pt x="357" y="265"/>
                  </a:cubicBezTo>
                  <a:cubicBezTo>
                    <a:pt x="369" y="253"/>
                    <a:pt x="361" y="238"/>
                    <a:pt x="362" y="224"/>
                  </a:cubicBezTo>
                  <a:cubicBezTo>
                    <a:pt x="362" y="209"/>
                    <a:pt x="359" y="200"/>
                    <a:pt x="359" y="177"/>
                  </a:cubicBezTo>
                  <a:cubicBezTo>
                    <a:pt x="360" y="155"/>
                    <a:pt x="367" y="113"/>
                    <a:pt x="365" y="90"/>
                  </a:cubicBezTo>
                  <a:cubicBezTo>
                    <a:pt x="363" y="68"/>
                    <a:pt x="355" y="54"/>
                    <a:pt x="345" y="41"/>
                  </a:cubicBezTo>
                  <a:cubicBezTo>
                    <a:pt x="336" y="29"/>
                    <a:pt x="317" y="22"/>
                    <a:pt x="309" y="17"/>
                  </a:cubicBezTo>
                </a:path>
              </a:pathLst>
            </a:custGeom>
            <a:grpFill/>
            <a:ln w="635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 noChangeAspect="1"/>
            </p:cNvSpPr>
            <p:nvPr/>
          </p:nvSpPr>
          <p:spPr bwMode="auto">
            <a:xfrm>
              <a:off x="3145" y="1468"/>
              <a:ext cx="1174" cy="974"/>
            </a:xfrm>
            <a:custGeom>
              <a:avLst/>
              <a:gdLst/>
              <a:ahLst/>
              <a:cxnLst>
                <a:cxn ang="0">
                  <a:pos x="20" y="14"/>
                </a:cxn>
                <a:cxn ang="0">
                  <a:pos x="3" y="52"/>
                </a:cxn>
                <a:cxn ang="0">
                  <a:pos x="0" y="145"/>
                </a:cxn>
                <a:cxn ang="0">
                  <a:pos x="4" y="187"/>
                </a:cxn>
                <a:cxn ang="0">
                  <a:pos x="22" y="210"/>
                </a:cxn>
                <a:cxn ang="0">
                  <a:pos x="98" y="203"/>
                </a:cxn>
                <a:cxn ang="0">
                  <a:pos x="180" y="149"/>
                </a:cxn>
                <a:cxn ang="0">
                  <a:pos x="235" y="88"/>
                </a:cxn>
                <a:cxn ang="0">
                  <a:pos x="257" y="37"/>
                </a:cxn>
                <a:cxn ang="0">
                  <a:pos x="236" y="17"/>
                </a:cxn>
                <a:cxn ang="0">
                  <a:pos x="162" y="3"/>
                </a:cxn>
                <a:cxn ang="0">
                  <a:pos x="110" y="6"/>
                </a:cxn>
                <a:cxn ang="0">
                  <a:pos x="55" y="1"/>
                </a:cxn>
                <a:cxn ang="0">
                  <a:pos x="20" y="14"/>
                </a:cxn>
              </a:cxnLst>
              <a:rect l="0" t="0" r="r" b="b"/>
              <a:pathLst>
                <a:path w="257" h="213">
                  <a:moveTo>
                    <a:pt x="20" y="14"/>
                  </a:moveTo>
                  <a:cubicBezTo>
                    <a:pt x="11" y="23"/>
                    <a:pt x="6" y="30"/>
                    <a:pt x="3" y="52"/>
                  </a:cubicBezTo>
                  <a:cubicBezTo>
                    <a:pt x="0" y="74"/>
                    <a:pt x="0" y="123"/>
                    <a:pt x="0" y="145"/>
                  </a:cubicBezTo>
                  <a:cubicBezTo>
                    <a:pt x="0" y="168"/>
                    <a:pt x="0" y="176"/>
                    <a:pt x="4" y="187"/>
                  </a:cubicBezTo>
                  <a:cubicBezTo>
                    <a:pt x="7" y="198"/>
                    <a:pt x="6" y="207"/>
                    <a:pt x="22" y="210"/>
                  </a:cubicBezTo>
                  <a:cubicBezTo>
                    <a:pt x="38" y="212"/>
                    <a:pt x="72" y="213"/>
                    <a:pt x="98" y="203"/>
                  </a:cubicBezTo>
                  <a:cubicBezTo>
                    <a:pt x="125" y="193"/>
                    <a:pt x="157" y="168"/>
                    <a:pt x="180" y="149"/>
                  </a:cubicBezTo>
                  <a:cubicBezTo>
                    <a:pt x="202" y="130"/>
                    <a:pt x="222" y="107"/>
                    <a:pt x="235" y="88"/>
                  </a:cubicBezTo>
                  <a:cubicBezTo>
                    <a:pt x="248" y="69"/>
                    <a:pt x="257" y="49"/>
                    <a:pt x="257" y="37"/>
                  </a:cubicBezTo>
                  <a:cubicBezTo>
                    <a:pt x="257" y="25"/>
                    <a:pt x="252" y="23"/>
                    <a:pt x="236" y="17"/>
                  </a:cubicBezTo>
                  <a:cubicBezTo>
                    <a:pt x="220" y="11"/>
                    <a:pt x="183" y="4"/>
                    <a:pt x="162" y="3"/>
                  </a:cubicBezTo>
                  <a:cubicBezTo>
                    <a:pt x="142" y="1"/>
                    <a:pt x="128" y="6"/>
                    <a:pt x="110" y="6"/>
                  </a:cubicBezTo>
                  <a:cubicBezTo>
                    <a:pt x="92" y="6"/>
                    <a:pt x="70" y="0"/>
                    <a:pt x="55" y="1"/>
                  </a:cubicBezTo>
                  <a:cubicBezTo>
                    <a:pt x="40" y="3"/>
                    <a:pt x="28" y="6"/>
                    <a:pt x="20" y="14"/>
                  </a:cubicBezTo>
                </a:path>
              </a:pathLst>
            </a:custGeom>
            <a:grpFill/>
            <a:ln w="635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5061964" y="3346982"/>
            <a:ext cx="486790" cy="16975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16200000">
            <a:off x="6534236" y="3366176"/>
            <a:ext cx="556054" cy="33635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16200000">
            <a:off x="7332372" y="3366174"/>
            <a:ext cx="556054" cy="33635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6200000">
            <a:off x="6936419" y="3366175"/>
            <a:ext cx="556054" cy="33635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6200000">
            <a:off x="1505609" y="4450711"/>
            <a:ext cx="556054" cy="33635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6200000">
            <a:off x="1906318" y="4455076"/>
            <a:ext cx="547335" cy="33635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5400000">
            <a:off x="5064605" y="4446167"/>
            <a:ext cx="486790" cy="16975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"/>
          <p:cNvGrpSpPr>
            <a:grpSpLocks noChangeAspect="1"/>
          </p:cNvGrpSpPr>
          <p:nvPr/>
        </p:nvGrpSpPr>
        <p:grpSpPr bwMode="auto">
          <a:xfrm flipH="1">
            <a:off x="1036362" y="3179497"/>
            <a:ext cx="779706" cy="534988"/>
            <a:chOff x="4520" y="3830"/>
            <a:chExt cx="466" cy="320"/>
          </a:xfrm>
        </p:grpSpPr>
        <p:grpSp>
          <p:nvGrpSpPr>
            <p:cNvPr id="27" name="Group 3"/>
            <p:cNvGrpSpPr>
              <a:grpSpLocks noChangeAspect="1"/>
            </p:cNvGrpSpPr>
            <p:nvPr/>
          </p:nvGrpSpPr>
          <p:grpSpPr bwMode="auto">
            <a:xfrm rot="2289434">
              <a:off x="4520" y="3830"/>
              <a:ext cx="466" cy="320"/>
              <a:chOff x="4656" y="3840"/>
              <a:chExt cx="328" cy="320"/>
            </a:xfrm>
          </p:grpSpPr>
          <p:sp>
            <p:nvSpPr>
              <p:cNvPr id="31" name="Freeform 4"/>
              <p:cNvSpPr>
                <a:spLocks noChangeAspect="1"/>
              </p:cNvSpPr>
              <p:nvPr/>
            </p:nvSpPr>
            <p:spPr bwMode="auto">
              <a:xfrm>
                <a:off x="4665" y="3840"/>
                <a:ext cx="319" cy="320"/>
              </a:xfrm>
              <a:custGeom>
                <a:avLst/>
                <a:gdLst/>
                <a:ahLst/>
                <a:cxnLst>
                  <a:cxn ang="0">
                    <a:pos x="13" y="114"/>
                  </a:cxn>
                  <a:cxn ang="0">
                    <a:pos x="55" y="164"/>
                  </a:cxn>
                  <a:cxn ang="0">
                    <a:pos x="167" y="123"/>
                  </a:cxn>
                  <a:cxn ang="0">
                    <a:pos x="119" y="10"/>
                  </a:cxn>
                  <a:cxn ang="0">
                    <a:pos x="37" y="24"/>
                  </a:cxn>
                  <a:cxn ang="0">
                    <a:pos x="13" y="114"/>
                  </a:cxn>
                </a:cxnLst>
                <a:rect l="0" t="0" r="r" b="b"/>
                <a:pathLst>
                  <a:path w="187" h="187">
                    <a:moveTo>
                      <a:pt x="13" y="114"/>
                    </a:moveTo>
                    <a:cubicBezTo>
                      <a:pt x="20" y="139"/>
                      <a:pt x="38" y="156"/>
                      <a:pt x="55" y="164"/>
                    </a:cubicBezTo>
                    <a:cubicBezTo>
                      <a:pt x="78" y="175"/>
                      <a:pt x="146" y="187"/>
                      <a:pt x="167" y="123"/>
                    </a:cubicBezTo>
                    <a:cubicBezTo>
                      <a:pt x="187" y="56"/>
                      <a:pt x="143" y="18"/>
                      <a:pt x="119" y="10"/>
                    </a:cubicBezTo>
                    <a:cubicBezTo>
                      <a:pt x="89" y="0"/>
                      <a:pt x="58" y="4"/>
                      <a:pt x="37" y="24"/>
                    </a:cubicBezTo>
                    <a:cubicBezTo>
                      <a:pt x="17" y="42"/>
                      <a:pt x="0" y="68"/>
                      <a:pt x="13" y="114"/>
                    </a:cubicBezTo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5"/>
              <p:cNvSpPr>
                <a:spLocks noChangeAspect="1"/>
              </p:cNvSpPr>
              <p:nvPr/>
            </p:nvSpPr>
            <p:spPr bwMode="auto">
              <a:xfrm>
                <a:off x="4656" y="3861"/>
                <a:ext cx="132" cy="181"/>
              </a:xfrm>
              <a:custGeom>
                <a:avLst/>
                <a:gdLst/>
                <a:ahLst/>
                <a:cxnLst>
                  <a:cxn ang="0">
                    <a:pos x="731" y="0"/>
                  </a:cxn>
                  <a:cxn ang="0">
                    <a:pos x="240" y="1010"/>
                  </a:cxn>
                  <a:cxn ang="0">
                    <a:pos x="731" y="0"/>
                  </a:cxn>
                </a:cxnLst>
                <a:rect l="0" t="0" r="r" b="b"/>
                <a:pathLst>
                  <a:path w="731" h="1010">
                    <a:moveTo>
                      <a:pt x="731" y="0"/>
                    </a:moveTo>
                    <a:cubicBezTo>
                      <a:pt x="299" y="26"/>
                      <a:pt x="0" y="639"/>
                      <a:pt x="240" y="1010"/>
                    </a:cubicBezTo>
                    <a:cubicBezTo>
                      <a:pt x="94" y="584"/>
                      <a:pt x="306" y="134"/>
                      <a:pt x="7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" name="Group 6"/>
            <p:cNvGrpSpPr>
              <a:grpSpLocks noChangeAspect="1"/>
            </p:cNvGrpSpPr>
            <p:nvPr/>
          </p:nvGrpSpPr>
          <p:grpSpPr bwMode="auto">
            <a:xfrm>
              <a:off x="4706" y="3909"/>
              <a:ext cx="220" cy="239"/>
              <a:chOff x="4722" y="3895"/>
              <a:chExt cx="220" cy="239"/>
            </a:xfrm>
          </p:grpSpPr>
          <p:sp>
            <p:nvSpPr>
              <p:cNvPr id="29" name="Freeform 7"/>
              <p:cNvSpPr>
                <a:spLocks noChangeAspect="1"/>
              </p:cNvSpPr>
              <p:nvPr/>
            </p:nvSpPr>
            <p:spPr bwMode="auto">
              <a:xfrm rot="14838809">
                <a:off x="4712" y="3905"/>
                <a:ext cx="239" cy="220"/>
              </a:xfrm>
              <a:custGeom>
                <a:avLst/>
                <a:gdLst/>
                <a:ahLst/>
                <a:cxnLst>
                  <a:cxn ang="0">
                    <a:pos x="33" y="118"/>
                  </a:cxn>
                  <a:cxn ang="0">
                    <a:pos x="80" y="122"/>
                  </a:cxn>
                  <a:cxn ang="0">
                    <a:pos x="121" y="44"/>
                  </a:cxn>
                  <a:cxn ang="0">
                    <a:pos x="39" y="10"/>
                  </a:cxn>
                  <a:cxn ang="0">
                    <a:pos x="2" y="59"/>
                  </a:cxn>
                  <a:cxn ang="0">
                    <a:pos x="33" y="118"/>
                  </a:cxn>
                </a:cxnLst>
                <a:rect l="0" t="0" r="r" b="b"/>
                <a:pathLst>
                  <a:path w="140" h="128">
                    <a:moveTo>
                      <a:pt x="33" y="118"/>
                    </a:moveTo>
                    <a:cubicBezTo>
                      <a:pt x="49" y="128"/>
                      <a:pt x="67" y="127"/>
                      <a:pt x="80" y="122"/>
                    </a:cubicBezTo>
                    <a:cubicBezTo>
                      <a:pt x="98" y="116"/>
                      <a:pt x="140" y="88"/>
                      <a:pt x="121" y="44"/>
                    </a:cubicBezTo>
                    <a:cubicBezTo>
                      <a:pt x="99" y="0"/>
                      <a:pt x="57" y="2"/>
                      <a:pt x="39" y="10"/>
                    </a:cubicBezTo>
                    <a:cubicBezTo>
                      <a:pt x="19" y="20"/>
                      <a:pt x="4" y="38"/>
                      <a:pt x="2" y="59"/>
                    </a:cubicBezTo>
                    <a:cubicBezTo>
                      <a:pt x="0" y="79"/>
                      <a:pt x="3" y="100"/>
                      <a:pt x="33" y="118"/>
                    </a:cubicBezTo>
                  </a:path>
                </a:pathLst>
              </a:custGeom>
              <a:solidFill>
                <a:srgbClr val="000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8"/>
              <p:cNvSpPr>
                <a:spLocks noChangeAspect="1"/>
              </p:cNvSpPr>
              <p:nvPr/>
            </p:nvSpPr>
            <p:spPr bwMode="auto">
              <a:xfrm rot="20945416">
                <a:off x="4729" y="3967"/>
                <a:ext cx="73" cy="117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18" y="68"/>
                  </a:cxn>
                  <a:cxn ang="0">
                    <a:pos x="43" y="0"/>
                  </a:cxn>
                </a:cxnLst>
                <a:rect l="0" t="0" r="r" b="b"/>
                <a:pathLst>
                  <a:path w="43" h="68">
                    <a:moveTo>
                      <a:pt x="43" y="0"/>
                    </a:moveTo>
                    <a:cubicBezTo>
                      <a:pt x="11" y="6"/>
                      <a:pt x="0" y="50"/>
                      <a:pt x="18" y="68"/>
                    </a:cubicBezTo>
                    <a:cubicBezTo>
                      <a:pt x="6" y="38"/>
                      <a:pt x="23" y="11"/>
                      <a:pt x="4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3" name="Group 2"/>
          <p:cNvGrpSpPr>
            <a:grpSpLocks noChangeAspect="1"/>
          </p:cNvGrpSpPr>
          <p:nvPr/>
        </p:nvGrpSpPr>
        <p:grpSpPr bwMode="auto">
          <a:xfrm flipH="1">
            <a:off x="1448774" y="3182476"/>
            <a:ext cx="779706" cy="534988"/>
            <a:chOff x="4520" y="3830"/>
            <a:chExt cx="466" cy="320"/>
          </a:xfrm>
        </p:grpSpPr>
        <p:grpSp>
          <p:nvGrpSpPr>
            <p:cNvPr id="34" name="Group 3"/>
            <p:cNvGrpSpPr>
              <a:grpSpLocks noChangeAspect="1"/>
            </p:cNvGrpSpPr>
            <p:nvPr/>
          </p:nvGrpSpPr>
          <p:grpSpPr bwMode="auto">
            <a:xfrm rot="2289434">
              <a:off x="4520" y="3830"/>
              <a:ext cx="466" cy="320"/>
              <a:chOff x="4656" y="3840"/>
              <a:chExt cx="328" cy="320"/>
            </a:xfrm>
          </p:grpSpPr>
          <p:sp>
            <p:nvSpPr>
              <p:cNvPr id="38" name="Freeform 4"/>
              <p:cNvSpPr>
                <a:spLocks noChangeAspect="1"/>
              </p:cNvSpPr>
              <p:nvPr/>
            </p:nvSpPr>
            <p:spPr bwMode="auto">
              <a:xfrm>
                <a:off x="4665" y="3840"/>
                <a:ext cx="319" cy="320"/>
              </a:xfrm>
              <a:custGeom>
                <a:avLst/>
                <a:gdLst/>
                <a:ahLst/>
                <a:cxnLst>
                  <a:cxn ang="0">
                    <a:pos x="13" y="114"/>
                  </a:cxn>
                  <a:cxn ang="0">
                    <a:pos x="55" y="164"/>
                  </a:cxn>
                  <a:cxn ang="0">
                    <a:pos x="167" y="123"/>
                  </a:cxn>
                  <a:cxn ang="0">
                    <a:pos x="119" y="10"/>
                  </a:cxn>
                  <a:cxn ang="0">
                    <a:pos x="37" y="24"/>
                  </a:cxn>
                  <a:cxn ang="0">
                    <a:pos x="13" y="114"/>
                  </a:cxn>
                </a:cxnLst>
                <a:rect l="0" t="0" r="r" b="b"/>
                <a:pathLst>
                  <a:path w="187" h="187">
                    <a:moveTo>
                      <a:pt x="13" y="114"/>
                    </a:moveTo>
                    <a:cubicBezTo>
                      <a:pt x="20" y="139"/>
                      <a:pt x="38" y="156"/>
                      <a:pt x="55" y="164"/>
                    </a:cubicBezTo>
                    <a:cubicBezTo>
                      <a:pt x="78" y="175"/>
                      <a:pt x="146" y="187"/>
                      <a:pt x="167" y="123"/>
                    </a:cubicBezTo>
                    <a:cubicBezTo>
                      <a:pt x="187" y="56"/>
                      <a:pt x="143" y="18"/>
                      <a:pt x="119" y="10"/>
                    </a:cubicBezTo>
                    <a:cubicBezTo>
                      <a:pt x="89" y="0"/>
                      <a:pt x="58" y="4"/>
                      <a:pt x="37" y="24"/>
                    </a:cubicBezTo>
                    <a:cubicBezTo>
                      <a:pt x="17" y="42"/>
                      <a:pt x="0" y="68"/>
                      <a:pt x="13" y="114"/>
                    </a:cubicBezTo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5"/>
              <p:cNvSpPr>
                <a:spLocks noChangeAspect="1"/>
              </p:cNvSpPr>
              <p:nvPr/>
            </p:nvSpPr>
            <p:spPr bwMode="auto">
              <a:xfrm>
                <a:off x="4656" y="3861"/>
                <a:ext cx="132" cy="181"/>
              </a:xfrm>
              <a:custGeom>
                <a:avLst/>
                <a:gdLst/>
                <a:ahLst/>
                <a:cxnLst>
                  <a:cxn ang="0">
                    <a:pos x="731" y="0"/>
                  </a:cxn>
                  <a:cxn ang="0">
                    <a:pos x="240" y="1010"/>
                  </a:cxn>
                  <a:cxn ang="0">
                    <a:pos x="731" y="0"/>
                  </a:cxn>
                </a:cxnLst>
                <a:rect l="0" t="0" r="r" b="b"/>
                <a:pathLst>
                  <a:path w="731" h="1010">
                    <a:moveTo>
                      <a:pt x="731" y="0"/>
                    </a:moveTo>
                    <a:cubicBezTo>
                      <a:pt x="299" y="26"/>
                      <a:pt x="0" y="639"/>
                      <a:pt x="240" y="1010"/>
                    </a:cubicBezTo>
                    <a:cubicBezTo>
                      <a:pt x="94" y="584"/>
                      <a:pt x="306" y="134"/>
                      <a:pt x="7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" name="Group 6"/>
            <p:cNvGrpSpPr>
              <a:grpSpLocks noChangeAspect="1"/>
            </p:cNvGrpSpPr>
            <p:nvPr/>
          </p:nvGrpSpPr>
          <p:grpSpPr bwMode="auto">
            <a:xfrm>
              <a:off x="4706" y="3909"/>
              <a:ext cx="220" cy="239"/>
              <a:chOff x="4722" y="3895"/>
              <a:chExt cx="220" cy="239"/>
            </a:xfrm>
          </p:grpSpPr>
          <p:sp>
            <p:nvSpPr>
              <p:cNvPr id="36" name="Freeform 7"/>
              <p:cNvSpPr>
                <a:spLocks noChangeAspect="1"/>
              </p:cNvSpPr>
              <p:nvPr/>
            </p:nvSpPr>
            <p:spPr bwMode="auto">
              <a:xfrm rot="14838809">
                <a:off x="4712" y="3905"/>
                <a:ext cx="239" cy="220"/>
              </a:xfrm>
              <a:custGeom>
                <a:avLst/>
                <a:gdLst/>
                <a:ahLst/>
                <a:cxnLst>
                  <a:cxn ang="0">
                    <a:pos x="33" y="118"/>
                  </a:cxn>
                  <a:cxn ang="0">
                    <a:pos x="80" y="122"/>
                  </a:cxn>
                  <a:cxn ang="0">
                    <a:pos x="121" y="44"/>
                  </a:cxn>
                  <a:cxn ang="0">
                    <a:pos x="39" y="10"/>
                  </a:cxn>
                  <a:cxn ang="0">
                    <a:pos x="2" y="59"/>
                  </a:cxn>
                  <a:cxn ang="0">
                    <a:pos x="33" y="118"/>
                  </a:cxn>
                </a:cxnLst>
                <a:rect l="0" t="0" r="r" b="b"/>
                <a:pathLst>
                  <a:path w="140" h="128">
                    <a:moveTo>
                      <a:pt x="33" y="118"/>
                    </a:moveTo>
                    <a:cubicBezTo>
                      <a:pt x="49" y="128"/>
                      <a:pt x="67" y="127"/>
                      <a:pt x="80" y="122"/>
                    </a:cubicBezTo>
                    <a:cubicBezTo>
                      <a:pt x="98" y="116"/>
                      <a:pt x="140" y="88"/>
                      <a:pt x="121" y="44"/>
                    </a:cubicBezTo>
                    <a:cubicBezTo>
                      <a:pt x="99" y="0"/>
                      <a:pt x="57" y="2"/>
                      <a:pt x="39" y="10"/>
                    </a:cubicBezTo>
                    <a:cubicBezTo>
                      <a:pt x="19" y="20"/>
                      <a:pt x="4" y="38"/>
                      <a:pt x="2" y="59"/>
                    </a:cubicBezTo>
                    <a:cubicBezTo>
                      <a:pt x="0" y="79"/>
                      <a:pt x="3" y="100"/>
                      <a:pt x="33" y="118"/>
                    </a:cubicBezTo>
                  </a:path>
                </a:pathLst>
              </a:custGeom>
              <a:solidFill>
                <a:srgbClr val="000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8"/>
              <p:cNvSpPr>
                <a:spLocks noChangeAspect="1"/>
              </p:cNvSpPr>
              <p:nvPr/>
            </p:nvSpPr>
            <p:spPr bwMode="auto">
              <a:xfrm rot="20945416">
                <a:off x="4729" y="3967"/>
                <a:ext cx="73" cy="117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18" y="68"/>
                  </a:cxn>
                  <a:cxn ang="0">
                    <a:pos x="43" y="0"/>
                  </a:cxn>
                </a:cxnLst>
                <a:rect l="0" t="0" r="r" b="b"/>
                <a:pathLst>
                  <a:path w="43" h="68">
                    <a:moveTo>
                      <a:pt x="43" y="0"/>
                    </a:moveTo>
                    <a:cubicBezTo>
                      <a:pt x="11" y="6"/>
                      <a:pt x="0" y="50"/>
                      <a:pt x="18" y="68"/>
                    </a:cubicBezTo>
                    <a:cubicBezTo>
                      <a:pt x="6" y="38"/>
                      <a:pt x="23" y="11"/>
                      <a:pt x="4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0" name="Group 2"/>
          <p:cNvGrpSpPr>
            <a:grpSpLocks noChangeAspect="1"/>
          </p:cNvGrpSpPr>
          <p:nvPr/>
        </p:nvGrpSpPr>
        <p:grpSpPr bwMode="auto">
          <a:xfrm flipH="1">
            <a:off x="1922745" y="3179755"/>
            <a:ext cx="779706" cy="534988"/>
            <a:chOff x="4520" y="3830"/>
            <a:chExt cx="466" cy="320"/>
          </a:xfrm>
        </p:grpSpPr>
        <p:grpSp>
          <p:nvGrpSpPr>
            <p:cNvPr id="41" name="Group 3"/>
            <p:cNvGrpSpPr>
              <a:grpSpLocks noChangeAspect="1"/>
            </p:cNvGrpSpPr>
            <p:nvPr/>
          </p:nvGrpSpPr>
          <p:grpSpPr bwMode="auto">
            <a:xfrm rot="2289434">
              <a:off x="4520" y="3830"/>
              <a:ext cx="466" cy="320"/>
              <a:chOff x="4656" y="3840"/>
              <a:chExt cx="328" cy="320"/>
            </a:xfrm>
          </p:grpSpPr>
          <p:sp>
            <p:nvSpPr>
              <p:cNvPr id="45" name="Freeform 4"/>
              <p:cNvSpPr>
                <a:spLocks noChangeAspect="1"/>
              </p:cNvSpPr>
              <p:nvPr/>
            </p:nvSpPr>
            <p:spPr bwMode="auto">
              <a:xfrm>
                <a:off x="4665" y="3840"/>
                <a:ext cx="319" cy="320"/>
              </a:xfrm>
              <a:custGeom>
                <a:avLst/>
                <a:gdLst/>
                <a:ahLst/>
                <a:cxnLst>
                  <a:cxn ang="0">
                    <a:pos x="13" y="114"/>
                  </a:cxn>
                  <a:cxn ang="0">
                    <a:pos x="55" y="164"/>
                  </a:cxn>
                  <a:cxn ang="0">
                    <a:pos x="167" y="123"/>
                  </a:cxn>
                  <a:cxn ang="0">
                    <a:pos x="119" y="10"/>
                  </a:cxn>
                  <a:cxn ang="0">
                    <a:pos x="37" y="24"/>
                  </a:cxn>
                  <a:cxn ang="0">
                    <a:pos x="13" y="114"/>
                  </a:cxn>
                </a:cxnLst>
                <a:rect l="0" t="0" r="r" b="b"/>
                <a:pathLst>
                  <a:path w="187" h="187">
                    <a:moveTo>
                      <a:pt x="13" y="114"/>
                    </a:moveTo>
                    <a:cubicBezTo>
                      <a:pt x="20" y="139"/>
                      <a:pt x="38" y="156"/>
                      <a:pt x="55" y="164"/>
                    </a:cubicBezTo>
                    <a:cubicBezTo>
                      <a:pt x="78" y="175"/>
                      <a:pt x="146" y="187"/>
                      <a:pt x="167" y="123"/>
                    </a:cubicBezTo>
                    <a:cubicBezTo>
                      <a:pt x="187" y="56"/>
                      <a:pt x="143" y="18"/>
                      <a:pt x="119" y="10"/>
                    </a:cubicBezTo>
                    <a:cubicBezTo>
                      <a:pt x="89" y="0"/>
                      <a:pt x="58" y="4"/>
                      <a:pt x="37" y="24"/>
                    </a:cubicBezTo>
                    <a:cubicBezTo>
                      <a:pt x="17" y="42"/>
                      <a:pt x="0" y="68"/>
                      <a:pt x="13" y="114"/>
                    </a:cubicBezTo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5"/>
              <p:cNvSpPr>
                <a:spLocks noChangeAspect="1"/>
              </p:cNvSpPr>
              <p:nvPr/>
            </p:nvSpPr>
            <p:spPr bwMode="auto">
              <a:xfrm>
                <a:off x="4656" y="3861"/>
                <a:ext cx="132" cy="181"/>
              </a:xfrm>
              <a:custGeom>
                <a:avLst/>
                <a:gdLst/>
                <a:ahLst/>
                <a:cxnLst>
                  <a:cxn ang="0">
                    <a:pos x="731" y="0"/>
                  </a:cxn>
                  <a:cxn ang="0">
                    <a:pos x="240" y="1010"/>
                  </a:cxn>
                  <a:cxn ang="0">
                    <a:pos x="731" y="0"/>
                  </a:cxn>
                </a:cxnLst>
                <a:rect l="0" t="0" r="r" b="b"/>
                <a:pathLst>
                  <a:path w="731" h="1010">
                    <a:moveTo>
                      <a:pt x="731" y="0"/>
                    </a:moveTo>
                    <a:cubicBezTo>
                      <a:pt x="299" y="26"/>
                      <a:pt x="0" y="639"/>
                      <a:pt x="240" y="1010"/>
                    </a:cubicBezTo>
                    <a:cubicBezTo>
                      <a:pt x="94" y="584"/>
                      <a:pt x="306" y="134"/>
                      <a:pt x="7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2" name="Group 6"/>
            <p:cNvGrpSpPr>
              <a:grpSpLocks noChangeAspect="1"/>
            </p:cNvGrpSpPr>
            <p:nvPr/>
          </p:nvGrpSpPr>
          <p:grpSpPr bwMode="auto">
            <a:xfrm>
              <a:off x="4706" y="3909"/>
              <a:ext cx="220" cy="239"/>
              <a:chOff x="4722" y="3895"/>
              <a:chExt cx="220" cy="239"/>
            </a:xfrm>
          </p:grpSpPr>
          <p:sp>
            <p:nvSpPr>
              <p:cNvPr id="43" name="Freeform 7"/>
              <p:cNvSpPr>
                <a:spLocks noChangeAspect="1"/>
              </p:cNvSpPr>
              <p:nvPr/>
            </p:nvSpPr>
            <p:spPr bwMode="auto">
              <a:xfrm rot="14838809">
                <a:off x="4712" y="3905"/>
                <a:ext cx="239" cy="220"/>
              </a:xfrm>
              <a:custGeom>
                <a:avLst/>
                <a:gdLst/>
                <a:ahLst/>
                <a:cxnLst>
                  <a:cxn ang="0">
                    <a:pos x="33" y="118"/>
                  </a:cxn>
                  <a:cxn ang="0">
                    <a:pos x="80" y="122"/>
                  </a:cxn>
                  <a:cxn ang="0">
                    <a:pos x="121" y="44"/>
                  </a:cxn>
                  <a:cxn ang="0">
                    <a:pos x="39" y="10"/>
                  </a:cxn>
                  <a:cxn ang="0">
                    <a:pos x="2" y="59"/>
                  </a:cxn>
                  <a:cxn ang="0">
                    <a:pos x="33" y="118"/>
                  </a:cxn>
                </a:cxnLst>
                <a:rect l="0" t="0" r="r" b="b"/>
                <a:pathLst>
                  <a:path w="140" h="128">
                    <a:moveTo>
                      <a:pt x="33" y="118"/>
                    </a:moveTo>
                    <a:cubicBezTo>
                      <a:pt x="49" y="128"/>
                      <a:pt x="67" y="127"/>
                      <a:pt x="80" y="122"/>
                    </a:cubicBezTo>
                    <a:cubicBezTo>
                      <a:pt x="98" y="116"/>
                      <a:pt x="140" y="88"/>
                      <a:pt x="121" y="44"/>
                    </a:cubicBezTo>
                    <a:cubicBezTo>
                      <a:pt x="99" y="0"/>
                      <a:pt x="57" y="2"/>
                      <a:pt x="39" y="10"/>
                    </a:cubicBezTo>
                    <a:cubicBezTo>
                      <a:pt x="19" y="20"/>
                      <a:pt x="4" y="38"/>
                      <a:pt x="2" y="59"/>
                    </a:cubicBezTo>
                    <a:cubicBezTo>
                      <a:pt x="0" y="79"/>
                      <a:pt x="3" y="100"/>
                      <a:pt x="33" y="118"/>
                    </a:cubicBezTo>
                  </a:path>
                </a:pathLst>
              </a:custGeom>
              <a:solidFill>
                <a:srgbClr val="000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8"/>
              <p:cNvSpPr>
                <a:spLocks noChangeAspect="1"/>
              </p:cNvSpPr>
              <p:nvPr/>
            </p:nvSpPr>
            <p:spPr bwMode="auto">
              <a:xfrm rot="20945416">
                <a:off x="4729" y="3967"/>
                <a:ext cx="73" cy="117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18" y="68"/>
                  </a:cxn>
                  <a:cxn ang="0">
                    <a:pos x="43" y="0"/>
                  </a:cxn>
                </a:cxnLst>
                <a:rect l="0" t="0" r="r" b="b"/>
                <a:pathLst>
                  <a:path w="43" h="68">
                    <a:moveTo>
                      <a:pt x="43" y="0"/>
                    </a:moveTo>
                    <a:cubicBezTo>
                      <a:pt x="11" y="6"/>
                      <a:pt x="0" y="50"/>
                      <a:pt x="18" y="68"/>
                    </a:cubicBezTo>
                    <a:cubicBezTo>
                      <a:pt x="6" y="38"/>
                      <a:pt x="23" y="11"/>
                      <a:pt x="4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4" name="Group 2"/>
          <p:cNvGrpSpPr>
            <a:grpSpLocks noChangeAspect="1"/>
          </p:cNvGrpSpPr>
          <p:nvPr/>
        </p:nvGrpSpPr>
        <p:grpSpPr bwMode="auto">
          <a:xfrm flipH="1">
            <a:off x="2450688" y="3223540"/>
            <a:ext cx="779706" cy="534988"/>
            <a:chOff x="4520" y="3830"/>
            <a:chExt cx="466" cy="320"/>
          </a:xfrm>
        </p:grpSpPr>
        <p:grpSp>
          <p:nvGrpSpPr>
            <p:cNvPr id="55" name="Group 3"/>
            <p:cNvGrpSpPr>
              <a:grpSpLocks noChangeAspect="1"/>
            </p:cNvGrpSpPr>
            <p:nvPr/>
          </p:nvGrpSpPr>
          <p:grpSpPr bwMode="auto">
            <a:xfrm rot="2289434">
              <a:off x="4520" y="3830"/>
              <a:ext cx="466" cy="320"/>
              <a:chOff x="4656" y="3840"/>
              <a:chExt cx="328" cy="320"/>
            </a:xfrm>
          </p:grpSpPr>
          <p:sp>
            <p:nvSpPr>
              <p:cNvPr id="59" name="Freeform 4"/>
              <p:cNvSpPr>
                <a:spLocks noChangeAspect="1"/>
              </p:cNvSpPr>
              <p:nvPr/>
            </p:nvSpPr>
            <p:spPr bwMode="auto">
              <a:xfrm>
                <a:off x="4665" y="3840"/>
                <a:ext cx="319" cy="320"/>
              </a:xfrm>
              <a:custGeom>
                <a:avLst/>
                <a:gdLst/>
                <a:ahLst/>
                <a:cxnLst>
                  <a:cxn ang="0">
                    <a:pos x="13" y="114"/>
                  </a:cxn>
                  <a:cxn ang="0">
                    <a:pos x="55" y="164"/>
                  </a:cxn>
                  <a:cxn ang="0">
                    <a:pos x="167" y="123"/>
                  </a:cxn>
                  <a:cxn ang="0">
                    <a:pos x="119" y="10"/>
                  </a:cxn>
                  <a:cxn ang="0">
                    <a:pos x="37" y="24"/>
                  </a:cxn>
                  <a:cxn ang="0">
                    <a:pos x="13" y="114"/>
                  </a:cxn>
                </a:cxnLst>
                <a:rect l="0" t="0" r="r" b="b"/>
                <a:pathLst>
                  <a:path w="187" h="187">
                    <a:moveTo>
                      <a:pt x="13" y="114"/>
                    </a:moveTo>
                    <a:cubicBezTo>
                      <a:pt x="20" y="139"/>
                      <a:pt x="38" y="156"/>
                      <a:pt x="55" y="164"/>
                    </a:cubicBezTo>
                    <a:cubicBezTo>
                      <a:pt x="78" y="175"/>
                      <a:pt x="146" y="187"/>
                      <a:pt x="167" y="123"/>
                    </a:cubicBezTo>
                    <a:cubicBezTo>
                      <a:pt x="187" y="56"/>
                      <a:pt x="143" y="18"/>
                      <a:pt x="119" y="10"/>
                    </a:cubicBezTo>
                    <a:cubicBezTo>
                      <a:pt x="89" y="0"/>
                      <a:pt x="58" y="4"/>
                      <a:pt x="37" y="24"/>
                    </a:cubicBezTo>
                    <a:cubicBezTo>
                      <a:pt x="17" y="42"/>
                      <a:pt x="0" y="68"/>
                      <a:pt x="13" y="114"/>
                    </a:cubicBezTo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5"/>
              <p:cNvSpPr>
                <a:spLocks noChangeAspect="1"/>
              </p:cNvSpPr>
              <p:nvPr/>
            </p:nvSpPr>
            <p:spPr bwMode="auto">
              <a:xfrm>
                <a:off x="4656" y="3861"/>
                <a:ext cx="132" cy="181"/>
              </a:xfrm>
              <a:custGeom>
                <a:avLst/>
                <a:gdLst/>
                <a:ahLst/>
                <a:cxnLst>
                  <a:cxn ang="0">
                    <a:pos x="731" y="0"/>
                  </a:cxn>
                  <a:cxn ang="0">
                    <a:pos x="240" y="1010"/>
                  </a:cxn>
                  <a:cxn ang="0">
                    <a:pos x="731" y="0"/>
                  </a:cxn>
                </a:cxnLst>
                <a:rect l="0" t="0" r="r" b="b"/>
                <a:pathLst>
                  <a:path w="731" h="1010">
                    <a:moveTo>
                      <a:pt x="731" y="0"/>
                    </a:moveTo>
                    <a:cubicBezTo>
                      <a:pt x="299" y="26"/>
                      <a:pt x="0" y="639"/>
                      <a:pt x="240" y="1010"/>
                    </a:cubicBezTo>
                    <a:cubicBezTo>
                      <a:pt x="94" y="584"/>
                      <a:pt x="306" y="134"/>
                      <a:pt x="7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" name="Group 6"/>
            <p:cNvGrpSpPr>
              <a:grpSpLocks noChangeAspect="1"/>
            </p:cNvGrpSpPr>
            <p:nvPr/>
          </p:nvGrpSpPr>
          <p:grpSpPr bwMode="auto">
            <a:xfrm>
              <a:off x="4706" y="3909"/>
              <a:ext cx="220" cy="239"/>
              <a:chOff x="4722" y="3895"/>
              <a:chExt cx="220" cy="239"/>
            </a:xfrm>
          </p:grpSpPr>
          <p:sp>
            <p:nvSpPr>
              <p:cNvPr id="57" name="Freeform 7"/>
              <p:cNvSpPr>
                <a:spLocks noChangeAspect="1"/>
              </p:cNvSpPr>
              <p:nvPr/>
            </p:nvSpPr>
            <p:spPr bwMode="auto">
              <a:xfrm rot="14838809">
                <a:off x="4712" y="3905"/>
                <a:ext cx="239" cy="220"/>
              </a:xfrm>
              <a:custGeom>
                <a:avLst/>
                <a:gdLst/>
                <a:ahLst/>
                <a:cxnLst>
                  <a:cxn ang="0">
                    <a:pos x="33" y="118"/>
                  </a:cxn>
                  <a:cxn ang="0">
                    <a:pos x="80" y="122"/>
                  </a:cxn>
                  <a:cxn ang="0">
                    <a:pos x="121" y="44"/>
                  </a:cxn>
                  <a:cxn ang="0">
                    <a:pos x="39" y="10"/>
                  </a:cxn>
                  <a:cxn ang="0">
                    <a:pos x="2" y="59"/>
                  </a:cxn>
                  <a:cxn ang="0">
                    <a:pos x="33" y="118"/>
                  </a:cxn>
                </a:cxnLst>
                <a:rect l="0" t="0" r="r" b="b"/>
                <a:pathLst>
                  <a:path w="140" h="128">
                    <a:moveTo>
                      <a:pt x="33" y="118"/>
                    </a:moveTo>
                    <a:cubicBezTo>
                      <a:pt x="49" y="128"/>
                      <a:pt x="67" y="127"/>
                      <a:pt x="80" y="122"/>
                    </a:cubicBezTo>
                    <a:cubicBezTo>
                      <a:pt x="98" y="116"/>
                      <a:pt x="140" y="88"/>
                      <a:pt x="121" y="44"/>
                    </a:cubicBezTo>
                    <a:cubicBezTo>
                      <a:pt x="99" y="0"/>
                      <a:pt x="57" y="2"/>
                      <a:pt x="39" y="10"/>
                    </a:cubicBezTo>
                    <a:cubicBezTo>
                      <a:pt x="19" y="20"/>
                      <a:pt x="4" y="38"/>
                      <a:pt x="2" y="59"/>
                    </a:cubicBezTo>
                    <a:cubicBezTo>
                      <a:pt x="0" y="79"/>
                      <a:pt x="3" y="100"/>
                      <a:pt x="33" y="118"/>
                    </a:cubicBezTo>
                  </a:path>
                </a:pathLst>
              </a:custGeom>
              <a:solidFill>
                <a:srgbClr val="000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8"/>
              <p:cNvSpPr>
                <a:spLocks noChangeAspect="1"/>
              </p:cNvSpPr>
              <p:nvPr/>
            </p:nvSpPr>
            <p:spPr bwMode="auto">
              <a:xfrm rot="20945416">
                <a:off x="4729" y="3967"/>
                <a:ext cx="73" cy="117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18" y="68"/>
                  </a:cxn>
                  <a:cxn ang="0">
                    <a:pos x="43" y="0"/>
                  </a:cxn>
                </a:cxnLst>
                <a:rect l="0" t="0" r="r" b="b"/>
                <a:pathLst>
                  <a:path w="43" h="68">
                    <a:moveTo>
                      <a:pt x="43" y="0"/>
                    </a:moveTo>
                    <a:cubicBezTo>
                      <a:pt x="11" y="6"/>
                      <a:pt x="0" y="50"/>
                      <a:pt x="18" y="68"/>
                    </a:cubicBezTo>
                    <a:cubicBezTo>
                      <a:pt x="6" y="38"/>
                      <a:pt x="23" y="11"/>
                      <a:pt x="4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1" name="Group 2"/>
          <p:cNvGrpSpPr>
            <a:grpSpLocks noChangeAspect="1"/>
          </p:cNvGrpSpPr>
          <p:nvPr/>
        </p:nvGrpSpPr>
        <p:grpSpPr bwMode="auto">
          <a:xfrm>
            <a:off x="3973248" y="3042775"/>
            <a:ext cx="717178" cy="674567"/>
            <a:chOff x="3660" y="3768"/>
            <a:chExt cx="528" cy="496"/>
          </a:xfrm>
        </p:grpSpPr>
        <p:sp>
          <p:nvSpPr>
            <p:cNvPr id="62" name="Freeform 6"/>
            <p:cNvSpPr>
              <a:spLocks noChangeAspect="1"/>
            </p:cNvSpPr>
            <p:nvPr/>
          </p:nvSpPr>
          <p:spPr bwMode="auto">
            <a:xfrm>
              <a:off x="3660" y="3768"/>
              <a:ext cx="528" cy="496"/>
            </a:xfrm>
            <a:custGeom>
              <a:avLst/>
              <a:gdLst>
                <a:gd name="T0" fmla="*/ 12009 w 12009"/>
                <a:gd name="T1" fmla="*/ 5650 h 11300"/>
                <a:gd name="T2" fmla="*/ 11007 w 12009"/>
                <a:gd name="T3" fmla="*/ 6945 h 11300"/>
                <a:gd name="T4" fmla="*/ 11184 w 12009"/>
                <a:gd name="T5" fmla="*/ 8498 h 11300"/>
                <a:gd name="T6" fmla="*/ 9667 w 12009"/>
                <a:gd name="T7" fmla="*/ 9101 h 11300"/>
                <a:gd name="T8" fmla="*/ 9038 w 12009"/>
                <a:gd name="T9" fmla="*/ 10529 h 11300"/>
                <a:gd name="T10" fmla="*/ 7379 w 12009"/>
                <a:gd name="T11" fmla="*/ 10351 h 11300"/>
                <a:gd name="T12" fmla="*/ 6005 w 12009"/>
                <a:gd name="T13" fmla="*/ 11300 h 11300"/>
                <a:gd name="T14" fmla="*/ 4630 w 12009"/>
                <a:gd name="T15" fmla="*/ 10351 h 11300"/>
                <a:gd name="T16" fmla="*/ 2972 w 12009"/>
                <a:gd name="T17" fmla="*/ 10529 h 11300"/>
                <a:gd name="T18" fmla="*/ 2342 w 12009"/>
                <a:gd name="T19" fmla="*/ 9101 h 11300"/>
                <a:gd name="T20" fmla="*/ 825 w 12009"/>
                <a:gd name="T21" fmla="*/ 8498 h 11300"/>
                <a:gd name="T22" fmla="*/ 1003 w 12009"/>
                <a:gd name="T23" fmla="*/ 6945 h 11300"/>
                <a:gd name="T24" fmla="*/ 0 w 12009"/>
                <a:gd name="T25" fmla="*/ 5650 h 11300"/>
                <a:gd name="T26" fmla="*/ 1003 w 12009"/>
                <a:gd name="T27" fmla="*/ 4355 h 11300"/>
                <a:gd name="T28" fmla="*/ 825 w 12009"/>
                <a:gd name="T29" fmla="*/ 2803 h 11300"/>
                <a:gd name="T30" fmla="*/ 2342 w 12009"/>
                <a:gd name="T31" fmla="*/ 2200 h 11300"/>
                <a:gd name="T32" fmla="*/ 2972 w 12009"/>
                <a:gd name="T33" fmla="*/ 772 h 11300"/>
                <a:gd name="T34" fmla="*/ 4630 w 12009"/>
                <a:gd name="T35" fmla="*/ 950 h 11300"/>
                <a:gd name="T36" fmla="*/ 6005 w 12009"/>
                <a:gd name="T37" fmla="*/ 0 h 11300"/>
                <a:gd name="T38" fmla="*/ 7379 w 12009"/>
                <a:gd name="T39" fmla="*/ 950 h 11300"/>
                <a:gd name="T40" fmla="*/ 9038 w 12009"/>
                <a:gd name="T41" fmla="*/ 772 h 11300"/>
                <a:gd name="T42" fmla="*/ 9667 w 12009"/>
                <a:gd name="T43" fmla="*/ 2200 h 11300"/>
                <a:gd name="T44" fmla="*/ 11184 w 12009"/>
                <a:gd name="T45" fmla="*/ 2803 h 11300"/>
                <a:gd name="T46" fmla="*/ 11007 w 12009"/>
                <a:gd name="T47" fmla="*/ 4355 h 11300"/>
                <a:gd name="T48" fmla="*/ 12009 w 12009"/>
                <a:gd name="T49" fmla="*/ 5650 h 113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009"/>
                <a:gd name="T76" fmla="*/ 0 h 11300"/>
                <a:gd name="T77" fmla="*/ 12009 w 12009"/>
                <a:gd name="T78" fmla="*/ 11300 h 113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009" h="11300">
                  <a:moveTo>
                    <a:pt x="12009" y="5650"/>
                  </a:moveTo>
                  <a:cubicBezTo>
                    <a:pt x="11468" y="6511"/>
                    <a:pt x="11140" y="6502"/>
                    <a:pt x="11007" y="6945"/>
                  </a:cubicBezTo>
                  <a:cubicBezTo>
                    <a:pt x="10874" y="7620"/>
                    <a:pt x="10936" y="7238"/>
                    <a:pt x="11184" y="8498"/>
                  </a:cubicBezTo>
                  <a:cubicBezTo>
                    <a:pt x="10510" y="8799"/>
                    <a:pt x="10013" y="9651"/>
                    <a:pt x="9667" y="9101"/>
                  </a:cubicBezTo>
                  <a:cubicBezTo>
                    <a:pt x="9322" y="9695"/>
                    <a:pt x="9126" y="9855"/>
                    <a:pt x="9038" y="10529"/>
                  </a:cubicBezTo>
                  <a:cubicBezTo>
                    <a:pt x="8399" y="10227"/>
                    <a:pt x="7867" y="10156"/>
                    <a:pt x="7379" y="10351"/>
                  </a:cubicBezTo>
                  <a:cubicBezTo>
                    <a:pt x="6900" y="10351"/>
                    <a:pt x="6457" y="10547"/>
                    <a:pt x="6005" y="11300"/>
                  </a:cubicBezTo>
                  <a:cubicBezTo>
                    <a:pt x="5552" y="10076"/>
                    <a:pt x="5109" y="9926"/>
                    <a:pt x="4630" y="10351"/>
                  </a:cubicBezTo>
                  <a:cubicBezTo>
                    <a:pt x="4142" y="10449"/>
                    <a:pt x="3610" y="10147"/>
                    <a:pt x="2972" y="10529"/>
                  </a:cubicBezTo>
                  <a:cubicBezTo>
                    <a:pt x="2883" y="11283"/>
                    <a:pt x="2688" y="10405"/>
                    <a:pt x="2342" y="9101"/>
                  </a:cubicBezTo>
                  <a:cubicBezTo>
                    <a:pt x="1996" y="8870"/>
                    <a:pt x="1499" y="8781"/>
                    <a:pt x="825" y="8498"/>
                  </a:cubicBezTo>
                  <a:cubicBezTo>
                    <a:pt x="1074" y="8249"/>
                    <a:pt x="1136" y="7460"/>
                    <a:pt x="1003" y="6945"/>
                  </a:cubicBezTo>
                  <a:cubicBezTo>
                    <a:pt x="870" y="6733"/>
                    <a:pt x="541" y="6307"/>
                    <a:pt x="0" y="5650"/>
                  </a:cubicBezTo>
                  <a:cubicBezTo>
                    <a:pt x="541" y="4320"/>
                    <a:pt x="870" y="4657"/>
                    <a:pt x="1003" y="4355"/>
                  </a:cubicBezTo>
                  <a:cubicBezTo>
                    <a:pt x="1136" y="3664"/>
                    <a:pt x="1074" y="2697"/>
                    <a:pt x="825" y="2803"/>
                  </a:cubicBezTo>
                  <a:cubicBezTo>
                    <a:pt x="1499" y="2741"/>
                    <a:pt x="1996" y="2883"/>
                    <a:pt x="2342" y="2200"/>
                  </a:cubicBezTo>
                  <a:cubicBezTo>
                    <a:pt x="2688" y="2067"/>
                    <a:pt x="2883" y="1437"/>
                    <a:pt x="2972" y="772"/>
                  </a:cubicBezTo>
                  <a:cubicBezTo>
                    <a:pt x="3610" y="267"/>
                    <a:pt x="4142" y="1091"/>
                    <a:pt x="4630" y="950"/>
                  </a:cubicBezTo>
                  <a:cubicBezTo>
                    <a:pt x="5109" y="648"/>
                    <a:pt x="5552" y="151"/>
                    <a:pt x="6005" y="0"/>
                  </a:cubicBezTo>
                  <a:cubicBezTo>
                    <a:pt x="6457" y="346"/>
                    <a:pt x="6900" y="302"/>
                    <a:pt x="7379" y="950"/>
                  </a:cubicBezTo>
                  <a:cubicBezTo>
                    <a:pt x="7867" y="1411"/>
                    <a:pt x="8399" y="1020"/>
                    <a:pt x="9038" y="772"/>
                  </a:cubicBezTo>
                  <a:cubicBezTo>
                    <a:pt x="9126" y="1881"/>
                    <a:pt x="9322" y="816"/>
                    <a:pt x="9667" y="2200"/>
                  </a:cubicBezTo>
                  <a:cubicBezTo>
                    <a:pt x="10013" y="2200"/>
                    <a:pt x="10510" y="3052"/>
                    <a:pt x="11184" y="2803"/>
                  </a:cubicBezTo>
                  <a:cubicBezTo>
                    <a:pt x="10936" y="3770"/>
                    <a:pt x="10874" y="3247"/>
                    <a:pt x="11007" y="4355"/>
                  </a:cubicBezTo>
                  <a:cubicBezTo>
                    <a:pt x="11140" y="4418"/>
                    <a:pt x="11468" y="4923"/>
                    <a:pt x="12009" y="5650"/>
                  </a:cubicBezTo>
                </a:path>
              </a:pathLst>
            </a:custGeom>
            <a:solidFill>
              <a:srgbClr val="CCCCFF"/>
            </a:solidFill>
            <a:ln w="1270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3" name="Group 4"/>
            <p:cNvGrpSpPr>
              <a:grpSpLocks noChangeAspect="1"/>
            </p:cNvGrpSpPr>
            <p:nvPr/>
          </p:nvGrpSpPr>
          <p:grpSpPr bwMode="auto">
            <a:xfrm>
              <a:off x="3932" y="3984"/>
              <a:ext cx="188" cy="169"/>
              <a:chOff x="3932" y="3984"/>
              <a:chExt cx="188" cy="169"/>
            </a:xfrm>
          </p:grpSpPr>
          <p:sp>
            <p:nvSpPr>
              <p:cNvPr id="114" name="Freeform 5"/>
              <p:cNvSpPr>
                <a:spLocks noChangeAspect="1"/>
              </p:cNvSpPr>
              <p:nvPr/>
            </p:nvSpPr>
            <p:spPr bwMode="auto">
              <a:xfrm>
                <a:off x="3936" y="3984"/>
                <a:ext cx="184" cy="169"/>
              </a:xfrm>
              <a:custGeom>
                <a:avLst/>
                <a:gdLst/>
                <a:ahLst/>
                <a:cxnLst>
                  <a:cxn ang="0">
                    <a:pos x="33" y="118"/>
                  </a:cxn>
                  <a:cxn ang="0">
                    <a:pos x="80" y="122"/>
                  </a:cxn>
                  <a:cxn ang="0">
                    <a:pos x="121" y="44"/>
                  </a:cxn>
                  <a:cxn ang="0">
                    <a:pos x="39" y="10"/>
                  </a:cxn>
                  <a:cxn ang="0">
                    <a:pos x="2" y="59"/>
                  </a:cxn>
                  <a:cxn ang="0">
                    <a:pos x="33" y="118"/>
                  </a:cxn>
                </a:cxnLst>
                <a:rect l="0" t="0" r="r" b="b"/>
                <a:pathLst>
                  <a:path w="140" h="128">
                    <a:moveTo>
                      <a:pt x="33" y="118"/>
                    </a:moveTo>
                    <a:cubicBezTo>
                      <a:pt x="49" y="128"/>
                      <a:pt x="67" y="127"/>
                      <a:pt x="80" y="122"/>
                    </a:cubicBezTo>
                    <a:cubicBezTo>
                      <a:pt x="98" y="116"/>
                      <a:pt x="140" y="88"/>
                      <a:pt x="121" y="44"/>
                    </a:cubicBezTo>
                    <a:cubicBezTo>
                      <a:pt x="99" y="0"/>
                      <a:pt x="57" y="2"/>
                      <a:pt x="39" y="10"/>
                    </a:cubicBezTo>
                    <a:cubicBezTo>
                      <a:pt x="19" y="20"/>
                      <a:pt x="4" y="38"/>
                      <a:pt x="2" y="59"/>
                    </a:cubicBezTo>
                    <a:cubicBezTo>
                      <a:pt x="0" y="79"/>
                      <a:pt x="3" y="100"/>
                      <a:pt x="33" y="118"/>
                    </a:cubicBezTo>
                  </a:path>
                </a:pathLst>
              </a:custGeom>
              <a:solidFill>
                <a:srgbClr val="3D096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6"/>
              <p:cNvSpPr>
                <a:spLocks noChangeAspect="1"/>
              </p:cNvSpPr>
              <p:nvPr/>
            </p:nvSpPr>
            <p:spPr bwMode="auto">
              <a:xfrm>
                <a:off x="3932" y="4004"/>
                <a:ext cx="68" cy="109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18" y="68"/>
                  </a:cxn>
                  <a:cxn ang="0">
                    <a:pos x="43" y="0"/>
                  </a:cxn>
                </a:cxnLst>
                <a:rect l="0" t="0" r="r" b="b"/>
                <a:pathLst>
                  <a:path w="43" h="68">
                    <a:moveTo>
                      <a:pt x="43" y="0"/>
                    </a:moveTo>
                    <a:cubicBezTo>
                      <a:pt x="11" y="6"/>
                      <a:pt x="0" y="50"/>
                      <a:pt x="18" y="68"/>
                    </a:cubicBezTo>
                    <a:cubicBezTo>
                      <a:pt x="6" y="38"/>
                      <a:pt x="23" y="11"/>
                      <a:pt x="43" y="0"/>
                    </a:cubicBezTo>
                    <a:close/>
                  </a:path>
                </a:pathLst>
              </a:custGeom>
              <a:solidFill>
                <a:srgbClr val="CC9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4" name="Oval 7"/>
            <p:cNvSpPr>
              <a:spLocks noChangeAspect="1" noChangeArrowheads="1"/>
            </p:cNvSpPr>
            <p:nvPr/>
          </p:nvSpPr>
          <p:spPr bwMode="auto">
            <a:xfrm>
              <a:off x="3913" y="4105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Oval 8"/>
            <p:cNvSpPr>
              <a:spLocks noChangeAspect="1" noChangeArrowheads="1"/>
            </p:cNvSpPr>
            <p:nvPr/>
          </p:nvSpPr>
          <p:spPr bwMode="auto">
            <a:xfrm>
              <a:off x="3817" y="4105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Oval 9"/>
            <p:cNvSpPr>
              <a:spLocks noChangeAspect="1" noChangeArrowheads="1"/>
            </p:cNvSpPr>
            <p:nvPr/>
          </p:nvSpPr>
          <p:spPr bwMode="auto">
            <a:xfrm>
              <a:off x="3865" y="4105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Oval 10"/>
            <p:cNvSpPr>
              <a:spLocks noChangeAspect="1" noChangeArrowheads="1"/>
            </p:cNvSpPr>
            <p:nvPr/>
          </p:nvSpPr>
          <p:spPr bwMode="auto">
            <a:xfrm>
              <a:off x="3794" y="4034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Oval 11"/>
            <p:cNvSpPr>
              <a:spLocks noChangeAspect="1" noChangeArrowheads="1"/>
            </p:cNvSpPr>
            <p:nvPr/>
          </p:nvSpPr>
          <p:spPr bwMode="auto">
            <a:xfrm>
              <a:off x="3746" y="4082"/>
              <a:ext cx="23" cy="23"/>
            </a:xfrm>
            <a:prstGeom prst="ellipse">
              <a:avLst/>
            </a:prstGeom>
            <a:solidFill>
              <a:srgbClr val="6600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Oval 12"/>
            <p:cNvSpPr>
              <a:spLocks noChangeAspect="1" noChangeArrowheads="1"/>
            </p:cNvSpPr>
            <p:nvPr/>
          </p:nvSpPr>
          <p:spPr bwMode="auto">
            <a:xfrm>
              <a:off x="3698" y="4034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Oval 13"/>
            <p:cNvSpPr>
              <a:spLocks noChangeAspect="1" noChangeArrowheads="1"/>
            </p:cNvSpPr>
            <p:nvPr/>
          </p:nvSpPr>
          <p:spPr bwMode="auto">
            <a:xfrm>
              <a:off x="3746" y="4034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Oval 14"/>
            <p:cNvSpPr>
              <a:spLocks noChangeAspect="1" noChangeArrowheads="1"/>
            </p:cNvSpPr>
            <p:nvPr/>
          </p:nvSpPr>
          <p:spPr bwMode="auto">
            <a:xfrm>
              <a:off x="3792" y="3863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Oval 15"/>
            <p:cNvSpPr>
              <a:spLocks noChangeAspect="1" noChangeArrowheads="1"/>
            </p:cNvSpPr>
            <p:nvPr/>
          </p:nvSpPr>
          <p:spPr bwMode="auto">
            <a:xfrm>
              <a:off x="3865" y="4057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Oval 16"/>
            <p:cNvSpPr>
              <a:spLocks noChangeAspect="1" noChangeArrowheads="1"/>
            </p:cNvSpPr>
            <p:nvPr/>
          </p:nvSpPr>
          <p:spPr bwMode="auto">
            <a:xfrm>
              <a:off x="3817" y="4009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Oval 17"/>
            <p:cNvSpPr>
              <a:spLocks noChangeAspect="1" noChangeArrowheads="1"/>
            </p:cNvSpPr>
            <p:nvPr/>
          </p:nvSpPr>
          <p:spPr bwMode="auto">
            <a:xfrm>
              <a:off x="3865" y="4009"/>
              <a:ext cx="23" cy="23"/>
            </a:xfrm>
            <a:prstGeom prst="ellipse">
              <a:avLst/>
            </a:prstGeom>
            <a:solidFill>
              <a:srgbClr val="6600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Oval 18"/>
            <p:cNvSpPr>
              <a:spLocks noChangeAspect="1" noChangeArrowheads="1"/>
            </p:cNvSpPr>
            <p:nvPr/>
          </p:nvSpPr>
          <p:spPr bwMode="auto">
            <a:xfrm>
              <a:off x="3890" y="3913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Oval 19"/>
            <p:cNvSpPr>
              <a:spLocks noChangeAspect="1" noChangeArrowheads="1"/>
            </p:cNvSpPr>
            <p:nvPr/>
          </p:nvSpPr>
          <p:spPr bwMode="auto">
            <a:xfrm>
              <a:off x="3842" y="3961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Oval 20"/>
            <p:cNvSpPr>
              <a:spLocks noChangeAspect="1" noChangeArrowheads="1"/>
            </p:cNvSpPr>
            <p:nvPr/>
          </p:nvSpPr>
          <p:spPr bwMode="auto">
            <a:xfrm>
              <a:off x="3794" y="3913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Oval 21"/>
            <p:cNvSpPr>
              <a:spLocks noChangeAspect="1" noChangeArrowheads="1"/>
            </p:cNvSpPr>
            <p:nvPr/>
          </p:nvSpPr>
          <p:spPr bwMode="auto">
            <a:xfrm>
              <a:off x="3842" y="3913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Oval 22"/>
            <p:cNvSpPr>
              <a:spLocks noChangeAspect="1" noChangeArrowheads="1"/>
            </p:cNvSpPr>
            <p:nvPr/>
          </p:nvSpPr>
          <p:spPr bwMode="auto">
            <a:xfrm>
              <a:off x="3941" y="3989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Oval 23"/>
            <p:cNvSpPr>
              <a:spLocks noChangeAspect="1" noChangeArrowheads="1"/>
            </p:cNvSpPr>
            <p:nvPr/>
          </p:nvSpPr>
          <p:spPr bwMode="auto">
            <a:xfrm>
              <a:off x="3893" y="4037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Oval 24"/>
            <p:cNvSpPr>
              <a:spLocks noChangeAspect="1" noChangeArrowheads="1"/>
            </p:cNvSpPr>
            <p:nvPr/>
          </p:nvSpPr>
          <p:spPr bwMode="auto">
            <a:xfrm>
              <a:off x="3817" y="3961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Oval 25"/>
            <p:cNvSpPr>
              <a:spLocks noChangeAspect="1" noChangeArrowheads="1"/>
            </p:cNvSpPr>
            <p:nvPr/>
          </p:nvSpPr>
          <p:spPr bwMode="auto">
            <a:xfrm>
              <a:off x="3893" y="3989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Oval 26"/>
            <p:cNvSpPr>
              <a:spLocks noChangeAspect="1" noChangeArrowheads="1"/>
            </p:cNvSpPr>
            <p:nvPr/>
          </p:nvSpPr>
          <p:spPr bwMode="auto">
            <a:xfrm>
              <a:off x="3744" y="4114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Oval 27"/>
            <p:cNvSpPr>
              <a:spLocks noChangeAspect="1" noChangeArrowheads="1"/>
            </p:cNvSpPr>
            <p:nvPr/>
          </p:nvSpPr>
          <p:spPr bwMode="auto">
            <a:xfrm>
              <a:off x="3843" y="4142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Oval 28"/>
            <p:cNvSpPr>
              <a:spLocks noChangeAspect="1" noChangeArrowheads="1"/>
            </p:cNvSpPr>
            <p:nvPr/>
          </p:nvSpPr>
          <p:spPr bwMode="auto">
            <a:xfrm>
              <a:off x="3865" y="4153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Oval 29"/>
            <p:cNvSpPr>
              <a:spLocks noChangeAspect="1" noChangeArrowheads="1"/>
            </p:cNvSpPr>
            <p:nvPr/>
          </p:nvSpPr>
          <p:spPr bwMode="auto">
            <a:xfrm>
              <a:off x="3795" y="4142"/>
              <a:ext cx="23" cy="23"/>
            </a:xfrm>
            <a:prstGeom prst="ellipse">
              <a:avLst/>
            </a:prstGeom>
            <a:solidFill>
              <a:srgbClr val="6600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Oval 30"/>
            <p:cNvSpPr>
              <a:spLocks noChangeAspect="1" noChangeArrowheads="1"/>
            </p:cNvSpPr>
            <p:nvPr/>
          </p:nvSpPr>
          <p:spPr bwMode="auto">
            <a:xfrm>
              <a:off x="3913" y="4150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Oval 31"/>
            <p:cNvSpPr>
              <a:spLocks noChangeAspect="1" noChangeArrowheads="1"/>
            </p:cNvSpPr>
            <p:nvPr/>
          </p:nvSpPr>
          <p:spPr bwMode="auto">
            <a:xfrm>
              <a:off x="3750" y="3961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Oval 32"/>
            <p:cNvSpPr>
              <a:spLocks noChangeAspect="1" noChangeArrowheads="1"/>
            </p:cNvSpPr>
            <p:nvPr/>
          </p:nvSpPr>
          <p:spPr bwMode="auto">
            <a:xfrm>
              <a:off x="4087" y="4007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Oval 33"/>
            <p:cNvSpPr>
              <a:spLocks noChangeAspect="1" noChangeArrowheads="1"/>
            </p:cNvSpPr>
            <p:nvPr/>
          </p:nvSpPr>
          <p:spPr bwMode="auto">
            <a:xfrm>
              <a:off x="3696" y="3984"/>
              <a:ext cx="23" cy="23"/>
            </a:xfrm>
            <a:prstGeom prst="ellipse">
              <a:avLst/>
            </a:prstGeom>
            <a:solidFill>
              <a:srgbClr val="6600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Oval 34"/>
            <p:cNvSpPr>
              <a:spLocks noChangeAspect="1" noChangeArrowheads="1"/>
            </p:cNvSpPr>
            <p:nvPr/>
          </p:nvSpPr>
          <p:spPr bwMode="auto">
            <a:xfrm>
              <a:off x="3744" y="3936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Oval 35"/>
            <p:cNvSpPr>
              <a:spLocks noChangeAspect="1" noChangeArrowheads="1"/>
            </p:cNvSpPr>
            <p:nvPr/>
          </p:nvSpPr>
          <p:spPr bwMode="auto">
            <a:xfrm>
              <a:off x="3968" y="3936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Oval 36"/>
            <p:cNvSpPr>
              <a:spLocks noChangeAspect="1" noChangeArrowheads="1"/>
            </p:cNvSpPr>
            <p:nvPr/>
          </p:nvSpPr>
          <p:spPr bwMode="auto">
            <a:xfrm>
              <a:off x="3920" y="3984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Oval 37"/>
            <p:cNvSpPr>
              <a:spLocks noChangeAspect="1" noChangeArrowheads="1"/>
            </p:cNvSpPr>
            <p:nvPr/>
          </p:nvSpPr>
          <p:spPr bwMode="auto">
            <a:xfrm>
              <a:off x="3872" y="3936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Oval 38"/>
            <p:cNvSpPr>
              <a:spLocks noChangeAspect="1" noChangeArrowheads="1"/>
            </p:cNvSpPr>
            <p:nvPr/>
          </p:nvSpPr>
          <p:spPr bwMode="auto">
            <a:xfrm>
              <a:off x="3920" y="3936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Oval 39"/>
            <p:cNvSpPr>
              <a:spLocks noChangeAspect="1" noChangeArrowheads="1"/>
            </p:cNvSpPr>
            <p:nvPr/>
          </p:nvSpPr>
          <p:spPr bwMode="auto">
            <a:xfrm>
              <a:off x="4080" y="3976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Oval 40"/>
            <p:cNvSpPr>
              <a:spLocks noChangeAspect="1" noChangeArrowheads="1"/>
            </p:cNvSpPr>
            <p:nvPr/>
          </p:nvSpPr>
          <p:spPr bwMode="auto">
            <a:xfrm>
              <a:off x="4039" y="3959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Oval 41"/>
            <p:cNvSpPr>
              <a:spLocks noChangeAspect="1" noChangeArrowheads="1"/>
            </p:cNvSpPr>
            <p:nvPr/>
          </p:nvSpPr>
          <p:spPr bwMode="auto">
            <a:xfrm>
              <a:off x="3991" y="3911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Oval 42"/>
            <p:cNvSpPr>
              <a:spLocks noChangeAspect="1" noChangeArrowheads="1"/>
            </p:cNvSpPr>
            <p:nvPr/>
          </p:nvSpPr>
          <p:spPr bwMode="auto">
            <a:xfrm>
              <a:off x="4039" y="3911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Oval 43"/>
            <p:cNvSpPr>
              <a:spLocks noChangeAspect="1" noChangeArrowheads="1"/>
            </p:cNvSpPr>
            <p:nvPr/>
          </p:nvSpPr>
          <p:spPr bwMode="auto">
            <a:xfrm>
              <a:off x="4064" y="3815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Oval 44"/>
            <p:cNvSpPr>
              <a:spLocks noChangeAspect="1" noChangeArrowheads="1"/>
            </p:cNvSpPr>
            <p:nvPr/>
          </p:nvSpPr>
          <p:spPr bwMode="auto">
            <a:xfrm>
              <a:off x="4016" y="3863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Oval 45"/>
            <p:cNvSpPr>
              <a:spLocks noChangeAspect="1" noChangeArrowheads="1"/>
            </p:cNvSpPr>
            <p:nvPr/>
          </p:nvSpPr>
          <p:spPr bwMode="auto">
            <a:xfrm>
              <a:off x="3968" y="3815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Oval 46"/>
            <p:cNvSpPr>
              <a:spLocks noChangeAspect="1" noChangeArrowheads="1"/>
            </p:cNvSpPr>
            <p:nvPr/>
          </p:nvSpPr>
          <p:spPr bwMode="auto">
            <a:xfrm>
              <a:off x="4016" y="3815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Oval 47"/>
            <p:cNvSpPr>
              <a:spLocks noChangeAspect="1" noChangeArrowheads="1"/>
            </p:cNvSpPr>
            <p:nvPr/>
          </p:nvSpPr>
          <p:spPr bwMode="auto">
            <a:xfrm>
              <a:off x="3840" y="3840"/>
              <a:ext cx="23" cy="23"/>
            </a:xfrm>
            <a:prstGeom prst="ellipse">
              <a:avLst/>
            </a:prstGeom>
            <a:solidFill>
              <a:srgbClr val="6600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" name="Oval 48"/>
            <p:cNvSpPr>
              <a:spLocks noChangeAspect="1" noChangeArrowheads="1"/>
            </p:cNvSpPr>
            <p:nvPr/>
          </p:nvSpPr>
          <p:spPr bwMode="auto">
            <a:xfrm>
              <a:off x="4067" y="3939"/>
              <a:ext cx="23" cy="23"/>
            </a:xfrm>
            <a:prstGeom prst="ellipse">
              <a:avLst/>
            </a:prstGeom>
            <a:solidFill>
              <a:srgbClr val="6600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Oval 49"/>
            <p:cNvSpPr>
              <a:spLocks noChangeAspect="1" noChangeArrowheads="1"/>
            </p:cNvSpPr>
            <p:nvPr/>
          </p:nvSpPr>
          <p:spPr bwMode="auto">
            <a:xfrm>
              <a:off x="3991" y="3863"/>
              <a:ext cx="23" cy="23"/>
            </a:xfrm>
            <a:prstGeom prst="ellipse">
              <a:avLst/>
            </a:prstGeom>
            <a:solidFill>
              <a:srgbClr val="6600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" name="Oval 50"/>
            <p:cNvSpPr>
              <a:spLocks noChangeAspect="1" noChangeArrowheads="1"/>
            </p:cNvSpPr>
            <p:nvPr/>
          </p:nvSpPr>
          <p:spPr bwMode="auto">
            <a:xfrm>
              <a:off x="4067" y="3891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Oval 51"/>
            <p:cNvSpPr>
              <a:spLocks noChangeAspect="1" noChangeArrowheads="1"/>
            </p:cNvSpPr>
            <p:nvPr/>
          </p:nvSpPr>
          <p:spPr bwMode="auto">
            <a:xfrm>
              <a:off x="3918" y="4016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" name="Oval 52"/>
            <p:cNvSpPr>
              <a:spLocks noChangeAspect="1" noChangeArrowheads="1"/>
            </p:cNvSpPr>
            <p:nvPr/>
          </p:nvSpPr>
          <p:spPr bwMode="auto">
            <a:xfrm>
              <a:off x="3936" y="4176"/>
              <a:ext cx="23" cy="23"/>
            </a:xfrm>
            <a:prstGeom prst="ellipse">
              <a:avLst/>
            </a:prstGeom>
            <a:solidFill>
              <a:srgbClr val="6600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Oval 53"/>
            <p:cNvSpPr>
              <a:spLocks noChangeAspect="1" noChangeArrowheads="1"/>
            </p:cNvSpPr>
            <p:nvPr/>
          </p:nvSpPr>
          <p:spPr bwMode="auto">
            <a:xfrm>
              <a:off x="4032" y="4176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Oval 54"/>
            <p:cNvSpPr>
              <a:spLocks noChangeAspect="1" noChangeArrowheads="1"/>
            </p:cNvSpPr>
            <p:nvPr/>
          </p:nvSpPr>
          <p:spPr bwMode="auto">
            <a:xfrm>
              <a:off x="3840" y="4080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Oval 55"/>
            <p:cNvSpPr>
              <a:spLocks noChangeAspect="1" noChangeArrowheads="1"/>
            </p:cNvSpPr>
            <p:nvPr/>
          </p:nvSpPr>
          <p:spPr bwMode="auto">
            <a:xfrm>
              <a:off x="4112" y="4052"/>
              <a:ext cx="23" cy="23"/>
            </a:xfrm>
            <a:prstGeom prst="ellipse">
              <a:avLst/>
            </a:prstGeom>
            <a:solidFill>
              <a:srgbClr val="6600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Oval 56"/>
            <p:cNvSpPr>
              <a:spLocks noChangeAspect="1" noChangeArrowheads="1"/>
            </p:cNvSpPr>
            <p:nvPr/>
          </p:nvSpPr>
          <p:spPr bwMode="auto">
            <a:xfrm>
              <a:off x="3924" y="3863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6" name="Group 2"/>
          <p:cNvGrpSpPr>
            <a:grpSpLocks noChangeAspect="1"/>
          </p:cNvGrpSpPr>
          <p:nvPr/>
        </p:nvGrpSpPr>
        <p:grpSpPr bwMode="auto">
          <a:xfrm>
            <a:off x="4574598" y="3066194"/>
            <a:ext cx="717178" cy="674567"/>
            <a:chOff x="3660" y="3768"/>
            <a:chExt cx="528" cy="496"/>
          </a:xfrm>
        </p:grpSpPr>
        <p:sp>
          <p:nvSpPr>
            <p:cNvPr id="117" name="Freeform 6"/>
            <p:cNvSpPr>
              <a:spLocks noChangeAspect="1"/>
            </p:cNvSpPr>
            <p:nvPr/>
          </p:nvSpPr>
          <p:spPr bwMode="auto">
            <a:xfrm>
              <a:off x="3660" y="3768"/>
              <a:ext cx="528" cy="496"/>
            </a:xfrm>
            <a:custGeom>
              <a:avLst/>
              <a:gdLst>
                <a:gd name="T0" fmla="*/ 12009 w 12009"/>
                <a:gd name="T1" fmla="*/ 5650 h 11300"/>
                <a:gd name="T2" fmla="*/ 11007 w 12009"/>
                <a:gd name="T3" fmla="*/ 6945 h 11300"/>
                <a:gd name="T4" fmla="*/ 11184 w 12009"/>
                <a:gd name="T5" fmla="*/ 8498 h 11300"/>
                <a:gd name="T6" fmla="*/ 9667 w 12009"/>
                <a:gd name="T7" fmla="*/ 9101 h 11300"/>
                <a:gd name="T8" fmla="*/ 9038 w 12009"/>
                <a:gd name="T9" fmla="*/ 10529 h 11300"/>
                <a:gd name="T10" fmla="*/ 7379 w 12009"/>
                <a:gd name="T11" fmla="*/ 10351 h 11300"/>
                <a:gd name="T12" fmla="*/ 6005 w 12009"/>
                <a:gd name="T13" fmla="*/ 11300 h 11300"/>
                <a:gd name="T14" fmla="*/ 4630 w 12009"/>
                <a:gd name="T15" fmla="*/ 10351 h 11300"/>
                <a:gd name="T16" fmla="*/ 2972 w 12009"/>
                <a:gd name="T17" fmla="*/ 10529 h 11300"/>
                <a:gd name="T18" fmla="*/ 2342 w 12009"/>
                <a:gd name="T19" fmla="*/ 9101 h 11300"/>
                <a:gd name="T20" fmla="*/ 825 w 12009"/>
                <a:gd name="T21" fmla="*/ 8498 h 11300"/>
                <a:gd name="T22" fmla="*/ 1003 w 12009"/>
                <a:gd name="T23" fmla="*/ 6945 h 11300"/>
                <a:gd name="T24" fmla="*/ 0 w 12009"/>
                <a:gd name="T25" fmla="*/ 5650 h 11300"/>
                <a:gd name="T26" fmla="*/ 1003 w 12009"/>
                <a:gd name="T27" fmla="*/ 4355 h 11300"/>
                <a:gd name="T28" fmla="*/ 825 w 12009"/>
                <a:gd name="T29" fmla="*/ 2803 h 11300"/>
                <a:gd name="T30" fmla="*/ 2342 w 12009"/>
                <a:gd name="T31" fmla="*/ 2200 h 11300"/>
                <a:gd name="T32" fmla="*/ 2972 w 12009"/>
                <a:gd name="T33" fmla="*/ 772 h 11300"/>
                <a:gd name="T34" fmla="*/ 4630 w 12009"/>
                <a:gd name="T35" fmla="*/ 950 h 11300"/>
                <a:gd name="T36" fmla="*/ 6005 w 12009"/>
                <a:gd name="T37" fmla="*/ 0 h 11300"/>
                <a:gd name="T38" fmla="*/ 7379 w 12009"/>
                <a:gd name="T39" fmla="*/ 950 h 11300"/>
                <a:gd name="T40" fmla="*/ 9038 w 12009"/>
                <a:gd name="T41" fmla="*/ 772 h 11300"/>
                <a:gd name="T42" fmla="*/ 9667 w 12009"/>
                <a:gd name="T43" fmla="*/ 2200 h 11300"/>
                <a:gd name="T44" fmla="*/ 11184 w 12009"/>
                <a:gd name="T45" fmla="*/ 2803 h 11300"/>
                <a:gd name="T46" fmla="*/ 11007 w 12009"/>
                <a:gd name="T47" fmla="*/ 4355 h 11300"/>
                <a:gd name="T48" fmla="*/ 12009 w 12009"/>
                <a:gd name="T49" fmla="*/ 5650 h 113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009"/>
                <a:gd name="T76" fmla="*/ 0 h 11300"/>
                <a:gd name="T77" fmla="*/ 12009 w 12009"/>
                <a:gd name="T78" fmla="*/ 11300 h 113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009" h="11300">
                  <a:moveTo>
                    <a:pt x="12009" y="5650"/>
                  </a:moveTo>
                  <a:cubicBezTo>
                    <a:pt x="11468" y="6511"/>
                    <a:pt x="11140" y="6502"/>
                    <a:pt x="11007" y="6945"/>
                  </a:cubicBezTo>
                  <a:cubicBezTo>
                    <a:pt x="10874" y="7620"/>
                    <a:pt x="10936" y="7238"/>
                    <a:pt x="11184" y="8498"/>
                  </a:cubicBezTo>
                  <a:cubicBezTo>
                    <a:pt x="10510" y="8799"/>
                    <a:pt x="10013" y="9651"/>
                    <a:pt x="9667" y="9101"/>
                  </a:cubicBezTo>
                  <a:cubicBezTo>
                    <a:pt x="9322" y="9695"/>
                    <a:pt x="9126" y="9855"/>
                    <a:pt x="9038" y="10529"/>
                  </a:cubicBezTo>
                  <a:cubicBezTo>
                    <a:pt x="8399" y="10227"/>
                    <a:pt x="7867" y="10156"/>
                    <a:pt x="7379" y="10351"/>
                  </a:cubicBezTo>
                  <a:cubicBezTo>
                    <a:pt x="6900" y="10351"/>
                    <a:pt x="6457" y="10547"/>
                    <a:pt x="6005" y="11300"/>
                  </a:cubicBezTo>
                  <a:cubicBezTo>
                    <a:pt x="5552" y="10076"/>
                    <a:pt x="5109" y="9926"/>
                    <a:pt x="4630" y="10351"/>
                  </a:cubicBezTo>
                  <a:cubicBezTo>
                    <a:pt x="4142" y="10449"/>
                    <a:pt x="3610" y="10147"/>
                    <a:pt x="2972" y="10529"/>
                  </a:cubicBezTo>
                  <a:cubicBezTo>
                    <a:pt x="2883" y="11283"/>
                    <a:pt x="2688" y="10405"/>
                    <a:pt x="2342" y="9101"/>
                  </a:cubicBezTo>
                  <a:cubicBezTo>
                    <a:pt x="1996" y="8870"/>
                    <a:pt x="1499" y="8781"/>
                    <a:pt x="825" y="8498"/>
                  </a:cubicBezTo>
                  <a:cubicBezTo>
                    <a:pt x="1074" y="8249"/>
                    <a:pt x="1136" y="7460"/>
                    <a:pt x="1003" y="6945"/>
                  </a:cubicBezTo>
                  <a:cubicBezTo>
                    <a:pt x="870" y="6733"/>
                    <a:pt x="541" y="6307"/>
                    <a:pt x="0" y="5650"/>
                  </a:cubicBezTo>
                  <a:cubicBezTo>
                    <a:pt x="541" y="4320"/>
                    <a:pt x="870" y="4657"/>
                    <a:pt x="1003" y="4355"/>
                  </a:cubicBezTo>
                  <a:cubicBezTo>
                    <a:pt x="1136" y="3664"/>
                    <a:pt x="1074" y="2697"/>
                    <a:pt x="825" y="2803"/>
                  </a:cubicBezTo>
                  <a:cubicBezTo>
                    <a:pt x="1499" y="2741"/>
                    <a:pt x="1996" y="2883"/>
                    <a:pt x="2342" y="2200"/>
                  </a:cubicBezTo>
                  <a:cubicBezTo>
                    <a:pt x="2688" y="2067"/>
                    <a:pt x="2883" y="1437"/>
                    <a:pt x="2972" y="772"/>
                  </a:cubicBezTo>
                  <a:cubicBezTo>
                    <a:pt x="3610" y="267"/>
                    <a:pt x="4142" y="1091"/>
                    <a:pt x="4630" y="950"/>
                  </a:cubicBezTo>
                  <a:cubicBezTo>
                    <a:pt x="5109" y="648"/>
                    <a:pt x="5552" y="151"/>
                    <a:pt x="6005" y="0"/>
                  </a:cubicBezTo>
                  <a:cubicBezTo>
                    <a:pt x="6457" y="346"/>
                    <a:pt x="6900" y="302"/>
                    <a:pt x="7379" y="950"/>
                  </a:cubicBezTo>
                  <a:cubicBezTo>
                    <a:pt x="7867" y="1411"/>
                    <a:pt x="8399" y="1020"/>
                    <a:pt x="9038" y="772"/>
                  </a:cubicBezTo>
                  <a:cubicBezTo>
                    <a:pt x="9126" y="1881"/>
                    <a:pt x="9322" y="816"/>
                    <a:pt x="9667" y="2200"/>
                  </a:cubicBezTo>
                  <a:cubicBezTo>
                    <a:pt x="10013" y="2200"/>
                    <a:pt x="10510" y="3052"/>
                    <a:pt x="11184" y="2803"/>
                  </a:cubicBezTo>
                  <a:cubicBezTo>
                    <a:pt x="10936" y="3770"/>
                    <a:pt x="10874" y="3247"/>
                    <a:pt x="11007" y="4355"/>
                  </a:cubicBezTo>
                  <a:cubicBezTo>
                    <a:pt x="11140" y="4418"/>
                    <a:pt x="11468" y="4923"/>
                    <a:pt x="12009" y="5650"/>
                  </a:cubicBezTo>
                </a:path>
              </a:pathLst>
            </a:custGeom>
            <a:solidFill>
              <a:srgbClr val="CCCCFF"/>
            </a:solidFill>
            <a:ln w="1270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8" name="Group 4"/>
            <p:cNvGrpSpPr>
              <a:grpSpLocks noChangeAspect="1"/>
            </p:cNvGrpSpPr>
            <p:nvPr/>
          </p:nvGrpSpPr>
          <p:grpSpPr bwMode="auto">
            <a:xfrm>
              <a:off x="3932" y="3984"/>
              <a:ext cx="188" cy="169"/>
              <a:chOff x="3932" y="3984"/>
              <a:chExt cx="188" cy="169"/>
            </a:xfrm>
          </p:grpSpPr>
          <p:sp>
            <p:nvSpPr>
              <p:cNvPr id="169" name="Freeform 5"/>
              <p:cNvSpPr>
                <a:spLocks noChangeAspect="1"/>
              </p:cNvSpPr>
              <p:nvPr/>
            </p:nvSpPr>
            <p:spPr bwMode="auto">
              <a:xfrm>
                <a:off x="3936" y="3984"/>
                <a:ext cx="184" cy="169"/>
              </a:xfrm>
              <a:custGeom>
                <a:avLst/>
                <a:gdLst/>
                <a:ahLst/>
                <a:cxnLst>
                  <a:cxn ang="0">
                    <a:pos x="33" y="118"/>
                  </a:cxn>
                  <a:cxn ang="0">
                    <a:pos x="80" y="122"/>
                  </a:cxn>
                  <a:cxn ang="0">
                    <a:pos x="121" y="44"/>
                  </a:cxn>
                  <a:cxn ang="0">
                    <a:pos x="39" y="10"/>
                  </a:cxn>
                  <a:cxn ang="0">
                    <a:pos x="2" y="59"/>
                  </a:cxn>
                  <a:cxn ang="0">
                    <a:pos x="33" y="118"/>
                  </a:cxn>
                </a:cxnLst>
                <a:rect l="0" t="0" r="r" b="b"/>
                <a:pathLst>
                  <a:path w="140" h="128">
                    <a:moveTo>
                      <a:pt x="33" y="118"/>
                    </a:moveTo>
                    <a:cubicBezTo>
                      <a:pt x="49" y="128"/>
                      <a:pt x="67" y="127"/>
                      <a:pt x="80" y="122"/>
                    </a:cubicBezTo>
                    <a:cubicBezTo>
                      <a:pt x="98" y="116"/>
                      <a:pt x="140" y="88"/>
                      <a:pt x="121" y="44"/>
                    </a:cubicBezTo>
                    <a:cubicBezTo>
                      <a:pt x="99" y="0"/>
                      <a:pt x="57" y="2"/>
                      <a:pt x="39" y="10"/>
                    </a:cubicBezTo>
                    <a:cubicBezTo>
                      <a:pt x="19" y="20"/>
                      <a:pt x="4" y="38"/>
                      <a:pt x="2" y="59"/>
                    </a:cubicBezTo>
                    <a:cubicBezTo>
                      <a:pt x="0" y="79"/>
                      <a:pt x="3" y="100"/>
                      <a:pt x="33" y="118"/>
                    </a:cubicBezTo>
                  </a:path>
                </a:pathLst>
              </a:custGeom>
              <a:solidFill>
                <a:srgbClr val="3D096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Freeform 6"/>
              <p:cNvSpPr>
                <a:spLocks noChangeAspect="1"/>
              </p:cNvSpPr>
              <p:nvPr/>
            </p:nvSpPr>
            <p:spPr bwMode="auto">
              <a:xfrm>
                <a:off x="3932" y="4004"/>
                <a:ext cx="68" cy="109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18" y="68"/>
                  </a:cxn>
                  <a:cxn ang="0">
                    <a:pos x="43" y="0"/>
                  </a:cxn>
                </a:cxnLst>
                <a:rect l="0" t="0" r="r" b="b"/>
                <a:pathLst>
                  <a:path w="43" h="68">
                    <a:moveTo>
                      <a:pt x="43" y="0"/>
                    </a:moveTo>
                    <a:cubicBezTo>
                      <a:pt x="11" y="6"/>
                      <a:pt x="0" y="50"/>
                      <a:pt x="18" y="68"/>
                    </a:cubicBezTo>
                    <a:cubicBezTo>
                      <a:pt x="6" y="38"/>
                      <a:pt x="23" y="11"/>
                      <a:pt x="43" y="0"/>
                    </a:cubicBezTo>
                    <a:close/>
                  </a:path>
                </a:pathLst>
              </a:custGeom>
              <a:solidFill>
                <a:srgbClr val="CC9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9" name="Oval 7"/>
            <p:cNvSpPr>
              <a:spLocks noChangeAspect="1" noChangeArrowheads="1"/>
            </p:cNvSpPr>
            <p:nvPr/>
          </p:nvSpPr>
          <p:spPr bwMode="auto">
            <a:xfrm>
              <a:off x="3913" y="4105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Oval 8"/>
            <p:cNvSpPr>
              <a:spLocks noChangeAspect="1" noChangeArrowheads="1"/>
            </p:cNvSpPr>
            <p:nvPr/>
          </p:nvSpPr>
          <p:spPr bwMode="auto">
            <a:xfrm>
              <a:off x="3817" y="4105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Oval 9"/>
            <p:cNvSpPr>
              <a:spLocks noChangeAspect="1" noChangeArrowheads="1"/>
            </p:cNvSpPr>
            <p:nvPr/>
          </p:nvSpPr>
          <p:spPr bwMode="auto">
            <a:xfrm>
              <a:off x="3865" y="4105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Oval 10"/>
            <p:cNvSpPr>
              <a:spLocks noChangeAspect="1" noChangeArrowheads="1"/>
            </p:cNvSpPr>
            <p:nvPr/>
          </p:nvSpPr>
          <p:spPr bwMode="auto">
            <a:xfrm>
              <a:off x="3794" y="4034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Oval 11"/>
            <p:cNvSpPr>
              <a:spLocks noChangeAspect="1" noChangeArrowheads="1"/>
            </p:cNvSpPr>
            <p:nvPr/>
          </p:nvSpPr>
          <p:spPr bwMode="auto">
            <a:xfrm>
              <a:off x="3746" y="4082"/>
              <a:ext cx="23" cy="23"/>
            </a:xfrm>
            <a:prstGeom prst="ellipse">
              <a:avLst/>
            </a:prstGeom>
            <a:solidFill>
              <a:srgbClr val="6600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Oval 12"/>
            <p:cNvSpPr>
              <a:spLocks noChangeAspect="1" noChangeArrowheads="1"/>
            </p:cNvSpPr>
            <p:nvPr/>
          </p:nvSpPr>
          <p:spPr bwMode="auto">
            <a:xfrm>
              <a:off x="3698" y="4034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Oval 13"/>
            <p:cNvSpPr>
              <a:spLocks noChangeAspect="1" noChangeArrowheads="1"/>
            </p:cNvSpPr>
            <p:nvPr/>
          </p:nvSpPr>
          <p:spPr bwMode="auto">
            <a:xfrm>
              <a:off x="3746" y="4034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Oval 14"/>
            <p:cNvSpPr>
              <a:spLocks noChangeAspect="1" noChangeArrowheads="1"/>
            </p:cNvSpPr>
            <p:nvPr/>
          </p:nvSpPr>
          <p:spPr bwMode="auto">
            <a:xfrm>
              <a:off x="3792" y="3863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Oval 15"/>
            <p:cNvSpPr>
              <a:spLocks noChangeAspect="1" noChangeArrowheads="1"/>
            </p:cNvSpPr>
            <p:nvPr/>
          </p:nvSpPr>
          <p:spPr bwMode="auto">
            <a:xfrm>
              <a:off x="3865" y="4057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Oval 16"/>
            <p:cNvSpPr>
              <a:spLocks noChangeAspect="1" noChangeArrowheads="1"/>
            </p:cNvSpPr>
            <p:nvPr/>
          </p:nvSpPr>
          <p:spPr bwMode="auto">
            <a:xfrm>
              <a:off x="3817" y="4009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Oval 17"/>
            <p:cNvSpPr>
              <a:spLocks noChangeAspect="1" noChangeArrowheads="1"/>
            </p:cNvSpPr>
            <p:nvPr/>
          </p:nvSpPr>
          <p:spPr bwMode="auto">
            <a:xfrm>
              <a:off x="3865" y="4009"/>
              <a:ext cx="23" cy="23"/>
            </a:xfrm>
            <a:prstGeom prst="ellipse">
              <a:avLst/>
            </a:prstGeom>
            <a:solidFill>
              <a:srgbClr val="6600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Oval 18"/>
            <p:cNvSpPr>
              <a:spLocks noChangeAspect="1" noChangeArrowheads="1"/>
            </p:cNvSpPr>
            <p:nvPr/>
          </p:nvSpPr>
          <p:spPr bwMode="auto">
            <a:xfrm>
              <a:off x="3890" y="3913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Oval 19"/>
            <p:cNvSpPr>
              <a:spLocks noChangeAspect="1" noChangeArrowheads="1"/>
            </p:cNvSpPr>
            <p:nvPr/>
          </p:nvSpPr>
          <p:spPr bwMode="auto">
            <a:xfrm>
              <a:off x="3842" y="3961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Oval 20"/>
            <p:cNvSpPr>
              <a:spLocks noChangeAspect="1" noChangeArrowheads="1"/>
            </p:cNvSpPr>
            <p:nvPr/>
          </p:nvSpPr>
          <p:spPr bwMode="auto">
            <a:xfrm>
              <a:off x="3794" y="3913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Oval 21"/>
            <p:cNvSpPr>
              <a:spLocks noChangeAspect="1" noChangeArrowheads="1"/>
            </p:cNvSpPr>
            <p:nvPr/>
          </p:nvSpPr>
          <p:spPr bwMode="auto">
            <a:xfrm>
              <a:off x="3842" y="3913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Oval 22"/>
            <p:cNvSpPr>
              <a:spLocks noChangeAspect="1" noChangeArrowheads="1"/>
            </p:cNvSpPr>
            <p:nvPr/>
          </p:nvSpPr>
          <p:spPr bwMode="auto">
            <a:xfrm>
              <a:off x="3941" y="3989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Oval 23"/>
            <p:cNvSpPr>
              <a:spLocks noChangeAspect="1" noChangeArrowheads="1"/>
            </p:cNvSpPr>
            <p:nvPr/>
          </p:nvSpPr>
          <p:spPr bwMode="auto">
            <a:xfrm>
              <a:off x="3893" y="4037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Oval 24"/>
            <p:cNvSpPr>
              <a:spLocks noChangeAspect="1" noChangeArrowheads="1"/>
            </p:cNvSpPr>
            <p:nvPr/>
          </p:nvSpPr>
          <p:spPr bwMode="auto">
            <a:xfrm>
              <a:off x="3817" y="3961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Oval 25"/>
            <p:cNvSpPr>
              <a:spLocks noChangeAspect="1" noChangeArrowheads="1"/>
            </p:cNvSpPr>
            <p:nvPr/>
          </p:nvSpPr>
          <p:spPr bwMode="auto">
            <a:xfrm>
              <a:off x="3893" y="3989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" name="Oval 26"/>
            <p:cNvSpPr>
              <a:spLocks noChangeAspect="1" noChangeArrowheads="1"/>
            </p:cNvSpPr>
            <p:nvPr/>
          </p:nvSpPr>
          <p:spPr bwMode="auto">
            <a:xfrm>
              <a:off x="3744" y="4114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Oval 27"/>
            <p:cNvSpPr>
              <a:spLocks noChangeAspect="1" noChangeArrowheads="1"/>
            </p:cNvSpPr>
            <p:nvPr/>
          </p:nvSpPr>
          <p:spPr bwMode="auto">
            <a:xfrm>
              <a:off x="3843" y="4142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Oval 28"/>
            <p:cNvSpPr>
              <a:spLocks noChangeAspect="1" noChangeArrowheads="1"/>
            </p:cNvSpPr>
            <p:nvPr/>
          </p:nvSpPr>
          <p:spPr bwMode="auto">
            <a:xfrm>
              <a:off x="3865" y="4153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Oval 29"/>
            <p:cNvSpPr>
              <a:spLocks noChangeAspect="1" noChangeArrowheads="1"/>
            </p:cNvSpPr>
            <p:nvPr/>
          </p:nvSpPr>
          <p:spPr bwMode="auto">
            <a:xfrm>
              <a:off x="3795" y="4142"/>
              <a:ext cx="23" cy="23"/>
            </a:xfrm>
            <a:prstGeom prst="ellipse">
              <a:avLst/>
            </a:prstGeom>
            <a:solidFill>
              <a:srgbClr val="6600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Oval 30"/>
            <p:cNvSpPr>
              <a:spLocks noChangeAspect="1" noChangeArrowheads="1"/>
            </p:cNvSpPr>
            <p:nvPr/>
          </p:nvSpPr>
          <p:spPr bwMode="auto">
            <a:xfrm>
              <a:off x="3913" y="4150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Oval 31"/>
            <p:cNvSpPr>
              <a:spLocks noChangeAspect="1" noChangeArrowheads="1"/>
            </p:cNvSpPr>
            <p:nvPr/>
          </p:nvSpPr>
          <p:spPr bwMode="auto">
            <a:xfrm>
              <a:off x="3750" y="3961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" name="Oval 32"/>
            <p:cNvSpPr>
              <a:spLocks noChangeAspect="1" noChangeArrowheads="1"/>
            </p:cNvSpPr>
            <p:nvPr/>
          </p:nvSpPr>
          <p:spPr bwMode="auto">
            <a:xfrm>
              <a:off x="4087" y="4007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Oval 33"/>
            <p:cNvSpPr>
              <a:spLocks noChangeAspect="1" noChangeArrowheads="1"/>
            </p:cNvSpPr>
            <p:nvPr/>
          </p:nvSpPr>
          <p:spPr bwMode="auto">
            <a:xfrm>
              <a:off x="3696" y="3984"/>
              <a:ext cx="23" cy="23"/>
            </a:xfrm>
            <a:prstGeom prst="ellipse">
              <a:avLst/>
            </a:prstGeom>
            <a:solidFill>
              <a:srgbClr val="6600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Oval 34"/>
            <p:cNvSpPr>
              <a:spLocks noChangeAspect="1" noChangeArrowheads="1"/>
            </p:cNvSpPr>
            <p:nvPr/>
          </p:nvSpPr>
          <p:spPr bwMode="auto">
            <a:xfrm>
              <a:off x="3744" y="3936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" name="Oval 35"/>
            <p:cNvSpPr>
              <a:spLocks noChangeAspect="1" noChangeArrowheads="1"/>
            </p:cNvSpPr>
            <p:nvPr/>
          </p:nvSpPr>
          <p:spPr bwMode="auto">
            <a:xfrm>
              <a:off x="3968" y="3936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" name="Oval 36"/>
            <p:cNvSpPr>
              <a:spLocks noChangeAspect="1" noChangeArrowheads="1"/>
            </p:cNvSpPr>
            <p:nvPr/>
          </p:nvSpPr>
          <p:spPr bwMode="auto">
            <a:xfrm>
              <a:off x="3920" y="3984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" name="Oval 37"/>
            <p:cNvSpPr>
              <a:spLocks noChangeAspect="1" noChangeArrowheads="1"/>
            </p:cNvSpPr>
            <p:nvPr/>
          </p:nvSpPr>
          <p:spPr bwMode="auto">
            <a:xfrm>
              <a:off x="3872" y="3936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" name="Oval 38"/>
            <p:cNvSpPr>
              <a:spLocks noChangeAspect="1" noChangeArrowheads="1"/>
            </p:cNvSpPr>
            <p:nvPr/>
          </p:nvSpPr>
          <p:spPr bwMode="auto">
            <a:xfrm>
              <a:off x="3920" y="3936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" name="Oval 39"/>
            <p:cNvSpPr>
              <a:spLocks noChangeAspect="1" noChangeArrowheads="1"/>
            </p:cNvSpPr>
            <p:nvPr/>
          </p:nvSpPr>
          <p:spPr bwMode="auto">
            <a:xfrm>
              <a:off x="4080" y="3976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" name="Oval 40"/>
            <p:cNvSpPr>
              <a:spLocks noChangeAspect="1" noChangeArrowheads="1"/>
            </p:cNvSpPr>
            <p:nvPr/>
          </p:nvSpPr>
          <p:spPr bwMode="auto">
            <a:xfrm>
              <a:off x="4039" y="3959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" name="Oval 41"/>
            <p:cNvSpPr>
              <a:spLocks noChangeAspect="1" noChangeArrowheads="1"/>
            </p:cNvSpPr>
            <p:nvPr/>
          </p:nvSpPr>
          <p:spPr bwMode="auto">
            <a:xfrm>
              <a:off x="3991" y="3911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" name="Oval 42"/>
            <p:cNvSpPr>
              <a:spLocks noChangeAspect="1" noChangeArrowheads="1"/>
            </p:cNvSpPr>
            <p:nvPr/>
          </p:nvSpPr>
          <p:spPr bwMode="auto">
            <a:xfrm>
              <a:off x="4039" y="3911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" name="Oval 43"/>
            <p:cNvSpPr>
              <a:spLocks noChangeAspect="1" noChangeArrowheads="1"/>
            </p:cNvSpPr>
            <p:nvPr/>
          </p:nvSpPr>
          <p:spPr bwMode="auto">
            <a:xfrm>
              <a:off x="4064" y="3815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" name="Oval 44"/>
            <p:cNvSpPr>
              <a:spLocks noChangeAspect="1" noChangeArrowheads="1"/>
            </p:cNvSpPr>
            <p:nvPr/>
          </p:nvSpPr>
          <p:spPr bwMode="auto">
            <a:xfrm>
              <a:off x="4016" y="3863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" name="Oval 45"/>
            <p:cNvSpPr>
              <a:spLocks noChangeAspect="1" noChangeArrowheads="1"/>
            </p:cNvSpPr>
            <p:nvPr/>
          </p:nvSpPr>
          <p:spPr bwMode="auto">
            <a:xfrm>
              <a:off x="3968" y="3815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" name="Oval 46"/>
            <p:cNvSpPr>
              <a:spLocks noChangeAspect="1" noChangeArrowheads="1"/>
            </p:cNvSpPr>
            <p:nvPr/>
          </p:nvSpPr>
          <p:spPr bwMode="auto">
            <a:xfrm>
              <a:off x="4016" y="3815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" name="Oval 47"/>
            <p:cNvSpPr>
              <a:spLocks noChangeAspect="1" noChangeArrowheads="1"/>
            </p:cNvSpPr>
            <p:nvPr/>
          </p:nvSpPr>
          <p:spPr bwMode="auto">
            <a:xfrm>
              <a:off x="3840" y="3840"/>
              <a:ext cx="23" cy="23"/>
            </a:xfrm>
            <a:prstGeom prst="ellipse">
              <a:avLst/>
            </a:prstGeom>
            <a:solidFill>
              <a:srgbClr val="6600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" name="Oval 48"/>
            <p:cNvSpPr>
              <a:spLocks noChangeAspect="1" noChangeArrowheads="1"/>
            </p:cNvSpPr>
            <p:nvPr/>
          </p:nvSpPr>
          <p:spPr bwMode="auto">
            <a:xfrm>
              <a:off x="4067" y="3939"/>
              <a:ext cx="23" cy="23"/>
            </a:xfrm>
            <a:prstGeom prst="ellipse">
              <a:avLst/>
            </a:prstGeom>
            <a:solidFill>
              <a:srgbClr val="6600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" name="Oval 49"/>
            <p:cNvSpPr>
              <a:spLocks noChangeAspect="1" noChangeArrowheads="1"/>
            </p:cNvSpPr>
            <p:nvPr/>
          </p:nvSpPr>
          <p:spPr bwMode="auto">
            <a:xfrm>
              <a:off x="3991" y="3863"/>
              <a:ext cx="23" cy="23"/>
            </a:xfrm>
            <a:prstGeom prst="ellipse">
              <a:avLst/>
            </a:prstGeom>
            <a:solidFill>
              <a:srgbClr val="6600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Oval 50"/>
            <p:cNvSpPr>
              <a:spLocks noChangeAspect="1" noChangeArrowheads="1"/>
            </p:cNvSpPr>
            <p:nvPr/>
          </p:nvSpPr>
          <p:spPr bwMode="auto">
            <a:xfrm>
              <a:off x="4067" y="3891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" name="Oval 51"/>
            <p:cNvSpPr>
              <a:spLocks noChangeAspect="1" noChangeArrowheads="1"/>
            </p:cNvSpPr>
            <p:nvPr/>
          </p:nvSpPr>
          <p:spPr bwMode="auto">
            <a:xfrm>
              <a:off x="3918" y="4016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" name="Oval 52"/>
            <p:cNvSpPr>
              <a:spLocks noChangeAspect="1" noChangeArrowheads="1"/>
            </p:cNvSpPr>
            <p:nvPr/>
          </p:nvSpPr>
          <p:spPr bwMode="auto">
            <a:xfrm>
              <a:off x="3936" y="4176"/>
              <a:ext cx="23" cy="23"/>
            </a:xfrm>
            <a:prstGeom prst="ellipse">
              <a:avLst/>
            </a:prstGeom>
            <a:solidFill>
              <a:srgbClr val="6600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Oval 53"/>
            <p:cNvSpPr>
              <a:spLocks noChangeAspect="1" noChangeArrowheads="1"/>
            </p:cNvSpPr>
            <p:nvPr/>
          </p:nvSpPr>
          <p:spPr bwMode="auto">
            <a:xfrm>
              <a:off x="4032" y="4176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Oval 54"/>
            <p:cNvSpPr>
              <a:spLocks noChangeAspect="1" noChangeArrowheads="1"/>
            </p:cNvSpPr>
            <p:nvPr/>
          </p:nvSpPr>
          <p:spPr bwMode="auto">
            <a:xfrm>
              <a:off x="3840" y="4080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" name="Oval 55"/>
            <p:cNvSpPr>
              <a:spLocks noChangeAspect="1" noChangeArrowheads="1"/>
            </p:cNvSpPr>
            <p:nvPr/>
          </p:nvSpPr>
          <p:spPr bwMode="auto">
            <a:xfrm>
              <a:off x="4112" y="4052"/>
              <a:ext cx="23" cy="23"/>
            </a:xfrm>
            <a:prstGeom prst="ellipse">
              <a:avLst/>
            </a:prstGeom>
            <a:solidFill>
              <a:srgbClr val="6600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Oval 56"/>
            <p:cNvSpPr>
              <a:spLocks noChangeAspect="1" noChangeArrowheads="1"/>
            </p:cNvSpPr>
            <p:nvPr/>
          </p:nvSpPr>
          <p:spPr bwMode="auto">
            <a:xfrm>
              <a:off x="3924" y="3863"/>
              <a:ext cx="23" cy="2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1" name="Right Arrow 170"/>
          <p:cNvSpPr/>
          <p:nvPr/>
        </p:nvSpPr>
        <p:spPr>
          <a:xfrm rot="5400000">
            <a:off x="5559721" y="2504097"/>
            <a:ext cx="486790" cy="16975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ight Arrow 172"/>
          <p:cNvSpPr/>
          <p:nvPr/>
        </p:nvSpPr>
        <p:spPr>
          <a:xfrm rot="16200000">
            <a:off x="7390347" y="4552193"/>
            <a:ext cx="556054" cy="33635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ight Arrow 173"/>
          <p:cNvSpPr/>
          <p:nvPr/>
        </p:nvSpPr>
        <p:spPr>
          <a:xfrm rot="16200000">
            <a:off x="6997775" y="4552193"/>
            <a:ext cx="556054" cy="33635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ight Arrow 174"/>
          <p:cNvSpPr/>
          <p:nvPr/>
        </p:nvSpPr>
        <p:spPr>
          <a:xfrm rot="16200000">
            <a:off x="6613318" y="4546702"/>
            <a:ext cx="556054" cy="35977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ight Arrow 175"/>
          <p:cNvSpPr/>
          <p:nvPr/>
        </p:nvSpPr>
        <p:spPr>
          <a:xfrm>
            <a:off x="9709201" y="5024615"/>
            <a:ext cx="486790" cy="169758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7" name="Group 19"/>
          <p:cNvGrpSpPr>
            <a:grpSpLocks noChangeAspect="1"/>
          </p:cNvGrpSpPr>
          <p:nvPr/>
        </p:nvGrpSpPr>
        <p:grpSpPr bwMode="auto">
          <a:xfrm flipH="1">
            <a:off x="3523707" y="5109494"/>
            <a:ext cx="97779" cy="1003455"/>
            <a:chOff x="2674" y="1360"/>
            <a:chExt cx="403" cy="526"/>
          </a:xfrm>
          <a:solidFill>
            <a:schemeClr val="accent6"/>
          </a:solidFill>
        </p:grpSpPr>
        <p:sp>
          <p:nvSpPr>
            <p:cNvPr id="178" name="Freeform 8"/>
            <p:cNvSpPr>
              <a:spLocks noChangeAspect="1"/>
            </p:cNvSpPr>
            <p:nvPr/>
          </p:nvSpPr>
          <p:spPr bwMode="auto">
            <a:xfrm>
              <a:off x="2674" y="1504"/>
              <a:ext cx="403" cy="300"/>
            </a:xfrm>
            <a:custGeom>
              <a:avLst/>
              <a:gdLst>
                <a:gd name="T0" fmla="*/ 6717 w 6717"/>
                <a:gd name="T1" fmla="*/ 4984 h 4984"/>
                <a:gd name="T2" fmla="*/ 0 w 6717"/>
                <a:gd name="T3" fmla="*/ 1144 h 4984"/>
                <a:gd name="T4" fmla="*/ 0 w 6717"/>
                <a:gd name="T5" fmla="*/ 0 h 4984"/>
                <a:gd name="T6" fmla="*/ 6717 w 6717"/>
                <a:gd name="T7" fmla="*/ 3851 h 4984"/>
                <a:gd name="T8" fmla="*/ 6717 w 6717"/>
                <a:gd name="T9" fmla="*/ 4984 h 49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17"/>
                <a:gd name="T16" fmla="*/ 0 h 4984"/>
                <a:gd name="T17" fmla="*/ 6717 w 6717"/>
                <a:gd name="T18" fmla="*/ 4984 h 49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17" h="4984">
                  <a:moveTo>
                    <a:pt x="6717" y="4984"/>
                  </a:moveTo>
                  <a:cubicBezTo>
                    <a:pt x="5615" y="3305"/>
                    <a:pt x="0" y="2288"/>
                    <a:pt x="0" y="114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92" y="1333"/>
                    <a:pt x="6717" y="2508"/>
                    <a:pt x="6717" y="3851"/>
                  </a:cubicBezTo>
                  <a:lnTo>
                    <a:pt x="6717" y="4984"/>
                  </a:lnTo>
                  <a:close/>
                </a:path>
              </a:pathLst>
            </a:custGeom>
            <a:grpFill/>
            <a:ln w="6350">
              <a:solidFill>
                <a:schemeClr val="accent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Freeform 9"/>
            <p:cNvSpPr>
              <a:spLocks noChangeAspect="1"/>
            </p:cNvSpPr>
            <p:nvPr/>
          </p:nvSpPr>
          <p:spPr bwMode="auto">
            <a:xfrm>
              <a:off x="2674" y="1360"/>
              <a:ext cx="403" cy="300"/>
            </a:xfrm>
            <a:custGeom>
              <a:avLst/>
              <a:gdLst>
                <a:gd name="T0" fmla="*/ 6717 w 6717"/>
                <a:gd name="T1" fmla="*/ 4984 h 4984"/>
                <a:gd name="T2" fmla="*/ 0 w 6717"/>
                <a:gd name="T3" fmla="*/ 1144 h 4984"/>
                <a:gd name="T4" fmla="*/ 0 w 6717"/>
                <a:gd name="T5" fmla="*/ 0 h 4984"/>
                <a:gd name="T6" fmla="*/ 6717 w 6717"/>
                <a:gd name="T7" fmla="*/ 3851 h 4984"/>
                <a:gd name="T8" fmla="*/ 6717 w 6717"/>
                <a:gd name="T9" fmla="*/ 4984 h 49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17"/>
                <a:gd name="T16" fmla="*/ 0 h 4984"/>
                <a:gd name="T17" fmla="*/ 6717 w 6717"/>
                <a:gd name="T18" fmla="*/ 4984 h 49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17" h="4984">
                  <a:moveTo>
                    <a:pt x="6717" y="4984"/>
                  </a:moveTo>
                  <a:cubicBezTo>
                    <a:pt x="5615" y="3305"/>
                    <a:pt x="0" y="2288"/>
                    <a:pt x="0" y="114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92" y="1333"/>
                    <a:pt x="6717" y="2508"/>
                    <a:pt x="6717" y="3851"/>
                  </a:cubicBezTo>
                  <a:lnTo>
                    <a:pt x="6717" y="4984"/>
                  </a:lnTo>
                  <a:close/>
                </a:path>
              </a:pathLst>
            </a:custGeom>
            <a:grpFill/>
            <a:ln w="63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Freeform 10"/>
            <p:cNvSpPr>
              <a:spLocks noChangeAspect="1"/>
            </p:cNvSpPr>
            <p:nvPr/>
          </p:nvSpPr>
          <p:spPr bwMode="auto">
            <a:xfrm>
              <a:off x="2674" y="1587"/>
              <a:ext cx="403" cy="299"/>
            </a:xfrm>
            <a:custGeom>
              <a:avLst/>
              <a:gdLst>
                <a:gd name="T0" fmla="*/ 0 w 6717"/>
                <a:gd name="T1" fmla="*/ 4983 h 4983"/>
                <a:gd name="T2" fmla="*/ 6717 w 6717"/>
                <a:gd name="T3" fmla="*/ 1133 h 4983"/>
                <a:gd name="T4" fmla="*/ 6717 w 6717"/>
                <a:gd name="T5" fmla="*/ 0 h 4983"/>
                <a:gd name="T6" fmla="*/ 0 w 6717"/>
                <a:gd name="T7" fmla="*/ 3840 h 4983"/>
                <a:gd name="T8" fmla="*/ 0 w 6717"/>
                <a:gd name="T9" fmla="*/ 4983 h 49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17"/>
                <a:gd name="T16" fmla="*/ 0 h 4983"/>
                <a:gd name="T17" fmla="*/ 6717 w 6717"/>
                <a:gd name="T18" fmla="*/ 4983 h 49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17" h="4983">
                  <a:moveTo>
                    <a:pt x="0" y="4983"/>
                  </a:moveTo>
                  <a:cubicBezTo>
                    <a:pt x="1102" y="3294"/>
                    <a:pt x="6717" y="2277"/>
                    <a:pt x="6717" y="1133"/>
                  </a:cubicBezTo>
                  <a:cubicBezTo>
                    <a:pt x="6717" y="0"/>
                    <a:pt x="6717" y="0"/>
                    <a:pt x="6717" y="0"/>
                  </a:cubicBezTo>
                  <a:cubicBezTo>
                    <a:pt x="5626" y="1333"/>
                    <a:pt x="0" y="2508"/>
                    <a:pt x="0" y="3840"/>
                  </a:cubicBezTo>
                  <a:lnTo>
                    <a:pt x="0" y="4983"/>
                  </a:lnTo>
                  <a:close/>
                </a:path>
              </a:pathLst>
            </a:custGeom>
            <a:grpFill/>
            <a:ln w="63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1" name="Group 19"/>
          <p:cNvGrpSpPr>
            <a:grpSpLocks noChangeAspect="1"/>
          </p:cNvGrpSpPr>
          <p:nvPr/>
        </p:nvGrpSpPr>
        <p:grpSpPr bwMode="auto">
          <a:xfrm flipH="1">
            <a:off x="7199842" y="5124899"/>
            <a:ext cx="97779" cy="1003455"/>
            <a:chOff x="2674" y="1360"/>
            <a:chExt cx="403" cy="526"/>
          </a:xfrm>
          <a:solidFill>
            <a:schemeClr val="accent6"/>
          </a:solidFill>
        </p:grpSpPr>
        <p:sp>
          <p:nvSpPr>
            <p:cNvPr id="182" name="Freeform 8"/>
            <p:cNvSpPr>
              <a:spLocks noChangeAspect="1"/>
            </p:cNvSpPr>
            <p:nvPr/>
          </p:nvSpPr>
          <p:spPr bwMode="auto">
            <a:xfrm>
              <a:off x="2674" y="1504"/>
              <a:ext cx="403" cy="300"/>
            </a:xfrm>
            <a:custGeom>
              <a:avLst/>
              <a:gdLst>
                <a:gd name="T0" fmla="*/ 6717 w 6717"/>
                <a:gd name="T1" fmla="*/ 4984 h 4984"/>
                <a:gd name="T2" fmla="*/ 0 w 6717"/>
                <a:gd name="T3" fmla="*/ 1144 h 4984"/>
                <a:gd name="T4" fmla="*/ 0 w 6717"/>
                <a:gd name="T5" fmla="*/ 0 h 4984"/>
                <a:gd name="T6" fmla="*/ 6717 w 6717"/>
                <a:gd name="T7" fmla="*/ 3851 h 4984"/>
                <a:gd name="T8" fmla="*/ 6717 w 6717"/>
                <a:gd name="T9" fmla="*/ 4984 h 49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17"/>
                <a:gd name="T16" fmla="*/ 0 h 4984"/>
                <a:gd name="T17" fmla="*/ 6717 w 6717"/>
                <a:gd name="T18" fmla="*/ 4984 h 49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17" h="4984">
                  <a:moveTo>
                    <a:pt x="6717" y="4984"/>
                  </a:moveTo>
                  <a:cubicBezTo>
                    <a:pt x="5615" y="3305"/>
                    <a:pt x="0" y="2288"/>
                    <a:pt x="0" y="114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92" y="1333"/>
                    <a:pt x="6717" y="2508"/>
                    <a:pt x="6717" y="3851"/>
                  </a:cubicBezTo>
                  <a:lnTo>
                    <a:pt x="6717" y="4984"/>
                  </a:lnTo>
                  <a:close/>
                </a:path>
              </a:pathLst>
            </a:custGeom>
            <a:grpFill/>
            <a:ln w="6350">
              <a:solidFill>
                <a:schemeClr val="accent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3" name="Freeform 9"/>
            <p:cNvSpPr>
              <a:spLocks noChangeAspect="1"/>
            </p:cNvSpPr>
            <p:nvPr/>
          </p:nvSpPr>
          <p:spPr bwMode="auto">
            <a:xfrm>
              <a:off x="2674" y="1360"/>
              <a:ext cx="403" cy="300"/>
            </a:xfrm>
            <a:custGeom>
              <a:avLst/>
              <a:gdLst>
                <a:gd name="T0" fmla="*/ 6717 w 6717"/>
                <a:gd name="T1" fmla="*/ 4984 h 4984"/>
                <a:gd name="T2" fmla="*/ 0 w 6717"/>
                <a:gd name="T3" fmla="*/ 1144 h 4984"/>
                <a:gd name="T4" fmla="*/ 0 w 6717"/>
                <a:gd name="T5" fmla="*/ 0 h 4984"/>
                <a:gd name="T6" fmla="*/ 6717 w 6717"/>
                <a:gd name="T7" fmla="*/ 3851 h 4984"/>
                <a:gd name="T8" fmla="*/ 6717 w 6717"/>
                <a:gd name="T9" fmla="*/ 4984 h 49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17"/>
                <a:gd name="T16" fmla="*/ 0 h 4984"/>
                <a:gd name="T17" fmla="*/ 6717 w 6717"/>
                <a:gd name="T18" fmla="*/ 4984 h 49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17" h="4984">
                  <a:moveTo>
                    <a:pt x="6717" y="4984"/>
                  </a:moveTo>
                  <a:cubicBezTo>
                    <a:pt x="5615" y="3305"/>
                    <a:pt x="0" y="2288"/>
                    <a:pt x="0" y="114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92" y="1333"/>
                    <a:pt x="6717" y="2508"/>
                    <a:pt x="6717" y="3851"/>
                  </a:cubicBezTo>
                  <a:lnTo>
                    <a:pt x="6717" y="4984"/>
                  </a:lnTo>
                  <a:close/>
                </a:path>
              </a:pathLst>
            </a:custGeom>
            <a:grpFill/>
            <a:ln w="63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" name="Freeform 10"/>
            <p:cNvSpPr>
              <a:spLocks noChangeAspect="1"/>
            </p:cNvSpPr>
            <p:nvPr/>
          </p:nvSpPr>
          <p:spPr bwMode="auto">
            <a:xfrm>
              <a:off x="2674" y="1587"/>
              <a:ext cx="403" cy="299"/>
            </a:xfrm>
            <a:custGeom>
              <a:avLst/>
              <a:gdLst>
                <a:gd name="T0" fmla="*/ 0 w 6717"/>
                <a:gd name="T1" fmla="*/ 4983 h 4983"/>
                <a:gd name="T2" fmla="*/ 6717 w 6717"/>
                <a:gd name="T3" fmla="*/ 1133 h 4983"/>
                <a:gd name="T4" fmla="*/ 6717 w 6717"/>
                <a:gd name="T5" fmla="*/ 0 h 4983"/>
                <a:gd name="T6" fmla="*/ 0 w 6717"/>
                <a:gd name="T7" fmla="*/ 3840 h 4983"/>
                <a:gd name="T8" fmla="*/ 0 w 6717"/>
                <a:gd name="T9" fmla="*/ 4983 h 49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17"/>
                <a:gd name="T16" fmla="*/ 0 h 4983"/>
                <a:gd name="T17" fmla="*/ 6717 w 6717"/>
                <a:gd name="T18" fmla="*/ 4983 h 49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17" h="4983">
                  <a:moveTo>
                    <a:pt x="0" y="4983"/>
                  </a:moveTo>
                  <a:cubicBezTo>
                    <a:pt x="1102" y="3294"/>
                    <a:pt x="6717" y="2277"/>
                    <a:pt x="6717" y="1133"/>
                  </a:cubicBezTo>
                  <a:cubicBezTo>
                    <a:pt x="6717" y="0"/>
                    <a:pt x="6717" y="0"/>
                    <a:pt x="6717" y="0"/>
                  </a:cubicBezTo>
                  <a:cubicBezTo>
                    <a:pt x="5626" y="1333"/>
                    <a:pt x="0" y="2508"/>
                    <a:pt x="0" y="3840"/>
                  </a:cubicBezTo>
                  <a:lnTo>
                    <a:pt x="0" y="4983"/>
                  </a:lnTo>
                  <a:close/>
                </a:path>
              </a:pathLst>
            </a:custGeom>
            <a:grpFill/>
            <a:ln w="63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5" name="Group 19"/>
          <p:cNvGrpSpPr>
            <a:grpSpLocks noChangeAspect="1"/>
          </p:cNvGrpSpPr>
          <p:nvPr/>
        </p:nvGrpSpPr>
        <p:grpSpPr bwMode="auto">
          <a:xfrm flipH="1">
            <a:off x="10682397" y="5129011"/>
            <a:ext cx="97779" cy="1003455"/>
            <a:chOff x="2674" y="1360"/>
            <a:chExt cx="403" cy="526"/>
          </a:xfrm>
          <a:solidFill>
            <a:schemeClr val="accent6"/>
          </a:solidFill>
        </p:grpSpPr>
        <p:sp>
          <p:nvSpPr>
            <p:cNvPr id="186" name="Freeform 8"/>
            <p:cNvSpPr>
              <a:spLocks noChangeAspect="1"/>
            </p:cNvSpPr>
            <p:nvPr/>
          </p:nvSpPr>
          <p:spPr bwMode="auto">
            <a:xfrm>
              <a:off x="2674" y="1504"/>
              <a:ext cx="403" cy="300"/>
            </a:xfrm>
            <a:custGeom>
              <a:avLst/>
              <a:gdLst>
                <a:gd name="T0" fmla="*/ 6717 w 6717"/>
                <a:gd name="T1" fmla="*/ 4984 h 4984"/>
                <a:gd name="T2" fmla="*/ 0 w 6717"/>
                <a:gd name="T3" fmla="*/ 1144 h 4984"/>
                <a:gd name="T4" fmla="*/ 0 w 6717"/>
                <a:gd name="T5" fmla="*/ 0 h 4984"/>
                <a:gd name="T6" fmla="*/ 6717 w 6717"/>
                <a:gd name="T7" fmla="*/ 3851 h 4984"/>
                <a:gd name="T8" fmla="*/ 6717 w 6717"/>
                <a:gd name="T9" fmla="*/ 4984 h 49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17"/>
                <a:gd name="T16" fmla="*/ 0 h 4984"/>
                <a:gd name="T17" fmla="*/ 6717 w 6717"/>
                <a:gd name="T18" fmla="*/ 4984 h 49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17" h="4984">
                  <a:moveTo>
                    <a:pt x="6717" y="4984"/>
                  </a:moveTo>
                  <a:cubicBezTo>
                    <a:pt x="5615" y="3305"/>
                    <a:pt x="0" y="2288"/>
                    <a:pt x="0" y="114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92" y="1333"/>
                    <a:pt x="6717" y="2508"/>
                    <a:pt x="6717" y="3851"/>
                  </a:cubicBezTo>
                  <a:lnTo>
                    <a:pt x="6717" y="4984"/>
                  </a:lnTo>
                  <a:close/>
                </a:path>
              </a:pathLst>
            </a:custGeom>
            <a:grpFill/>
            <a:ln w="6350">
              <a:solidFill>
                <a:schemeClr val="accent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Freeform 9"/>
            <p:cNvSpPr>
              <a:spLocks noChangeAspect="1"/>
            </p:cNvSpPr>
            <p:nvPr/>
          </p:nvSpPr>
          <p:spPr bwMode="auto">
            <a:xfrm>
              <a:off x="2674" y="1360"/>
              <a:ext cx="403" cy="300"/>
            </a:xfrm>
            <a:custGeom>
              <a:avLst/>
              <a:gdLst>
                <a:gd name="T0" fmla="*/ 6717 w 6717"/>
                <a:gd name="T1" fmla="*/ 4984 h 4984"/>
                <a:gd name="T2" fmla="*/ 0 w 6717"/>
                <a:gd name="T3" fmla="*/ 1144 h 4984"/>
                <a:gd name="T4" fmla="*/ 0 w 6717"/>
                <a:gd name="T5" fmla="*/ 0 h 4984"/>
                <a:gd name="T6" fmla="*/ 6717 w 6717"/>
                <a:gd name="T7" fmla="*/ 3851 h 4984"/>
                <a:gd name="T8" fmla="*/ 6717 w 6717"/>
                <a:gd name="T9" fmla="*/ 4984 h 49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17"/>
                <a:gd name="T16" fmla="*/ 0 h 4984"/>
                <a:gd name="T17" fmla="*/ 6717 w 6717"/>
                <a:gd name="T18" fmla="*/ 4984 h 49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17" h="4984">
                  <a:moveTo>
                    <a:pt x="6717" y="4984"/>
                  </a:moveTo>
                  <a:cubicBezTo>
                    <a:pt x="5615" y="3305"/>
                    <a:pt x="0" y="2288"/>
                    <a:pt x="0" y="114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92" y="1333"/>
                    <a:pt x="6717" y="2508"/>
                    <a:pt x="6717" y="3851"/>
                  </a:cubicBezTo>
                  <a:lnTo>
                    <a:pt x="6717" y="4984"/>
                  </a:lnTo>
                  <a:close/>
                </a:path>
              </a:pathLst>
            </a:custGeom>
            <a:grpFill/>
            <a:ln w="63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Freeform 10"/>
            <p:cNvSpPr>
              <a:spLocks noChangeAspect="1"/>
            </p:cNvSpPr>
            <p:nvPr/>
          </p:nvSpPr>
          <p:spPr bwMode="auto">
            <a:xfrm>
              <a:off x="2674" y="1587"/>
              <a:ext cx="403" cy="299"/>
            </a:xfrm>
            <a:custGeom>
              <a:avLst/>
              <a:gdLst>
                <a:gd name="T0" fmla="*/ 0 w 6717"/>
                <a:gd name="T1" fmla="*/ 4983 h 4983"/>
                <a:gd name="T2" fmla="*/ 6717 w 6717"/>
                <a:gd name="T3" fmla="*/ 1133 h 4983"/>
                <a:gd name="T4" fmla="*/ 6717 w 6717"/>
                <a:gd name="T5" fmla="*/ 0 h 4983"/>
                <a:gd name="T6" fmla="*/ 0 w 6717"/>
                <a:gd name="T7" fmla="*/ 3840 h 4983"/>
                <a:gd name="T8" fmla="*/ 0 w 6717"/>
                <a:gd name="T9" fmla="*/ 4983 h 49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17"/>
                <a:gd name="T16" fmla="*/ 0 h 4983"/>
                <a:gd name="T17" fmla="*/ 6717 w 6717"/>
                <a:gd name="T18" fmla="*/ 4983 h 49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17" h="4983">
                  <a:moveTo>
                    <a:pt x="0" y="4983"/>
                  </a:moveTo>
                  <a:cubicBezTo>
                    <a:pt x="1102" y="3294"/>
                    <a:pt x="6717" y="2277"/>
                    <a:pt x="6717" y="1133"/>
                  </a:cubicBezTo>
                  <a:cubicBezTo>
                    <a:pt x="6717" y="0"/>
                    <a:pt x="6717" y="0"/>
                    <a:pt x="6717" y="0"/>
                  </a:cubicBezTo>
                  <a:cubicBezTo>
                    <a:pt x="5626" y="1333"/>
                    <a:pt x="0" y="2508"/>
                    <a:pt x="0" y="3840"/>
                  </a:cubicBezTo>
                  <a:lnTo>
                    <a:pt x="0" y="4983"/>
                  </a:lnTo>
                  <a:close/>
                </a:path>
              </a:pathLst>
            </a:custGeom>
            <a:grpFill/>
            <a:ln w="63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933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>
                <a:solidFill>
                  <a:srgbClr val="002060"/>
                </a:solidFill>
              </a:rPr>
              <a:t>Amyloidoses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Abnormal protein folding diseases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Robbins pages 182-187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E519-90C6-4BE8-8624-C5F6E38DA217}" type="slidenum">
              <a:rPr lang="en-US" smtClean="0"/>
              <a:pPr/>
              <a:t>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789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8227" y="410299"/>
            <a:ext cx="7209153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002060"/>
                </a:solidFill>
              </a:rPr>
              <a:t>ATTRwt</a:t>
            </a:r>
            <a:r>
              <a:rPr lang="en-US" sz="3600" dirty="0" smtClean="0">
                <a:solidFill>
                  <a:srgbClr val="002060"/>
                </a:solidFill>
              </a:rPr>
              <a:t> (wild type): </a:t>
            </a:r>
          </a:p>
          <a:p>
            <a:r>
              <a:rPr lang="en-US" sz="3600" dirty="0">
                <a:solidFill>
                  <a:srgbClr val="002060"/>
                </a:solidFill>
              </a:rPr>
              <a:t>normal </a:t>
            </a:r>
            <a:r>
              <a:rPr lang="en-US" sz="3600" dirty="0" smtClean="0">
                <a:solidFill>
                  <a:srgbClr val="002060"/>
                </a:solidFill>
              </a:rPr>
              <a:t>(wild type) transthyretin </a:t>
            </a:r>
          </a:p>
          <a:p>
            <a:r>
              <a:rPr lang="en-US" sz="3600" dirty="0" smtClean="0">
                <a:solidFill>
                  <a:srgbClr val="002060"/>
                </a:solidFill>
              </a:rPr>
              <a:t>is </a:t>
            </a:r>
            <a:r>
              <a:rPr lang="en-US" sz="3600" dirty="0">
                <a:solidFill>
                  <a:srgbClr val="002060"/>
                </a:solidFill>
              </a:rPr>
              <a:t>prone to </a:t>
            </a:r>
            <a:r>
              <a:rPr lang="en-US" sz="3600" dirty="0" err="1" smtClean="0">
                <a:solidFill>
                  <a:srgbClr val="002060"/>
                </a:solidFill>
              </a:rPr>
              <a:t>fibrillogenesis</a:t>
            </a:r>
            <a:r>
              <a:rPr lang="en-US" sz="3600" dirty="0" smtClean="0">
                <a:solidFill>
                  <a:srgbClr val="002060"/>
                </a:solidFill>
              </a:rPr>
              <a:t> </a:t>
            </a:r>
            <a:r>
              <a:rPr lang="en-US" sz="3600" dirty="0">
                <a:solidFill>
                  <a:srgbClr val="002060"/>
                </a:solidFill>
              </a:rPr>
              <a:t>at older age</a:t>
            </a:r>
          </a:p>
          <a:p>
            <a:endParaRPr lang="en-US" sz="3600" dirty="0" smtClean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- cardiac amyloid at old age 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“cardiac Alzheimer”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Formerly SSA: senile systemic amyloidosis</a:t>
            </a:r>
          </a:p>
          <a:p>
            <a:r>
              <a:rPr lang="en-US" altLang="en-US" sz="2400" dirty="0" smtClean="0">
                <a:solidFill>
                  <a:srgbClr val="002060"/>
                </a:solidFill>
              </a:rPr>
              <a:t>males</a:t>
            </a:r>
            <a:r>
              <a:rPr lang="en-US" altLang="en-US" sz="2400" dirty="0">
                <a:solidFill>
                  <a:srgbClr val="002060"/>
                </a:solidFill>
              </a:rPr>
              <a:t>, </a:t>
            </a:r>
            <a:endParaRPr lang="en-US" altLang="en-US" sz="2400" dirty="0" smtClean="0">
              <a:solidFill>
                <a:srgbClr val="002060"/>
              </a:solidFill>
            </a:endParaRPr>
          </a:p>
          <a:p>
            <a:r>
              <a:rPr lang="en-US" altLang="en-US" sz="2400" dirty="0" smtClean="0">
                <a:solidFill>
                  <a:srgbClr val="002060"/>
                </a:solidFill>
              </a:rPr>
              <a:t>under-diagnosed </a:t>
            </a:r>
            <a:r>
              <a:rPr lang="en-US" altLang="en-US" sz="2400" dirty="0">
                <a:solidFill>
                  <a:srgbClr val="002060"/>
                </a:solidFill>
              </a:rPr>
              <a:t>– 25% of octogenarians </a:t>
            </a:r>
          </a:p>
          <a:p>
            <a:r>
              <a:rPr lang="en-US" altLang="en-US" sz="2400" dirty="0" smtClean="0">
                <a:solidFill>
                  <a:srgbClr val="002060"/>
                </a:solidFill>
              </a:rPr>
              <a:t>risk factors?</a:t>
            </a:r>
          </a:p>
          <a:p>
            <a:r>
              <a:rPr lang="en-US" altLang="en-US" sz="2400" dirty="0" smtClean="0">
                <a:solidFill>
                  <a:srgbClr val="002060"/>
                </a:solidFill>
              </a:rPr>
              <a:t>prevention?</a:t>
            </a:r>
            <a:endParaRPr lang="en-US" sz="2400" dirty="0" smtClean="0"/>
          </a:p>
        </p:txBody>
      </p:sp>
      <p:pic>
        <p:nvPicPr>
          <p:cNvPr id="5" name="Bildobjekt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300"/>
                    </a14:imgEffect>
                    <a14:imgEffect>
                      <a14:brightnessContrast bright="16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9" t="3333" r="9047" b="4127"/>
          <a:stretch/>
        </p:blipFill>
        <p:spPr>
          <a:xfrm flipH="1">
            <a:off x="6941741" y="2857122"/>
            <a:ext cx="4447228" cy="3651738"/>
          </a:xfrm>
          <a:prstGeom prst="rect">
            <a:avLst/>
          </a:prstGeom>
        </p:spPr>
      </p:pic>
      <p:pic>
        <p:nvPicPr>
          <p:cNvPr id="4" name="Picture 2" descr="http://pubs.acs.org/cen/images/7940/7940notwkelly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62"/>
          <a:stretch/>
        </p:blipFill>
        <p:spPr bwMode="auto">
          <a:xfrm flipH="1">
            <a:off x="7790431" y="680535"/>
            <a:ext cx="4181475" cy="190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0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FEE1-5D73-449B-91C3-6FC68BA2AE0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12631" y="94562"/>
            <a:ext cx="6600397" cy="6863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sz="3200" b="1" dirty="0" smtClean="0"/>
              <a:t>Other amyloidosis types:</a:t>
            </a:r>
          </a:p>
          <a:p>
            <a:endParaRPr lang="en-US" sz="2000" b="1" dirty="0"/>
          </a:p>
          <a:p>
            <a:r>
              <a:rPr lang="en-US" sz="2000" b="1" dirty="0" smtClean="0"/>
              <a:t>ALect2: </a:t>
            </a:r>
            <a:r>
              <a:rPr lang="en-US" sz="2000" dirty="0" smtClean="0"/>
              <a:t>amyloid derived from leukocyte chemotactic factor 2</a:t>
            </a:r>
          </a:p>
          <a:p>
            <a:r>
              <a:rPr lang="en-US" sz="2000" dirty="0" smtClean="0"/>
              <a:t>- renal and systemic</a:t>
            </a:r>
          </a:p>
          <a:p>
            <a:r>
              <a:rPr lang="en-US" sz="2000" dirty="0" smtClean="0"/>
              <a:t>- slowly progressing</a:t>
            </a:r>
          </a:p>
          <a:p>
            <a:r>
              <a:rPr lang="en-US" sz="2000" dirty="0" smtClean="0"/>
              <a:t>- Mexican Americans, worldwide?</a:t>
            </a:r>
          </a:p>
          <a:p>
            <a:r>
              <a:rPr lang="en-US" sz="2000" dirty="0" smtClean="0"/>
              <a:t>- </a:t>
            </a:r>
            <a:r>
              <a:rPr lang="en-US" sz="2000" dirty="0"/>
              <a:t>n</a:t>
            </a:r>
            <a:r>
              <a:rPr lang="en-US" sz="2000" dirty="0" smtClean="0"/>
              <a:t>o treatment, avoid misdiagnosis as AL</a:t>
            </a:r>
          </a:p>
          <a:p>
            <a:endParaRPr lang="en-US" dirty="0"/>
          </a:p>
          <a:p>
            <a:r>
              <a:rPr lang="en-US" b="1" dirty="0" smtClean="0"/>
              <a:t>Hemodialysis</a:t>
            </a:r>
            <a:r>
              <a:rPr lang="en-US" dirty="0" smtClean="0"/>
              <a:t>-associated </a:t>
            </a:r>
            <a:r>
              <a:rPr lang="en-US" dirty="0"/>
              <a:t>amyloidosis: </a:t>
            </a:r>
            <a:endParaRPr lang="en-US" dirty="0" smtClean="0"/>
          </a:p>
          <a:p>
            <a:r>
              <a:rPr lang="en-US" dirty="0" smtClean="0"/>
              <a:t>- derived </a:t>
            </a:r>
            <a:r>
              <a:rPr lang="en-US" dirty="0"/>
              <a:t>from </a:t>
            </a:r>
            <a:r>
              <a:rPr lang="el-GR" dirty="0" smtClean="0"/>
              <a:t>β</a:t>
            </a:r>
            <a:r>
              <a:rPr lang="en-US" dirty="0" smtClean="0"/>
              <a:t>2-microglobulin (not effectively removed by dialysis)</a:t>
            </a:r>
          </a:p>
          <a:p>
            <a:r>
              <a:rPr lang="en-US" dirty="0"/>
              <a:t>- long term hemodialysis</a:t>
            </a:r>
          </a:p>
          <a:p>
            <a:r>
              <a:rPr lang="en-US" dirty="0" smtClean="0"/>
              <a:t>- </a:t>
            </a:r>
            <a:r>
              <a:rPr lang="en-US" dirty="0" err="1" smtClean="0"/>
              <a:t>periarthritis</a:t>
            </a:r>
            <a:r>
              <a:rPr lang="en-US" dirty="0"/>
              <a:t>, carpal tunnel syndrome, tenosynovitis</a:t>
            </a:r>
          </a:p>
          <a:p>
            <a:r>
              <a:rPr lang="en-US" dirty="0" smtClean="0"/>
              <a:t>- incidence </a:t>
            </a:r>
            <a:r>
              <a:rPr lang="en-US" dirty="0"/>
              <a:t>decreased with newer dialysis </a:t>
            </a:r>
            <a:r>
              <a:rPr lang="en-US" dirty="0" smtClean="0"/>
              <a:t>membranes</a:t>
            </a:r>
          </a:p>
          <a:p>
            <a:r>
              <a:rPr lang="en-US" dirty="0" smtClean="0"/>
              <a:t>- kidney transplantation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b="1" dirty="0" smtClean="0"/>
              <a:t>Localized</a:t>
            </a:r>
            <a:r>
              <a:rPr lang="en-US" dirty="0" smtClean="0"/>
              <a:t> </a:t>
            </a:r>
            <a:r>
              <a:rPr lang="en-US" dirty="0"/>
              <a:t>amyloidosis: </a:t>
            </a:r>
            <a:endParaRPr lang="en-US" dirty="0" smtClean="0"/>
          </a:p>
          <a:p>
            <a:r>
              <a:rPr lang="en-US" dirty="0" smtClean="0"/>
              <a:t>lung</a:t>
            </a:r>
            <a:r>
              <a:rPr lang="en-US" dirty="0"/>
              <a:t>, larynx, skin, urinary </a:t>
            </a:r>
            <a:r>
              <a:rPr lang="en-US" dirty="0" smtClean="0"/>
              <a:t>bladder; mostly AL</a:t>
            </a:r>
          </a:p>
          <a:p>
            <a:r>
              <a:rPr lang="en-US" dirty="0" smtClean="0"/>
              <a:t>Iatrogenic: insulin injection site</a:t>
            </a:r>
          </a:p>
          <a:p>
            <a:r>
              <a:rPr lang="en-US" dirty="0"/>
              <a:t>s</a:t>
            </a:r>
            <a:r>
              <a:rPr lang="en-US" dirty="0" smtClean="0"/>
              <a:t>urgical treatment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Endocrine</a:t>
            </a:r>
            <a:r>
              <a:rPr lang="en-US" dirty="0"/>
              <a:t> </a:t>
            </a:r>
            <a:r>
              <a:rPr lang="en-US" dirty="0" smtClean="0"/>
              <a:t>amyloid, certain tumors….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72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055" y="2129890"/>
            <a:ext cx="49348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H&amp;E more advanced deposits of amyloid appear</a:t>
            </a:r>
          </a:p>
          <a:p>
            <a:r>
              <a:rPr lang="en-US" dirty="0" smtClean="0"/>
              <a:t>as </a:t>
            </a:r>
            <a:r>
              <a:rPr lang="en-US" dirty="0"/>
              <a:t>eosinophilic, amorphous, “hyaline” </a:t>
            </a:r>
            <a:r>
              <a:rPr lang="en-US" dirty="0" smtClean="0"/>
              <a:t>material,</a:t>
            </a:r>
          </a:p>
          <a:p>
            <a:r>
              <a:rPr lang="en-US" dirty="0" smtClean="0"/>
              <a:t>always </a:t>
            </a:r>
            <a:r>
              <a:rPr lang="en-US" dirty="0"/>
              <a:t>the same, regardless of the type of </a:t>
            </a:r>
            <a:r>
              <a:rPr lang="en-US" dirty="0" smtClean="0"/>
              <a:t>amyloid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22" t="4203" r="13684" b="27101"/>
          <a:stretch/>
        </p:blipFill>
        <p:spPr>
          <a:xfrm>
            <a:off x="690932" y="3299416"/>
            <a:ext cx="4508253" cy="32525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8" t="22776" r="22918" b="32749"/>
          <a:stretch/>
        </p:blipFill>
        <p:spPr>
          <a:xfrm>
            <a:off x="5427097" y="3308761"/>
            <a:ext cx="4572688" cy="324318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461738" y="4863980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62607" y="2126791"/>
            <a:ext cx="64756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Early amyloidosis may be indistinguishable from minimal change disease, FSGS or diabetes.  Therefore Congo red stain must be examined to </a:t>
            </a:r>
            <a:r>
              <a:rPr lang="en-US" i="1" dirty="0" smtClean="0">
                <a:solidFill>
                  <a:srgbClr val="FF0000"/>
                </a:solidFill>
              </a:rPr>
              <a:t>rule out </a:t>
            </a:r>
            <a:r>
              <a:rPr lang="en-US" dirty="0" smtClean="0"/>
              <a:t>amyloid and not just to confirm suspicion of amyloid based on routine H&amp;E stain  </a:t>
            </a:r>
          </a:p>
          <a:p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5E7D-6C3D-4755-AF03-B2BF5373CF3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38201" y="37188"/>
            <a:ext cx="1022838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/>
              <a:t>Systemic amyloidosis - </a:t>
            </a:r>
            <a:r>
              <a:rPr lang="en-US" sz="3200" dirty="0" smtClean="0"/>
              <a:t>3</a:t>
            </a:r>
            <a:endParaRPr lang="en-US" sz="3200" dirty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dirty="0"/>
              <a:t>4. Pathology</a:t>
            </a:r>
            <a:r>
              <a:rPr lang="en-US" dirty="0" smtClean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kidney </a:t>
            </a:r>
            <a:r>
              <a:rPr lang="en-US" dirty="0"/>
              <a:t>involvement in </a:t>
            </a:r>
            <a:r>
              <a:rPr lang="en-US" altLang="en-US" dirty="0"/>
              <a:t>70</a:t>
            </a:r>
            <a:r>
              <a:rPr lang="en-US" altLang="en-US" dirty="0" smtClean="0"/>
              <a:t>%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Cardiac in 70%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peripheral nerves, other sites</a:t>
            </a:r>
          </a:p>
          <a:p>
            <a:pPr>
              <a:defRPr/>
            </a:pPr>
            <a:r>
              <a:rPr lang="en-US" dirty="0" smtClean="0"/>
              <a:t> 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0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865ED1-E3CD-4DBA-9580-AB5D6661F421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400"/>
          </a:p>
        </p:txBody>
      </p:sp>
      <p:sp>
        <p:nvSpPr>
          <p:cNvPr id="4" name="TextBox 3"/>
          <p:cNvSpPr txBox="1"/>
          <p:nvPr/>
        </p:nvSpPr>
        <p:spPr>
          <a:xfrm>
            <a:off x="992427" y="33466"/>
            <a:ext cx="1050516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/>
              <a:t>Systemic </a:t>
            </a:r>
            <a:r>
              <a:rPr lang="en-US" sz="3200" dirty="0" smtClean="0"/>
              <a:t>amyloidosis </a:t>
            </a:r>
            <a:r>
              <a:rPr lang="en-US" sz="3200" dirty="0"/>
              <a:t>- </a:t>
            </a:r>
            <a:r>
              <a:rPr lang="en-US" sz="3200" dirty="0" smtClean="0"/>
              <a:t>4</a:t>
            </a:r>
            <a:endParaRPr lang="en-US" sz="3200" dirty="0"/>
          </a:p>
          <a:p>
            <a:pPr>
              <a:defRPr/>
            </a:pPr>
            <a:endParaRPr lang="en-US" sz="3200" dirty="0" smtClean="0"/>
          </a:p>
          <a:p>
            <a:pPr>
              <a:defRPr/>
            </a:pPr>
            <a:r>
              <a:rPr lang="en-US" sz="2400" dirty="0" smtClean="0"/>
              <a:t>5</a:t>
            </a:r>
            <a:r>
              <a:rPr lang="en-US" sz="2400" dirty="0"/>
              <a:t>. Laboratory tests:</a:t>
            </a:r>
          </a:p>
          <a:p>
            <a:pPr>
              <a:defRPr/>
            </a:pPr>
            <a:r>
              <a:rPr lang="en-US" sz="2400" dirty="0"/>
              <a:t>	- </a:t>
            </a:r>
            <a:r>
              <a:rPr lang="en-US" sz="2400" dirty="0" smtClean="0"/>
              <a:t>tissue diagnosis</a:t>
            </a:r>
          </a:p>
          <a:p>
            <a:pPr>
              <a:defRPr/>
            </a:pPr>
            <a:r>
              <a:rPr lang="en-US" sz="2400" dirty="0" smtClean="0"/>
              <a:t>hence a biopsy of an affected organ or a “surrogate” site</a:t>
            </a:r>
          </a:p>
          <a:p>
            <a:pPr>
              <a:defRPr/>
            </a:pPr>
            <a:r>
              <a:rPr lang="en-US" altLang="en-US" sz="2400" dirty="0"/>
              <a:t>	</a:t>
            </a:r>
            <a:endParaRPr lang="en-US" altLang="en-US" sz="2400" dirty="0" smtClean="0"/>
          </a:p>
          <a:p>
            <a:pPr>
              <a:defRPr/>
            </a:pPr>
            <a:endParaRPr lang="en-US" sz="2400" dirty="0"/>
          </a:p>
        </p:txBody>
      </p:sp>
      <p:pic>
        <p:nvPicPr>
          <p:cNvPr id="6" name="Picture 7" descr="congobi"/>
          <p:cNvPicPr>
            <a:picLocks noChangeAspect="1" noChangeArrowheads="1"/>
          </p:cNvPicPr>
          <p:nvPr/>
        </p:nvPicPr>
        <p:blipFill rotWithShape="1">
          <a:blip r:embed="rId3" cstate="print"/>
          <a:srcRect t="7966" b="-5310"/>
          <a:stretch/>
        </p:blipFill>
        <p:spPr bwMode="auto">
          <a:xfrm>
            <a:off x="4450492" y="2993883"/>
            <a:ext cx="3810000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EMamyl"/>
          <p:cNvPicPr>
            <a:picLocks noChangeAspect="1" noChangeArrowheads="1"/>
          </p:cNvPicPr>
          <p:nvPr/>
        </p:nvPicPr>
        <p:blipFill>
          <a:blip r:embed="rId4" cstate="print">
            <a:lum bright="4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" t="24162" r="5202" b="31003"/>
          <a:stretch>
            <a:fillRect/>
          </a:stretch>
        </p:blipFill>
        <p:spPr bwMode="auto">
          <a:xfrm>
            <a:off x="8366270" y="2993883"/>
            <a:ext cx="3635797" cy="26442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24925" y="5664718"/>
            <a:ext cx="36197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Routine stain: extracellular </a:t>
            </a:r>
            <a:r>
              <a:rPr lang="en-US" dirty="0"/>
              <a:t>“amorphous” </a:t>
            </a:r>
            <a:r>
              <a:rPr lang="en-US" dirty="0" smtClean="0"/>
              <a:t>deposits, </a:t>
            </a:r>
          </a:p>
          <a:p>
            <a:r>
              <a:rPr lang="en-US" dirty="0" smtClean="0"/>
              <a:t>not-specific for amyloid</a:t>
            </a:r>
            <a:endParaRPr lang="en-US" dirty="0"/>
          </a:p>
        </p:txBody>
      </p:sp>
      <p:sp>
        <p:nvSpPr>
          <p:cNvPr id="9" name="5-Point Star 8"/>
          <p:cNvSpPr/>
          <p:nvPr/>
        </p:nvSpPr>
        <p:spPr bwMode="auto">
          <a:xfrm>
            <a:off x="3118022" y="5935883"/>
            <a:ext cx="381000" cy="381000"/>
          </a:xfrm>
          <a:prstGeom prst="star5">
            <a:avLst/>
          </a:prstGeom>
          <a:solidFill>
            <a:srgbClr val="99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382533" y="5661114"/>
            <a:ext cx="39891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Need Congo red stain </a:t>
            </a:r>
            <a:r>
              <a:rPr lang="en-US" altLang="en-US" dirty="0" smtClean="0"/>
              <a:t>with green birefringence under polarized light</a:t>
            </a:r>
            <a:endParaRPr lang="en-US" altLang="en-US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 smtClean="0"/>
              <a:t>[“apple </a:t>
            </a:r>
            <a:r>
              <a:rPr lang="en-US" altLang="en-US" dirty="0"/>
              <a:t>green” </a:t>
            </a:r>
            <a:r>
              <a:rPr lang="en-US" altLang="en-US" dirty="0" smtClean="0"/>
              <a:t>birefringence] = diagnostic</a:t>
            </a:r>
            <a:endParaRPr lang="en-US" altLang="en-US" dirty="0"/>
          </a:p>
        </p:txBody>
      </p:sp>
      <p:sp>
        <p:nvSpPr>
          <p:cNvPr id="11" name="5-Point Star 10"/>
          <p:cNvSpPr/>
          <p:nvPr/>
        </p:nvSpPr>
        <p:spPr bwMode="auto">
          <a:xfrm>
            <a:off x="6289589" y="3748196"/>
            <a:ext cx="381000" cy="381000"/>
          </a:xfrm>
          <a:prstGeom prst="star5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12" name="Picture 4" descr="Green_App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929" y="3079246"/>
            <a:ext cx="970373" cy="87535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050752" y="5672451"/>
            <a:ext cx="24866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Amyloid is fibrillary only </a:t>
            </a:r>
            <a:endParaRPr lang="en-US" altLang="en-US" dirty="0" smtClean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b</a:t>
            </a:r>
            <a:r>
              <a:rPr lang="en-US" altLang="en-US" dirty="0" smtClean="0"/>
              <a:t>y electron </a:t>
            </a:r>
            <a:r>
              <a:rPr lang="en-US" altLang="en-US" dirty="0"/>
              <a:t>microscopy</a:t>
            </a:r>
          </a:p>
        </p:txBody>
      </p:sp>
      <p:sp>
        <p:nvSpPr>
          <p:cNvPr id="14" name="Freeform 11"/>
          <p:cNvSpPr>
            <a:spLocks noChangeAspect="1"/>
          </p:cNvSpPr>
          <p:nvPr/>
        </p:nvSpPr>
        <p:spPr bwMode="auto">
          <a:xfrm flipH="1">
            <a:off x="7967333" y="82977"/>
            <a:ext cx="2372420" cy="2509633"/>
          </a:xfrm>
          <a:custGeom>
            <a:avLst/>
            <a:gdLst/>
            <a:ahLst/>
            <a:cxnLst>
              <a:cxn ang="0">
                <a:pos x="80" y="336"/>
              </a:cxn>
              <a:cxn ang="0">
                <a:pos x="101" y="252"/>
              </a:cxn>
              <a:cxn ang="0">
                <a:pos x="28" y="189"/>
              </a:cxn>
              <a:cxn ang="0">
                <a:pos x="10" y="116"/>
              </a:cxn>
              <a:cxn ang="0">
                <a:pos x="30" y="56"/>
              </a:cxn>
              <a:cxn ang="0">
                <a:pos x="140" y="5"/>
              </a:cxn>
              <a:cxn ang="0">
                <a:pos x="208" y="10"/>
              </a:cxn>
              <a:cxn ang="0">
                <a:pos x="291" y="64"/>
              </a:cxn>
              <a:cxn ang="0">
                <a:pos x="263" y="146"/>
              </a:cxn>
              <a:cxn ang="0">
                <a:pos x="235" y="161"/>
              </a:cxn>
              <a:cxn ang="0">
                <a:pos x="200" y="193"/>
              </a:cxn>
              <a:cxn ang="0">
                <a:pos x="171" y="197"/>
              </a:cxn>
              <a:cxn ang="0">
                <a:pos x="150" y="228"/>
              </a:cxn>
              <a:cxn ang="0">
                <a:pos x="95" y="336"/>
              </a:cxn>
              <a:cxn ang="0">
                <a:pos x="80" y="336"/>
              </a:cxn>
            </a:cxnLst>
            <a:rect l="0" t="0" r="r" b="b"/>
            <a:pathLst>
              <a:path w="321" h="339">
                <a:moveTo>
                  <a:pt x="80" y="336"/>
                </a:moveTo>
                <a:cubicBezTo>
                  <a:pt x="87" y="327"/>
                  <a:pt x="106" y="252"/>
                  <a:pt x="101" y="252"/>
                </a:cubicBezTo>
                <a:cubicBezTo>
                  <a:pt x="81" y="252"/>
                  <a:pt x="21" y="222"/>
                  <a:pt x="28" y="189"/>
                </a:cubicBezTo>
                <a:cubicBezTo>
                  <a:pt x="7" y="182"/>
                  <a:pt x="0" y="143"/>
                  <a:pt x="10" y="116"/>
                </a:cubicBezTo>
                <a:cubicBezTo>
                  <a:pt x="8" y="89"/>
                  <a:pt x="19" y="69"/>
                  <a:pt x="30" y="56"/>
                </a:cubicBezTo>
                <a:cubicBezTo>
                  <a:pt x="51" y="32"/>
                  <a:pt x="79" y="8"/>
                  <a:pt x="140" y="5"/>
                </a:cubicBezTo>
                <a:cubicBezTo>
                  <a:pt x="162" y="4"/>
                  <a:pt x="174" y="0"/>
                  <a:pt x="208" y="10"/>
                </a:cubicBezTo>
                <a:cubicBezTo>
                  <a:pt x="246" y="21"/>
                  <a:pt x="276" y="37"/>
                  <a:pt x="291" y="64"/>
                </a:cubicBezTo>
                <a:cubicBezTo>
                  <a:pt x="321" y="114"/>
                  <a:pt x="282" y="140"/>
                  <a:pt x="263" y="146"/>
                </a:cubicBezTo>
                <a:cubicBezTo>
                  <a:pt x="251" y="160"/>
                  <a:pt x="247" y="160"/>
                  <a:pt x="235" y="161"/>
                </a:cubicBezTo>
                <a:cubicBezTo>
                  <a:pt x="230" y="178"/>
                  <a:pt x="220" y="194"/>
                  <a:pt x="200" y="193"/>
                </a:cubicBezTo>
                <a:cubicBezTo>
                  <a:pt x="191" y="199"/>
                  <a:pt x="177" y="197"/>
                  <a:pt x="171" y="197"/>
                </a:cubicBezTo>
                <a:cubicBezTo>
                  <a:pt x="169" y="207"/>
                  <a:pt x="156" y="235"/>
                  <a:pt x="150" y="228"/>
                </a:cubicBezTo>
                <a:cubicBezTo>
                  <a:pt x="158" y="244"/>
                  <a:pt x="98" y="332"/>
                  <a:pt x="95" y="336"/>
                </a:cubicBezTo>
                <a:cubicBezTo>
                  <a:pt x="90" y="330"/>
                  <a:pt x="87" y="339"/>
                  <a:pt x="80" y="336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rgbClr val="FF00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075903" y="439616"/>
            <a:ext cx="2243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think – amyloid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o</a:t>
            </a:r>
            <a:r>
              <a:rPr lang="en-US" b="1" dirty="0" smtClean="0">
                <a:solidFill>
                  <a:srgbClr val="FF0000"/>
                </a:solidFill>
              </a:rPr>
              <a:t>rder Congo red stain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22" t="4203" r="13684" b="27101"/>
          <a:stretch/>
        </p:blipFill>
        <p:spPr>
          <a:xfrm>
            <a:off x="646008" y="2993883"/>
            <a:ext cx="3702545" cy="2671244"/>
          </a:xfrm>
          <a:prstGeom prst="rect">
            <a:avLst/>
          </a:prstGeom>
        </p:spPr>
      </p:pic>
      <p:sp>
        <p:nvSpPr>
          <p:cNvPr id="17" name="5-Point Star 16"/>
          <p:cNvSpPr/>
          <p:nvPr/>
        </p:nvSpPr>
        <p:spPr bwMode="auto">
          <a:xfrm>
            <a:off x="2497280" y="4211495"/>
            <a:ext cx="381000" cy="381000"/>
          </a:xfrm>
          <a:prstGeom prst="star5">
            <a:avLst/>
          </a:prstGeom>
          <a:solidFill>
            <a:srgbClr val="99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72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432" y="372667"/>
            <a:ext cx="7502904" cy="55768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67801" y="5949538"/>
            <a:ext cx="816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Congo red stain with green </a:t>
            </a:r>
            <a:r>
              <a:rPr lang="en-GB" dirty="0"/>
              <a:t>birefringence </a:t>
            </a:r>
            <a:r>
              <a:rPr lang="en-GB" dirty="0" smtClean="0"/>
              <a:t>under polarized light – diagnostic of </a:t>
            </a:r>
            <a:r>
              <a:rPr lang="en-GB" dirty="0"/>
              <a:t>amyloid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E519-90C6-4BE8-8624-C5F6E38DA21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7185" y="1248508"/>
            <a:ext cx="323383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 need to think about amyloid</a:t>
            </a:r>
          </a:p>
          <a:p>
            <a:r>
              <a:rPr lang="en-US" dirty="0" smtClean="0"/>
              <a:t>and do special stain -</a:t>
            </a:r>
          </a:p>
          <a:p>
            <a:r>
              <a:rPr lang="en-US" dirty="0" smtClean="0"/>
              <a:t>Congo red </a:t>
            </a:r>
          </a:p>
          <a:p>
            <a:endParaRPr lang="en-US" dirty="0"/>
          </a:p>
          <a:p>
            <a:endParaRPr lang="en-US" dirty="0" smtClean="0"/>
          </a:p>
          <a:p>
            <a:pPr>
              <a:defRPr/>
            </a:pPr>
            <a:r>
              <a:rPr lang="en-US" dirty="0"/>
              <a:t>Clinical suspicion…</a:t>
            </a:r>
          </a:p>
          <a:p>
            <a:pPr>
              <a:defRPr/>
            </a:pPr>
            <a:r>
              <a:rPr lang="en-US" dirty="0"/>
              <a:t>Pathologic suspicion</a:t>
            </a:r>
            <a:r>
              <a:rPr lang="en-US" dirty="0" smtClean="0"/>
              <a:t>…</a:t>
            </a:r>
          </a:p>
          <a:p>
            <a:pPr>
              <a:defRPr/>
            </a:pPr>
            <a:r>
              <a:rPr lang="en-US" dirty="0" smtClean="0"/>
              <a:t>Challenges in early diagnosis…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28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1B14C9B-81B2-4020-9931-FE39AD8CF025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400"/>
          </a:p>
        </p:txBody>
      </p:sp>
      <p:pic>
        <p:nvPicPr>
          <p:cNvPr id="122883" name="Picture 2" descr="CON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859" y="1378827"/>
            <a:ext cx="3831110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4" name="Picture 3" descr="slide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0" t="12801" r="60001" b="20799"/>
          <a:stretch>
            <a:fillRect/>
          </a:stretch>
        </p:blipFill>
        <p:spPr bwMode="auto">
          <a:xfrm>
            <a:off x="2672863" y="1367715"/>
            <a:ext cx="15589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5" name="TextBox 6"/>
          <p:cNvSpPr txBox="1">
            <a:spLocks noChangeArrowheads="1"/>
          </p:cNvSpPr>
          <p:nvPr/>
        </p:nvSpPr>
        <p:spPr bwMode="auto">
          <a:xfrm>
            <a:off x="2171974" y="4647653"/>
            <a:ext cx="8406121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/>
              <a:t>Amyloid can be detected in subcutaneous fat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Fat biopsy typically </a:t>
            </a:r>
            <a:r>
              <a:rPr lang="en-US" altLang="en-US" sz="1800" dirty="0"/>
              <a:t>from periumbilical </a:t>
            </a:r>
            <a:r>
              <a:rPr lang="en-US" altLang="en-US" sz="1800" dirty="0" smtClean="0"/>
              <a:t>abdomen (“surrogate site”)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/>
              <a:t>for diagnosis and screening of </a:t>
            </a:r>
            <a:r>
              <a:rPr lang="en-US" altLang="en-US" sz="1800" dirty="0" smtClean="0"/>
              <a:t>patients at risk (i.e. known plasma cell </a:t>
            </a:r>
            <a:r>
              <a:rPr lang="en-US" altLang="en-US" sz="1800" dirty="0" err="1" smtClean="0"/>
              <a:t>dyscrasia</a:t>
            </a:r>
            <a:r>
              <a:rPr lang="en-US" altLang="en-US" sz="1800" dirty="0" smtClean="0"/>
              <a:t>)</a:t>
            </a:r>
            <a:endParaRPr lang="en-US" alt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3059727" y="521680"/>
            <a:ext cx="49515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“Surrogate” site biopsy</a:t>
            </a:r>
            <a:endParaRPr lang="en-US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497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206F233-6A5C-4D1C-99A5-304F4EDAA0A8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400"/>
          </a:p>
        </p:txBody>
      </p:sp>
      <p:sp>
        <p:nvSpPr>
          <p:cNvPr id="3" name="TextBox 2"/>
          <p:cNvSpPr txBox="1"/>
          <p:nvPr/>
        </p:nvSpPr>
        <p:spPr>
          <a:xfrm>
            <a:off x="1470869" y="943763"/>
            <a:ext cx="1012911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</a:rPr>
              <a:t>Differential </a:t>
            </a:r>
            <a:r>
              <a:rPr lang="en-US" sz="3600" b="1" dirty="0" smtClean="0">
                <a:solidFill>
                  <a:srgbClr val="FF0000"/>
                </a:solidFill>
              </a:rPr>
              <a:t>diagnosis of</a:t>
            </a:r>
            <a:endParaRPr lang="en-US" sz="36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3600" dirty="0"/>
              <a:t>of proteinuria/nephrotic syndrome </a:t>
            </a:r>
            <a:r>
              <a:rPr lang="en-US" sz="3600" dirty="0" smtClean="0"/>
              <a:t>in </a:t>
            </a:r>
            <a:r>
              <a:rPr lang="en-US" sz="3600" dirty="0"/>
              <a:t>adults:</a:t>
            </a:r>
          </a:p>
          <a:p>
            <a:pPr>
              <a:defRPr/>
            </a:pPr>
            <a:endParaRPr lang="en-US" dirty="0"/>
          </a:p>
          <a:p>
            <a:pPr marL="342900" indent="-342900">
              <a:buFontTx/>
              <a:buAutoNum type="arabicPeriod"/>
              <a:defRPr/>
            </a:pPr>
            <a:r>
              <a:rPr lang="en-US" sz="2400" dirty="0"/>
              <a:t>Focal and Segmental Glomerular Sclerosis/Minimal change disease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400" dirty="0"/>
              <a:t>Membranous nephropathy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400" dirty="0" smtClean="0"/>
              <a:t>Diabetes</a:t>
            </a:r>
            <a:endParaRPr lang="en-US" sz="2400" dirty="0"/>
          </a:p>
          <a:p>
            <a:pPr marL="342900" indent="-342900">
              <a:buFontTx/>
              <a:buAutoNum type="arabicPeriod"/>
              <a:defRPr/>
            </a:pPr>
            <a:r>
              <a:rPr lang="en-US" sz="2400" b="1" dirty="0">
                <a:solidFill>
                  <a:srgbClr val="FF0000"/>
                </a:solidFill>
              </a:rPr>
              <a:t>Amyloidosis</a:t>
            </a:r>
            <a:r>
              <a:rPr lang="en-US" sz="2400" b="1" dirty="0" smtClean="0">
                <a:solidFill>
                  <a:srgbClr val="FF0000"/>
                </a:solidFill>
              </a:rPr>
              <a:t>!!!</a:t>
            </a:r>
            <a:endParaRPr lang="en-US" sz="2400" b="1" dirty="0">
              <a:solidFill>
                <a:srgbClr val="FF0000"/>
              </a:solidFill>
            </a:endParaRPr>
          </a:p>
          <a:p>
            <a:pPr marL="342900" indent="-342900">
              <a:buFontTx/>
              <a:buAutoNum type="arabicPeriod"/>
              <a:defRPr/>
            </a:pPr>
            <a:endParaRPr lang="en-US" sz="2400" b="1" dirty="0" smtClean="0">
              <a:solidFill>
                <a:srgbClr val="FF0000"/>
              </a:solidFill>
            </a:endParaRPr>
          </a:p>
          <a:p>
            <a:pPr marL="342900" indent="-342900">
              <a:buFontTx/>
              <a:buAutoNum type="arabicPeriod"/>
              <a:defRPr/>
            </a:pPr>
            <a:endParaRPr lang="en-US" sz="24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2400" b="1" dirty="0" smtClean="0"/>
              <a:t>Cardiac amyloidosis – heart failure, arrhythmia, long list of differential</a:t>
            </a:r>
          </a:p>
          <a:p>
            <a:pPr>
              <a:defRPr/>
            </a:pPr>
            <a:r>
              <a:rPr lang="en-US" sz="2400" b="1" dirty="0" smtClean="0"/>
              <a:t>Polyneuropathy – sensory and </a:t>
            </a:r>
            <a:r>
              <a:rPr lang="en-US" sz="2400" b="1" dirty="0"/>
              <a:t>autonomic disturbances, long list of differential</a:t>
            </a:r>
            <a:endParaRPr lang="en-US" sz="2400" b="1" dirty="0" smtClean="0"/>
          </a:p>
          <a:p>
            <a:pPr>
              <a:defRPr/>
            </a:pPr>
            <a:r>
              <a:rPr lang="en-US" sz="2400" b="1" dirty="0" smtClean="0"/>
              <a:t>Amyloid deposits are unevenly distributed in tissues</a:t>
            </a:r>
            <a:endParaRPr 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75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865ED1-E3CD-4DBA-9580-AB5D6661F421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400"/>
          </a:p>
        </p:txBody>
      </p:sp>
      <p:sp>
        <p:nvSpPr>
          <p:cNvPr id="4" name="TextBox 3"/>
          <p:cNvSpPr txBox="1"/>
          <p:nvPr/>
        </p:nvSpPr>
        <p:spPr>
          <a:xfrm>
            <a:off x="992427" y="628816"/>
            <a:ext cx="10505160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/>
              <a:t>Systemic </a:t>
            </a:r>
            <a:r>
              <a:rPr lang="en-US" sz="3200" dirty="0" smtClean="0"/>
              <a:t>amyloidosis </a:t>
            </a:r>
            <a:r>
              <a:rPr lang="en-US" sz="3200" dirty="0"/>
              <a:t>- </a:t>
            </a:r>
            <a:r>
              <a:rPr lang="en-US" sz="3200" dirty="0" smtClean="0"/>
              <a:t>5</a:t>
            </a:r>
            <a:endParaRPr lang="en-US" sz="3200" dirty="0"/>
          </a:p>
          <a:p>
            <a:pPr>
              <a:defRPr/>
            </a:pPr>
            <a:endParaRPr lang="en-US" sz="3200" dirty="0"/>
          </a:p>
          <a:p>
            <a:pPr>
              <a:defRPr/>
            </a:pPr>
            <a:r>
              <a:rPr lang="en-US" sz="2400" dirty="0" smtClean="0"/>
              <a:t>6</a:t>
            </a:r>
            <a:r>
              <a:rPr lang="en-US" sz="2400" dirty="0"/>
              <a:t>. Prognosis:</a:t>
            </a:r>
          </a:p>
          <a:p>
            <a:pPr>
              <a:defRPr/>
            </a:pPr>
            <a:r>
              <a:rPr lang="en-US" sz="2400" dirty="0"/>
              <a:t>	- </a:t>
            </a:r>
            <a:r>
              <a:rPr lang="en-US" sz="2400" dirty="0" smtClean="0"/>
              <a:t>amyloid type and stage dependent, delay in diagnosis…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Amyloid typing: </a:t>
            </a:r>
            <a:r>
              <a:rPr lang="en-US" sz="2400" dirty="0" err="1"/>
              <a:t>immuno</a:t>
            </a:r>
            <a:r>
              <a:rPr lang="en-US" sz="2400" dirty="0"/>
              <a:t> stains &amp; </a:t>
            </a:r>
            <a:r>
              <a:rPr lang="en-US" sz="2400" dirty="0" smtClean="0"/>
              <a:t>proteomics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endParaRPr lang="en-US" sz="2400" dirty="0" smtClean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endParaRPr lang="en-US" sz="2400" dirty="0" smtClean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endParaRPr lang="en-US" sz="2400" dirty="0" smtClean="0"/>
          </a:p>
          <a:p>
            <a:pPr>
              <a:defRPr/>
            </a:pPr>
            <a:endParaRPr lang="en-US" sz="2400" dirty="0"/>
          </a:p>
          <a:p>
            <a:r>
              <a:rPr lang="en-US" sz="2400" dirty="0" err="1" smtClean="0"/>
              <a:t>Immuno</a:t>
            </a:r>
            <a:r>
              <a:rPr lang="en-US" sz="2400" dirty="0" smtClean="0"/>
              <a:t> stains: need </a:t>
            </a:r>
            <a:r>
              <a:rPr lang="en-US" sz="2400" dirty="0"/>
              <a:t>to know what amyloid type to look </a:t>
            </a:r>
            <a:r>
              <a:rPr lang="en-US" sz="2400" dirty="0" smtClean="0"/>
              <a:t>for &amp; need </a:t>
            </a:r>
            <a:r>
              <a:rPr lang="en-US" sz="2400" dirty="0"/>
              <a:t>to have the required </a:t>
            </a:r>
            <a:r>
              <a:rPr lang="en-US" sz="2400" dirty="0" smtClean="0"/>
              <a:t>antibody</a:t>
            </a:r>
            <a:endParaRPr lang="en-US" sz="2400" dirty="0"/>
          </a:p>
        </p:txBody>
      </p:sp>
      <p:grpSp>
        <p:nvGrpSpPr>
          <p:cNvPr id="5" name="Group 4"/>
          <p:cNvGrpSpPr/>
          <p:nvPr/>
        </p:nvGrpSpPr>
        <p:grpSpPr>
          <a:xfrm>
            <a:off x="1078325" y="3308519"/>
            <a:ext cx="6823039" cy="1914050"/>
            <a:chOff x="697315" y="2898200"/>
            <a:chExt cx="6823039" cy="19140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5" r="21195" b="4536"/>
            <a:stretch/>
          </p:blipFill>
          <p:spPr>
            <a:xfrm>
              <a:off x="5636398" y="2921701"/>
              <a:ext cx="1883956" cy="189054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70" t="10481" r="14059" b="616"/>
            <a:stretch/>
          </p:blipFill>
          <p:spPr>
            <a:xfrm>
              <a:off x="3430480" y="2898200"/>
              <a:ext cx="2050812" cy="1914049"/>
            </a:xfrm>
            <a:prstGeom prst="rect">
              <a:avLst/>
            </a:prstGeom>
          </p:spPr>
        </p:pic>
        <p:pic>
          <p:nvPicPr>
            <p:cNvPr id="8" name="Picture 2" descr="L-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8" t="19221" r="18752" b="5521"/>
            <a:stretch/>
          </p:blipFill>
          <p:spPr bwMode="auto">
            <a:xfrm>
              <a:off x="697315" y="2898201"/>
              <a:ext cx="2608593" cy="1914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6142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6544" y="476570"/>
            <a:ext cx="2852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sections stained with Congo red</a:t>
            </a:r>
          </a:p>
          <a:p>
            <a:r>
              <a:rPr lang="en-US" sz="1600" dirty="0"/>
              <a:t>a</a:t>
            </a:r>
            <a:r>
              <a:rPr lang="en-US" sz="1600" dirty="0" smtClean="0"/>
              <a:t>re laser micro-dissected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241350" y="2066884"/>
            <a:ext cx="3315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Protein extraction, </a:t>
            </a:r>
          </a:p>
          <a:p>
            <a:r>
              <a:rPr lang="en-US" sz="1600" dirty="0" smtClean="0"/>
              <a:t>Trypsin digestion into peptides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3604858" y="2867373"/>
            <a:ext cx="2860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HPLC: </a:t>
            </a:r>
            <a:r>
              <a:rPr lang="en-US" sz="1600" dirty="0" smtClean="0"/>
              <a:t>separation of peptides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3814552" y="3454694"/>
            <a:ext cx="2758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ESI: </a:t>
            </a:r>
            <a:r>
              <a:rPr lang="en-US" sz="1600" dirty="0" smtClean="0"/>
              <a:t>peptides are ionized +++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683177" y="5253857"/>
            <a:ext cx="65562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MS2:</a:t>
            </a:r>
          </a:p>
          <a:p>
            <a:r>
              <a:rPr lang="en-US" sz="2400" dirty="0" smtClean="0"/>
              <a:t>-</a:t>
            </a:r>
            <a:r>
              <a:rPr lang="en-US" sz="1600" dirty="0" smtClean="0"/>
              <a:t> measures the size of each fragment derived from the parent peptide mass</a:t>
            </a:r>
            <a:endParaRPr lang="en-US" sz="1600" dirty="0"/>
          </a:p>
          <a:p>
            <a:r>
              <a:rPr lang="en-US" sz="1600" dirty="0" smtClean="0"/>
              <a:t>- these measurements are used to predict the amino acid sequence</a:t>
            </a:r>
            <a:endParaRPr lang="en-US" sz="2400" dirty="0"/>
          </a:p>
        </p:txBody>
      </p:sp>
      <p:grpSp>
        <p:nvGrpSpPr>
          <p:cNvPr id="9" name="Group 16"/>
          <p:cNvGrpSpPr>
            <a:grpSpLocks noChangeAspect="1"/>
          </p:cNvGrpSpPr>
          <p:nvPr/>
        </p:nvGrpSpPr>
        <p:grpSpPr bwMode="auto">
          <a:xfrm>
            <a:off x="5748881" y="1325670"/>
            <a:ext cx="453049" cy="1412950"/>
            <a:chOff x="2537" y="1012"/>
            <a:chExt cx="691" cy="2300"/>
          </a:xfrm>
        </p:grpSpPr>
        <p:sp>
          <p:nvSpPr>
            <p:cNvPr id="10" name="Freeform 10"/>
            <p:cNvSpPr>
              <a:spLocks noChangeAspect="1"/>
            </p:cNvSpPr>
            <p:nvPr/>
          </p:nvSpPr>
          <p:spPr bwMode="auto">
            <a:xfrm>
              <a:off x="2537" y="1012"/>
              <a:ext cx="691" cy="2300"/>
            </a:xfrm>
            <a:custGeom>
              <a:avLst/>
              <a:gdLst>
                <a:gd name="T0" fmla="*/ 427 w 432"/>
                <a:gd name="T1" fmla="*/ 754 h 1437"/>
                <a:gd name="T2" fmla="*/ 165 w 432"/>
                <a:gd name="T3" fmla="*/ 765 h 1437"/>
                <a:gd name="T4" fmla="*/ 165 w 432"/>
                <a:gd name="T5" fmla="*/ 776 h 1437"/>
                <a:gd name="T6" fmla="*/ 40 w 432"/>
                <a:gd name="T7" fmla="*/ 688 h 1437"/>
                <a:gd name="T8" fmla="*/ 54 w 432"/>
                <a:gd name="T9" fmla="*/ 541 h 1437"/>
                <a:gd name="T10" fmla="*/ 54 w 432"/>
                <a:gd name="T11" fmla="*/ 541 h 1437"/>
                <a:gd name="T12" fmla="*/ 216 w 432"/>
                <a:gd name="T13" fmla="*/ 307 h 1437"/>
                <a:gd name="T14" fmla="*/ 336 w 432"/>
                <a:gd name="T15" fmla="*/ 11 h 1437"/>
                <a:gd name="T16" fmla="*/ 142 w 432"/>
                <a:gd name="T17" fmla="*/ 262 h 1437"/>
                <a:gd name="T18" fmla="*/ 22 w 432"/>
                <a:gd name="T19" fmla="*/ 557 h 1437"/>
                <a:gd name="T20" fmla="*/ 26 w 432"/>
                <a:gd name="T21" fmla="*/ 557 h 1437"/>
                <a:gd name="T22" fmla="*/ 11 w 432"/>
                <a:gd name="T23" fmla="*/ 695 h 1437"/>
                <a:gd name="T24" fmla="*/ 18 w 432"/>
                <a:gd name="T25" fmla="*/ 711 h 1437"/>
                <a:gd name="T26" fmla="*/ 165 w 432"/>
                <a:gd name="T27" fmla="*/ 813 h 1437"/>
                <a:gd name="T28" fmla="*/ 165 w 432"/>
                <a:gd name="T29" fmla="*/ 831 h 1437"/>
                <a:gd name="T30" fmla="*/ 205 w 432"/>
                <a:gd name="T31" fmla="*/ 834 h 1437"/>
                <a:gd name="T32" fmla="*/ 205 w 432"/>
                <a:gd name="T33" fmla="*/ 1677 h 1437"/>
                <a:gd name="T34" fmla="*/ 376 w 432"/>
                <a:gd name="T35" fmla="*/ 2207 h 1437"/>
                <a:gd name="T36" fmla="*/ 475 w 432"/>
                <a:gd name="T37" fmla="*/ 2207 h 1437"/>
                <a:gd name="T38" fmla="*/ 643 w 432"/>
                <a:gd name="T39" fmla="*/ 1673 h 1437"/>
                <a:gd name="T40" fmla="*/ 643 w 432"/>
                <a:gd name="T41" fmla="*/ 839 h 1437"/>
                <a:gd name="T42" fmla="*/ 691 w 432"/>
                <a:gd name="T43" fmla="*/ 831 h 1437"/>
                <a:gd name="T44" fmla="*/ 691 w 432"/>
                <a:gd name="T45" fmla="*/ 765 h 1437"/>
                <a:gd name="T46" fmla="*/ 427 w 432"/>
                <a:gd name="T47" fmla="*/ 754 h 143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32"/>
                <a:gd name="T73" fmla="*/ 0 h 1437"/>
                <a:gd name="T74" fmla="*/ 432 w 432"/>
                <a:gd name="T75" fmla="*/ 1437 h 143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32" h="1437">
                  <a:moveTo>
                    <a:pt x="267" y="471"/>
                  </a:moveTo>
                  <a:cubicBezTo>
                    <a:pt x="176" y="471"/>
                    <a:pt x="103" y="473"/>
                    <a:pt x="103" y="478"/>
                  </a:cubicBezTo>
                  <a:cubicBezTo>
                    <a:pt x="103" y="485"/>
                    <a:pt x="103" y="485"/>
                    <a:pt x="103" y="485"/>
                  </a:cubicBezTo>
                  <a:cubicBezTo>
                    <a:pt x="25" y="430"/>
                    <a:pt x="25" y="430"/>
                    <a:pt x="25" y="430"/>
                  </a:cubicBezTo>
                  <a:cubicBezTo>
                    <a:pt x="34" y="338"/>
                    <a:pt x="34" y="338"/>
                    <a:pt x="34" y="338"/>
                  </a:cubicBezTo>
                  <a:cubicBezTo>
                    <a:pt x="34" y="338"/>
                    <a:pt x="34" y="338"/>
                    <a:pt x="34" y="338"/>
                  </a:cubicBezTo>
                  <a:cubicBezTo>
                    <a:pt x="57" y="316"/>
                    <a:pt x="96" y="258"/>
                    <a:pt x="135" y="192"/>
                  </a:cubicBezTo>
                  <a:cubicBezTo>
                    <a:pt x="190" y="96"/>
                    <a:pt x="224" y="14"/>
                    <a:pt x="210" y="7"/>
                  </a:cubicBezTo>
                  <a:cubicBezTo>
                    <a:pt x="196" y="0"/>
                    <a:pt x="142" y="68"/>
                    <a:pt x="89" y="164"/>
                  </a:cubicBezTo>
                  <a:cubicBezTo>
                    <a:pt x="34" y="258"/>
                    <a:pt x="0" y="341"/>
                    <a:pt x="14" y="348"/>
                  </a:cubicBezTo>
                  <a:cubicBezTo>
                    <a:pt x="14" y="348"/>
                    <a:pt x="14" y="348"/>
                    <a:pt x="16" y="348"/>
                  </a:cubicBezTo>
                  <a:cubicBezTo>
                    <a:pt x="7" y="434"/>
                    <a:pt x="7" y="434"/>
                    <a:pt x="7" y="434"/>
                  </a:cubicBezTo>
                  <a:cubicBezTo>
                    <a:pt x="7" y="437"/>
                    <a:pt x="9" y="441"/>
                    <a:pt x="11" y="444"/>
                  </a:cubicBezTo>
                  <a:cubicBezTo>
                    <a:pt x="103" y="508"/>
                    <a:pt x="103" y="508"/>
                    <a:pt x="103" y="508"/>
                  </a:cubicBezTo>
                  <a:cubicBezTo>
                    <a:pt x="103" y="519"/>
                    <a:pt x="103" y="519"/>
                    <a:pt x="103" y="519"/>
                  </a:cubicBezTo>
                  <a:cubicBezTo>
                    <a:pt x="103" y="519"/>
                    <a:pt x="112" y="521"/>
                    <a:pt x="128" y="521"/>
                  </a:cubicBezTo>
                  <a:cubicBezTo>
                    <a:pt x="128" y="1048"/>
                    <a:pt x="128" y="1048"/>
                    <a:pt x="128" y="1048"/>
                  </a:cubicBezTo>
                  <a:cubicBezTo>
                    <a:pt x="235" y="1379"/>
                    <a:pt x="235" y="1379"/>
                    <a:pt x="235" y="1379"/>
                  </a:cubicBezTo>
                  <a:cubicBezTo>
                    <a:pt x="263" y="1437"/>
                    <a:pt x="270" y="1437"/>
                    <a:pt x="297" y="1379"/>
                  </a:cubicBezTo>
                  <a:cubicBezTo>
                    <a:pt x="402" y="1045"/>
                    <a:pt x="402" y="1045"/>
                    <a:pt x="402" y="1045"/>
                  </a:cubicBezTo>
                  <a:cubicBezTo>
                    <a:pt x="402" y="524"/>
                    <a:pt x="402" y="524"/>
                    <a:pt x="402" y="524"/>
                  </a:cubicBezTo>
                  <a:cubicBezTo>
                    <a:pt x="420" y="521"/>
                    <a:pt x="432" y="521"/>
                    <a:pt x="432" y="519"/>
                  </a:cubicBezTo>
                  <a:cubicBezTo>
                    <a:pt x="432" y="478"/>
                    <a:pt x="432" y="478"/>
                    <a:pt x="432" y="478"/>
                  </a:cubicBezTo>
                  <a:cubicBezTo>
                    <a:pt x="432" y="473"/>
                    <a:pt x="359" y="471"/>
                    <a:pt x="267" y="471"/>
                  </a:cubicBezTo>
                </a:path>
              </a:pathLst>
            </a:custGeom>
            <a:solidFill>
              <a:srgbClr val="FFF5EE"/>
            </a:solidFill>
            <a:ln w="6350" cap="rnd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7"/>
            <p:cNvSpPr>
              <a:spLocks noChangeAspect="1"/>
            </p:cNvSpPr>
            <p:nvPr/>
          </p:nvSpPr>
          <p:spPr bwMode="auto">
            <a:xfrm>
              <a:off x="2740" y="2529"/>
              <a:ext cx="438" cy="781"/>
            </a:xfrm>
            <a:custGeom>
              <a:avLst/>
              <a:gdLst>
                <a:gd name="T0" fmla="*/ 0 w 2300"/>
                <a:gd name="T1" fmla="*/ 0 h 4067"/>
                <a:gd name="T2" fmla="*/ 0 w 2300"/>
                <a:gd name="T3" fmla="*/ 161 h 4067"/>
                <a:gd name="T4" fmla="*/ 172 w 2300"/>
                <a:gd name="T5" fmla="*/ 690 h 4067"/>
                <a:gd name="T6" fmla="*/ 274 w 2300"/>
                <a:gd name="T7" fmla="*/ 690 h 4067"/>
                <a:gd name="T8" fmla="*/ 438 w 2300"/>
                <a:gd name="T9" fmla="*/ 157 h 4067"/>
                <a:gd name="T10" fmla="*/ 438 w 2300"/>
                <a:gd name="T11" fmla="*/ 0 h 4067"/>
                <a:gd name="T12" fmla="*/ 0 w 2300"/>
                <a:gd name="T13" fmla="*/ 0 h 40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00"/>
                <a:gd name="T22" fmla="*/ 0 h 4067"/>
                <a:gd name="T23" fmla="*/ 2300 w 2300"/>
                <a:gd name="T24" fmla="*/ 4067 h 40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00" h="4067">
                  <a:moveTo>
                    <a:pt x="0" y="0"/>
                  </a:moveTo>
                  <a:cubicBezTo>
                    <a:pt x="0" y="837"/>
                    <a:pt x="0" y="837"/>
                    <a:pt x="0" y="837"/>
                  </a:cubicBezTo>
                  <a:cubicBezTo>
                    <a:pt x="901" y="3592"/>
                    <a:pt x="901" y="3592"/>
                    <a:pt x="901" y="3592"/>
                  </a:cubicBezTo>
                  <a:cubicBezTo>
                    <a:pt x="1150" y="4048"/>
                    <a:pt x="1189" y="4067"/>
                    <a:pt x="1438" y="3592"/>
                  </a:cubicBezTo>
                  <a:cubicBezTo>
                    <a:pt x="2300" y="818"/>
                    <a:pt x="2300" y="818"/>
                    <a:pt x="2300" y="818"/>
                  </a:cubicBezTo>
                  <a:cubicBezTo>
                    <a:pt x="2300" y="0"/>
                    <a:pt x="2300" y="0"/>
                    <a:pt x="23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9CCFF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9"/>
            <p:cNvSpPr>
              <a:spLocks noChangeAspect="1"/>
            </p:cNvSpPr>
            <p:nvPr/>
          </p:nvSpPr>
          <p:spPr bwMode="auto">
            <a:xfrm>
              <a:off x="2625" y="1122"/>
              <a:ext cx="296" cy="402"/>
            </a:xfrm>
            <a:custGeom>
              <a:avLst/>
              <a:gdLst>
                <a:gd name="T0" fmla="*/ 200 w 185"/>
                <a:gd name="T1" fmla="*/ 229 h 251"/>
                <a:gd name="T2" fmla="*/ 288 w 185"/>
                <a:gd name="T3" fmla="*/ 51 h 251"/>
                <a:gd name="T4" fmla="*/ 205 w 185"/>
                <a:gd name="T5" fmla="*/ 3 h 251"/>
                <a:gd name="T6" fmla="*/ 91 w 185"/>
                <a:gd name="T7" fmla="*/ 168 h 251"/>
                <a:gd name="T8" fmla="*/ 6 w 185"/>
                <a:gd name="T9" fmla="*/ 351 h 251"/>
                <a:gd name="T10" fmla="*/ 88 w 185"/>
                <a:gd name="T11" fmla="*/ 394 h 251"/>
                <a:gd name="T12" fmla="*/ 200 w 185"/>
                <a:gd name="T13" fmla="*/ 229 h 2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5"/>
                <a:gd name="T22" fmla="*/ 0 h 251"/>
                <a:gd name="T23" fmla="*/ 185 w 185"/>
                <a:gd name="T24" fmla="*/ 251 h 25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5" h="251">
                  <a:moveTo>
                    <a:pt x="125" y="143"/>
                  </a:moveTo>
                  <a:cubicBezTo>
                    <a:pt x="160" y="84"/>
                    <a:pt x="185" y="34"/>
                    <a:pt x="180" y="32"/>
                  </a:cubicBezTo>
                  <a:cubicBezTo>
                    <a:pt x="128" y="2"/>
                    <a:pt x="128" y="2"/>
                    <a:pt x="128" y="2"/>
                  </a:cubicBezTo>
                  <a:cubicBezTo>
                    <a:pt x="123" y="0"/>
                    <a:pt x="91" y="45"/>
                    <a:pt x="57" y="105"/>
                  </a:cubicBezTo>
                  <a:cubicBezTo>
                    <a:pt x="23" y="164"/>
                    <a:pt x="0" y="214"/>
                    <a:pt x="4" y="219"/>
                  </a:cubicBezTo>
                  <a:cubicBezTo>
                    <a:pt x="55" y="246"/>
                    <a:pt x="55" y="246"/>
                    <a:pt x="55" y="246"/>
                  </a:cubicBezTo>
                  <a:cubicBezTo>
                    <a:pt x="59" y="251"/>
                    <a:pt x="91" y="203"/>
                    <a:pt x="125" y="143"/>
                  </a:cubicBezTo>
                </a:path>
              </a:pathLst>
            </a:custGeom>
            <a:solidFill>
              <a:srgbClr val="FFF5EE"/>
            </a:solidFill>
            <a:ln w="6350" cap="rnd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20" name="Curved Connector 19"/>
          <p:cNvCxnSpPr/>
          <p:nvPr/>
        </p:nvCxnSpPr>
        <p:spPr>
          <a:xfrm rot="10800000" flipH="1" flipV="1">
            <a:off x="4966568" y="1557406"/>
            <a:ext cx="1101969" cy="574283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6476297" y="3324120"/>
            <a:ext cx="2187062" cy="586420"/>
            <a:chOff x="5192615" y="3277224"/>
            <a:chExt cx="2144740" cy="586420"/>
          </a:xfrm>
        </p:grpSpPr>
        <p:sp>
          <p:nvSpPr>
            <p:cNvPr id="38" name="Rectangle 37"/>
            <p:cNvSpPr/>
            <p:nvPr/>
          </p:nvSpPr>
          <p:spPr>
            <a:xfrm>
              <a:off x="5192615" y="3617931"/>
              <a:ext cx="914400" cy="473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197622" y="3729060"/>
              <a:ext cx="1311364" cy="60108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192732" y="3528348"/>
              <a:ext cx="268368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393274" y="3494312"/>
              <a:ext cx="9440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++</a:t>
              </a:r>
              <a:endParaRPr lang="en-US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163041" y="3375897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051207" y="3375894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380221" y="3277224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</p:grpSp>
      <p:cxnSp>
        <p:nvCxnSpPr>
          <p:cNvPr id="51" name="Straight Connector 50"/>
          <p:cNvCxnSpPr/>
          <p:nvPr/>
        </p:nvCxnSpPr>
        <p:spPr>
          <a:xfrm>
            <a:off x="6131165" y="2426854"/>
            <a:ext cx="530804" cy="368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6148755" y="2016372"/>
            <a:ext cx="535200" cy="3928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6434999" y="2929787"/>
            <a:ext cx="2655000" cy="369079"/>
            <a:chOff x="3633176" y="2929787"/>
            <a:chExt cx="2655000" cy="369079"/>
          </a:xfrm>
        </p:grpSpPr>
        <p:sp>
          <p:nvSpPr>
            <p:cNvPr id="17" name="Rectangle 16"/>
            <p:cNvSpPr/>
            <p:nvPr/>
          </p:nvSpPr>
          <p:spPr>
            <a:xfrm>
              <a:off x="3633188" y="2929787"/>
              <a:ext cx="914400" cy="4740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633176" y="3023567"/>
              <a:ext cx="914400" cy="473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364" y="2941511"/>
              <a:ext cx="1311364" cy="47405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639026" y="3123209"/>
              <a:ext cx="914400" cy="473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632221" y="3041157"/>
              <a:ext cx="1311364" cy="47405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638085" y="3140795"/>
              <a:ext cx="1311364" cy="47405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643937" y="3234583"/>
              <a:ext cx="1311364" cy="47405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639024" y="3228713"/>
              <a:ext cx="914400" cy="473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019784" y="3053858"/>
              <a:ext cx="268368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019784" y="3147638"/>
              <a:ext cx="268368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019808" y="3253147"/>
              <a:ext cx="268368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016504" y="2948349"/>
              <a:ext cx="268368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465475" y="4921540"/>
            <a:ext cx="251571" cy="238270"/>
            <a:chOff x="2854783" y="5050499"/>
            <a:chExt cx="251571" cy="238270"/>
          </a:xfrm>
        </p:grpSpPr>
        <p:sp>
          <p:nvSpPr>
            <p:cNvPr id="64" name="Rectangle 63"/>
            <p:cNvSpPr/>
            <p:nvPr/>
          </p:nvSpPr>
          <p:spPr>
            <a:xfrm>
              <a:off x="2865348" y="5151992"/>
              <a:ext cx="154142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864946" y="5050499"/>
              <a:ext cx="120065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 flipV="1">
              <a:off x="2854783" y="5240947"/>
              <a:ext cx="251571" cy="47822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0" name="Slide Number Placeholder 7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BA7A8-56C2-4E33-9F0C-F3900E481177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335491" y="2307880"/>
            <a:ext cx="1386609" cy="404190"/>
            <a:chOff x="5165621" y="1929416"/>
            <a:chExt cx="1386609" cy="404190"/>
          </a:xfrm>
        </p:grpSpPr>
        <p:sp>
          <p:nvSpPr>
            <p:cNvPr id="32" name="Rectangle 31"/>
            <p:cNvSpPr/>
            <p:nvPr/>
          </p:nvSpPr>
          <p:spPr>
            <a:xfrm rot="1260000">
              <a:off x="5165621" y="1986038"/>
              <a:ext cx="1311364" cy="45719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 rot="-2400000">
              <a:off x="5507219" y="1929416"/>
              <a:ext cx="268368" cy="5409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 rot="-1200000">
              <a:off x="5301608" y="2039684"/>
              <a:ext cx="914400" cy="516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637830" y="2286201"/>
              <a:ext cx="914400" cy="4740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 rot="-2400000">
              <a:off x="5864777" y="2181466"/>
              <a:ext cx="268368" cy="5409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470427" y="3945450"/>
            <a:ext cx="2187062" cy="586420"/>
            <a:chOff x="5192615" y="3277224"/>
            <a:chExt cx="2144740" cy="586420"/>
          </a:xfrm>
        </p:grpSpPr>
        <p:sp>
          <p:nvSpPr>
            <p:cNvPr id="67" name="Rectangle 66"/>
            <p:cNvSpPr/>
            <p:nvPr/>
          </p:nvSpPr>
          <p:spPr>
            <a:xfrm>
              <a:off x="5192615" y="3617931"/>
              <a:ext cx="914400" cy="473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197622" y="3729060"/>
              <a:ext cx="1311364" cy="60108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192732" y="3528348"/>
              <a:ext cx="268368" cy="457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393274" y="3494312"/>
              <a:ext cx="9440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++</a:t>
              </a:r>
              <a:endParaRPr lang="en-US" dirty="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163041" y="3375897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6051207" y="3375894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5380221" y="3277224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+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344311" y="3879157"/>
            <a:ext cx="524451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Peptides sprayed into MS1:</a:t>
            </a:r>
          </a:p>
          <a:p>
            <a:pPr marL="171450" indent="-171450">
              <a:buFontTx/>
              <a:buChar char="-"/>
            </a:pPr>
            <a:r>
              <a:rPr lang="en-US" sz="1600" dirty="0"/>
              <a:t>measures the parent mass of the peptide and</a:t>
            </a:r>
          </a:p>
          <a:p>
            <a:pPr marL="171450" indent="-171450">
              <a:buFontTx/>
              <a:buChar char="-"/>
            </a:pPr>
            <a:r>
              <a:rPr lang="en-US" sz="1600" dirty="0"/>
              <a:t>selects the peptides for CID (collision-induced dissociation</a:t>
            </a:r>
            <a:r>
              <a:rPr lang="en-US" sz="1600" dirty="0" smtClean="0"/>
              <a:t>)</a:t>
            </a: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588393" y="4839470"/>
            <a:ext cx="5979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CID: </a:t>
            </a:r>
            <a:r>
              <a:rPr lang="en-US" sz="1600" dirty="0" smtClean="0"/>
              <a:t>upon </a:t>
            </a:r>
            <a:r>
              <a:rPr lang="en-US" sz="1600" dirty="0"/>
              <a:t>collision with a neutral gas, the peptides are fragmented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083" y="4944399"/>
            <a:ext cx="1666948" cy="1094145"/>
          </a:xfrm>
          <a:prstGeom prst="rect">
            <a:avLst/>
          </a:prstGeom>
        </p:spPr>
      </p:pic>
      <p:sp>
        <p:nvSpPr>
          <p:cNvPr id="77" name="Freeform 6"/>
          <p:cNvSpPr>
            <a:spLocks noChangeAspect="1"/>
          </p:cNvSpPr>
          <p:nvPr/>
        </p:nvSpPr>
        <p:spPr bwMode="auto">
          <a:xfrm>
            <a:off x="5166485" y="1498636"/>
            <a:ext cx="287239" cy="305633"/>
          </a:xfrm>
          <a:custGeom>
            <a:avLst/>
            <a:gdLst>
              <a:gd name="T0" fmla="*/ 11275 w 11275"/>
              <a:gd name="T1" fmla="*/ 5912 h 11992"/>
              <a:gd name="T2" fmla="*/ 10486 w 11275"/>
              <a:gd name="T3" fmla="*/ 8727 h 11992"/>
              <a:gd name="T4" fmla="*/ 8456 w 11275"/>
              <a:gd name="T5" fmla="*/ 10754 h 11992"/>
              <a:gd name="T6" fmla="*/ 5637 w 11275"/>
              <a:gd name="T7" fmla="*/ 11542 h 11992"/>
              <a:gd name="T8" fmla="*/ 2819 w 11275"/>
              <a:gd name="T9" fmla="*/ 10754 h 11992"/>
              <a:gd name="T10" fmla="*/ 789 w 11275"/>
              <a:gd name="T11" fmla="*/ 8727 h 11992"/>
              <a:gd name="T12" fmla="*/ 0 w 11275"/>
              <a:gd name="T13" fmla="*/ 5912 h 11992"/>
              <a:gd name="T14" fmla="*/ 789 w 11275"/>
              <a:gd name="T15" fmla="*/ 3041 h 11992"/>
              <a:gd name="T16" fmla="*/ 2819 w 11275"/>
              <a:gd name="T17" fmla="*/ 1014 h 11992"/>
              <a:gd name="T18" fmla="*/ 5637 w 11275"/>
              <a:gd name="T19" fmla="*/ 282 h 11992"/>
              <a:gd name="T20" fmla="*/ 8456 w 11275"/>
              <a:gd name="T21" fmla="*/ 1014 h 11992"/>
              <a:gd name="T22" fmla="*/ 10486 w 11275"/>
              <a:gd name="T23" fmla="*/ 3041 h 11992"/>
              <a:gd name="T24" fmla="*/ 11275 w 11275"/>
              <a:gd name="T25" fmla="*/ 5912 h 119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1275"/>
              <a:gd name="T40" fmla="*/ 0 h 11992"/>
              <a:gd name="T41" fmla="*/ 11275 w 11275"/>
              <a:gd name="T42" fmla="*/ 11992 h 1199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1275" h="11992">
                <a:moveTo>
                  <a:pt x="11275" y="5912"/>
                </a:moveTo>
                <a:cubicBezTo>
                  <a:pt x="11275" y="7657"/>
                  <a:pt x="10993" y="6982"/>
                  <a:pt x="10486" y="8727"/>
                </a:cubicBezTo>
                <a:cubicBezTo>
                  <a:pt x="10035" y="8445"/>
                  <a:pt x="9302" y="9233"/>
                  <a:pt x="8456" y="10754"/>
                </a:cubicBezTo>
                <a:cubicBezTo>
                  <a:pt x="7667" y="11204"/>
                  <a:pt x="6652" y="11992"/>
                  <a:pt x="5637" y="11542"/>
                </a:cubicBezTo>
                <a:cubicBezTo>
                  <a:pt x="4623" y="11035"/>
                  <a:pt x="3608" y="11485"/>
                  <a:pt x="2819" y="10754"/>
                </a:cubicBezTo>
                <a:cubicBezTo>
                  <a:pt x="1973" y="10641"/>
                  <a:pt x="1240" y="10416"/>
                  <a:pt x="789" y="8727"/>
                </a:cubicBezTo>
                <a:cubicBezTo>
                  <a:pt x="282" y="9402"/>
                  <a:pt x="0" y="5856"/>
                  <a:pt x="0" y="5912"/>
                </a:cubicBezTo>
                <a:cubicBezTo>
                  <a:pt x="0" y="4279"/>
                  <a:pt x="282" y="3941"/>
                  <a:pt x="789" y="3041"/>
                </a:cubicBezTo>
                <a:cubicBezTo>
                  <a:pt x="1240" y="2027"/>
                  <a:pt x="1973" y="2534"/>
                  <a:pt x="2819" y="1014"/>
                </a:cubicBezTo>
                <a:cubicBezTo>
                  <a:pt x="3608" y="0"/>
                  <a:pt x="4623" y="1295"/>
                  <a:pt x="5637" y="282"/>
                </a:cubicBezTo>
                <a:cubicBezTo>
                  <a:pt x="6652" y="789"/>
                  <a:pt x="7667" y="901"/>
                  <a:pt x="8456" y="1014"/>
                </a:cubicBezTo>
                <a:cubicBezTo>
                  <a:pt x="9302" y="1971"/>
                  <a:pt x="10035" y="2084"/>
                  <a:pt x="10486" y="3041"/>
                </a:cubicBezTo>
                <a:cubicBezTo>
                  <a:pt x="10993" y="4054"/>
                  <a:pt x="11275" y="5236"/>
                  <a:pt x="11275" y="5912"/>
                </a:cubicBezTo>
              </a:path>
            </a:pathLst>
          </a:custGeom>
          <a:solidFill>
            <a:srgbClr val="FF0000"/>
          </a:solidFill>
          <a:ln w="63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90" name="Group 9"/>
          <p:cNvGrpSpPr>
            <a:grpSpLocks noChangeAspect="1"/>
          </p:cNvGrpSpPr>
          <p:nvPr/>
        </p:nvGrpSpPr>
        <p:grpSpPr bwMode="auto">
          <a:xfrm rot="5400000">
            <a:off x="1151548" y="584289"/>
            <a:ext cx="807222" cy="1737229"/>
            <a:chOff x="1857" y="1255"/>
            <a:chExt cx="1285" cy="1462"/>
          </a:xfrm>
        </p:grpSpPr>
        <p:sp>
          <p:nvSpPr>
            <p:cNvPr id="91" name="Freeform 10"/>
            <p:cNvSpPr>
              <a:spLocks noChangeAspect="1"/>
            </p:cNvSpPr>
            <p:nvPr/>
          </p:nvSpPr>
          <p:spPr bwMode="auto">
            <a:xfrm>
              <a:off x="1857" y="1255"/>
              <a:ext cx="1285" cy="1462"/>
            </a:xfrm>
            <a:custGeom>
              <a:avLst/>
              <a:gdLst/>
              <a:ahLst/>
              <a:cxnLst>
                <a:cxn ang="0">
                  <a:pos x="943" y="1462"/>
                </a:cxn>
                <a:cxn ang="0">
                  <a:pos x="0" y="1462"/>
                </a:cxn>
                <a:cxn ang="0">
                  <a:pos x="344" y="0"/>
                </a:cxn>
                <a:cxn ang="0">
                  <a:pos x="1285" y="0"/>
                </a:cxn>
                <a:cxn ang="0">
                  <a:pos x="943" y="1462"/>
                </a:cxn>
              </a:cxnLst>
              <a:rect l="0" t="0" r="r" b="b"/>
              <a:pathLst>
                <a:path w="1285" h="1462">
                  <a:moveTo>
                    <a:pt x="943" y="1462"/>
                  </a:moveTo>
                  <a:lnTo>
                    <a:pt x="0" y="1462"/>
                  </a:lnTo>
                  <a:lnTo>
                    <a:pt x="344" y="0"/>
                  </a:lnTo>
                  <a:lnTo>
                    <a:pt x="1285" y="0"/>
                  </a:lnTo>
                  <a:lnTo>
                    <a:pt x="943" y="1462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11"/>
            <p:cNvSpPr>
              <a:spLocks noChangeAspect="1"/>
            </p:cNvSpPr>
            <p:nvPr/>
          </p:nvSpPr>
          <p:spPr bwMode="auto">
            <a:xfrm>
              <a:off x="2046" y="1470"/>
              <a:ext cx="907" cy="1032"/>
            </a:xfrm>
            <a:custGeom>
              <a:avLst/>
              <a:gdLst/>
              <a:ahLst/>
              <a:cxnLst>
                <a:cxn ang="0">
                  <a:pos x="665" y="1032"/>
                </a:cxn>
                <a:cxn ang="0">
                  <a:pos x="0" y="1032"/>
                </a:cxn>
                <a:cxn ang="0">
                  <a:pos x="242" y="0"/>
                </a:cxn>
                <a:cxn ang="0">
                  <a:pos x="907" y="0"/>
                </a:cxn>
                <a:cxn ang="0">
                  <a:pos x="665" y="1032"/>
                </a:cxn>
              </a:cxnLst>
              <a:rect l="0" t="0" r="r" b="b"/>
              <a:pathLst>
                <a:path w="907" h="1032">
                  <a:moveTo>
                    <a:pt x="665" y="1032"/>
                  </a:moveTo>
                  <a:lnTo>
                    <a:pt x="0" y="1032"/>
                  </a:lnTo>
                  <a:lnTo>
                    <a:pt x="242" y="0"/>
                  </a:lnTo>
                  <a:lnTo>
                    <a:pt x="907" y="0"/>
                  </a:lnTo>
                  <a:lnTo>
                    <a:pt x="665" y="1032"/>
                  </a:lnTo>
                  <a:close/>
                </a:path>
              </a:pathLst>
            </a:custGeom>
            <a:solidFill>
              <a:srgbClr val="EAEAEA"/>
            </a:solidFill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12"/>
            <p:cNvSpPr>
              <a:spLocks noChangeAspect="1"/>
            </p:cNvSpPr>
            <p:nvPr/>
          </p:nvSpPr>
          <p:spPr bwMode="auto">
            <a:xfrm>
              <a:off x="2161" y="1470"/>
              <a:ext cx="684" cy="1028"/>
            </a:xfrm>
            <a:custGeom>
              <a:avLst/>
              <a:gdLst/>
              <a:ahLst/>
              <a:cxnLst>
                <a:cxn ang="0">
                  <a:pos x="36" y="544"/>
                </a:cxn>
                <a:cxn ang="0">
                  <a:pos x="59" y="461"/>
                </a:cxn>
                <a:cxn ang="0">
                  <a:pos x="33" y="324"/>
                </a:cxn>
                <a:cxn ang="0">
                  <a:pos x="55" y="219"/>
                </a:cxn>
                <a:cxn ang="0">
                  <a:pos x="100" y="72"/>
                </a:cxn>
                <a:cxn ang="0">
                  <a:pos x="264" y="23"/>
                </a:cxn>
                <a:cxn ang="0">
                  <a:pos x="314" y="127"/>
                </a:cxn>
                <a:cxn ang="0">
                  <a:pos x="358" y="231"/>
                </a:cxn>
                <a:cxn ang="0">
                  <a:pos x="262" y="360"/>
                </a:cxn>
                <a:cxn ang="0">
                  <a:pos x="185" y="471"/>
                </a:cxn>
                <a:cxn ang="0">
                  <a:pos x="156" y="544"/>
                </a:cxn>
                <a:cxn ang="0">
                  <a:pos x="36" y="544"/>
                </a:cxn>
              </a:cxnLst>
              <a:rect l="0" t="0" r="r" b="b"/>
              <a:pathLst>
                <a:path w="362" h="544">
                  <a:moveTo>
                    <a:pt x="36" y="544"/>
                  </a:moveTo>
                  <a:cubicBezTo>
                    <a:pt x="46" y="505"/>
                    <a:pt x="78" y="530"/>
                    <a:pt x="59" y="461"/>
                  </a:cubicBezTo>
                  <a:cubicBezTo>
                    <a:pt x="39" y="392"/>
                    <a:pt x="0" y="366"/>
                    <a:pt x="33" y="324"/>
                  </a:cubicBezTo>
                  <a:cubicBezTo>
                    <a:pt x="65" y="281"/>
                    <a:pt x="78" y="281"/>
                    <a:pt x="55" y="219"/>
                  </a:cubicBezTo>
                  <a:cubicBezTo>
                    <a:pt x="33" y="156"/>
                    <a:pt x="11" y="108"/>
                    <a:pt x="100" y="72"/>
                  </a:cubicBezTo>
                  <a:cubicBezTo>
                    <a:pt x="188" y="36"/>
                    <a:pt x="218" y="0"/>
                    <a:pt x="264" y="23"/>
                  </a:cubicBezTo>
                  <a:cubicBezTo>
                    <a:pt x="310" y="46"/>
                    <a:pt x="304" y="45"/>
                    <a:pt x="314" y="127"/>
                  </a:cubicBezTo>
                  <a:cubicBezTo>
                    <a:pt x="324" y="209"/>
                    <a:pt x="362" y="172"/>
                    <a:pt x="358" y="231"/>
                  </a:cubicBezTo>
                  <a:cubicBezTo>
                    <a:pt x="355" y="290"/>
                    <a:pt x="344" y="304"/>
                    <a:pt x="262" y="360"/>
                  </a:cubicBezTo>
                  <a:cubicBezTo>
                    <a:pt x="180" y="415"/>
                    <a:pt x="178" y="419"/>
                    <a:pt x="185" y="471"/>
                  </a:cubicBezTo>
                  <a:cubicBezTo>
                    <a:pt x="192" y="523"/>
                    <a:pt x="156" y="544"/>
                    <a:pt x="156" y="544"/>
                  </a:cubicBezTo>
                  <a:lnTo>
                    <a:pt x="36" y="544"/>
                  </a:lnTo>
                  <a:close/>
                </a:path>
              </a:pathLst>
            </a:custGeom>
            <a:solidFill>
              <a:srgbClr val="FF9900"/>
            </a:solidFill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13"/>
            <p:cNvSpPr>
              <a:spLocks noChangeAspect="1"/>
            </p:cNvSpPr>
            <p:nvPr/>
          </p:nvSpPr>
          <p:spPr bwMode="auto">
            <a:xfrm>
              <a:off x="2403" y="1814"/>
              <a:ext cx="251" cy="189"/>
            </a:xfrm>
            <a:custGeom>
              <a:avLst/>
              <a:gdLst/>
              <a:ahLst/>
              <a:cxnLst>
                <a:cxn ang="0">
                  <a:pos x="16" y="34"/>
                </a:cxn>
                <a:cxn ang="0">
                  <a:pos x="44" y="78"/>
                </a:cxn>
                <a:cxn ang="0">
                  <a:pos x="93" y="33"/>
                </a:cxn>
                <a:cxn ang="0">
                  <a:pos x="34" y="28"/>
                </a:cxn>
                <a:cxn ang="0">
                  <a:pos x="16" y="34"/>
                </a:cxn>
              </a:cxnLst>
              <a:rect l="0" t="0" r="r" b="b"/>
              <a:pathLst>
                <a:path w="133" h="100">
                  <a:moveTo>
                    <a:pt x="16" y="34"/>
                  </a:moveTo>
                  <a:cubicBezTo>
                    <a:pt x="22" y="66"/>
                    <a:pt x="0" y="100"/>
                    <a:pt x="44" y="78"/>
                  </a:cubicBezTo>
                  <a:cubicBezTo>
                    <a:pt x="88" y="57"/>
                    <a:pt x="133" y="66"/>
                    <a:pt x="93" y="33"/>
                  </a:cubicBezTo>
                  <a:cubicBezTo>
                    <a:pt x="53" y="0"/>
                    <a:pt x="57" y="30"/>
                    <a:pt x="34" y="28"/>
                  </a:cubicBezTo>
                  <a:cubicBezTo>
                    <a:pt x="12" y="25"/>
                    <a:pt x="16" y="34"/>
                    <a:pt x="16" y="34"/>
                  </a:cubicBezTo>
                  <a:close/>
                </a:path>
              </a:pathLst>
            </a:custGeom>
            <a:solidFill>
              <a:srgbClr val="FF0000"/>
            </a:solidFill>
            <a:ln w="635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14"/>
            <p:cNvSpPr>
              <a:spLocks noChangeAspect="1"/>
            </p:cNvSpPr>
            <p:nvPr/>
          </p:nvSpPr>
          <p:spPr bwMode="auto">
            <a:xfrm>
              <a:off x="2388" y="1807"/>
              <a:ext cx="289" cy="189"/>
            </a:xfrm>
            <a:custGeom>
              <a:avLst/>
              <a:gdLst/>
              <a:ahLst/>
              <a:cxnLst>
                <a:cxn ang="0">
                  <a:pos x="54" y="88"/>
                </a:cxn>
                <a:cxn ang="0">
                  <a:pos x="104" y="72"/>
                </a:cxn>
                <a:cxn ang="0">
                  <a:pos x="136" y="62"/>
                </a:cxn>
                <a:cxn ang="0">
                  <a:pos x="141" y="58"/>
                </a:cxn>
                <a:cxn ang="0">
                  <a:pos x="120" y="34"/>
                </a:cxn>
                <a:cxn ang="0">
                  <a:pos x="79" y="12"/>
                </a:cxn>
                <a:cxn ang="0">
                  <a:pos x="64" y="18"/>
                </a:cxn>
                <a:cxn ang="0">
                  <a:pos x="39" y="27"/>
                </a:cxn>
                <a:cxn ang="0">
                  <a:pos x="34" y="27"/>
                </a:cxn>
                <a:cxn ang="0">
                  <a:pos x="24" y="26"/>
                </a:cxn>
                <a:cxn ang="0">
                  <a:pos x="14" y="28"/>
                </a:cxn>
                <a:cxn ang="0">
                  <a:pos x="13" y="29"/>
                </a:cxn>
                <a:cxn ang="0">
                  <a:pos x="13" y="29"/>
                </a:cxn>
                <a:cxn ang="0">
                  <a:pos x="13" y="29"/>
                </a:cxn>
                <a:cxn ang="0">
                  <a:pos x="13" y="30"/>
                </a:cxn>
                <a:cxn ang="0">
                  <a:pos x="15" y="53"/>
                </a:cxn>
                <a:cxn ang="0">
                  <a:pos x="13" y="83"/>
                </a:cxn>
                <a:cxn ang="0">
                  <a:pos x="7" y="89"/>
                </a:cxn>
                <a:cxn ang="0">
                  <a:pos x="1" y="83"/>
                </a:cxn>
                <a:cxn ang="0">
                  <a:pos x="3" y="53"/>
                </a:cxn>
                <a:cxn ang="0">
                  <a:pos x="1" y="33"/>
                </a:cxn>
                <a:cxn ang="0">
                  <a:pos x="1" y="29"/>
                </a:cxn>
                <a:cxn ang="0">
                  <a:pos x="6" y="19"/>
                </a:cxn>
                <a:cxn ang="0">
                  <a:pos x="24" y="14"/>
                </a:cxn>
                <a:cxn ang="0">
                  <a:pos x="36" y="15"/>
                </a:cxn>
                <a:cxn ang="0">
                  <a:pos x="39" y="15"/>
                </a:cxn>
                <a:cxn ang="0">
                  <a:pos x="57" y="9"/>
                </a:cxn>
                <a:cxn ang="0">
                  <a:pos x="79" y="0"/>
                </a:cxn>
                <a:cxn ang="0">
                  <a:pos x="127" y="25"/>
                </a:cxn>
                <a:cxn ang="0">
                  <a:pos x="153" y="58"/>
                </a:cxn>
                <a:cxn ang="0">
                  <a:pos x="142" y="73"/>
                </a:cxn>
                <a:cxn ang="0">
                  <a:pos x="120" y="80"/>
                </a:cxn>
                <a:cxn ang="0">
                  <a:pos x="59" y="99"/>
                </a:cxn>
                <a:cxn ang="0">
                  <a:pos x="57" y="100"/>
                </a:cxn>
                <a:cxn ang="0">
                  <a:pos x="51" y="96"/>
                </a:cxn>
              </a:cxnLst>
              <a:rect l="0" t="0" r="r" b="b"/>
              <a:pathLst>
                <a:path w="153" h="100">
                  <a:moveTo>
                    <a:pt x="51" y="96"/>
                  </a:moveTo>
                  <a:cubicBezTo>
                    <a:pt x="50" y="93"/>
                    <a:pt x="51" y="90"/>
                    <a:pt x="54" y="88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72" y="81"/>
                    <a:pt x="89" y="76"/>
                    <a:pt x="104" y="72"/>
                  </a:cubicBezTo>
                  <a:cubicBezTo>
                    <a:pt x="104" y="72"/>
                    <a:pt x="104" y="72"/>
                    <a:pt x="104" y="72"/>
                  </a:cubicBezTo>
                  <a:cubicBezTo>
                    <a:pt x="118" y="69"/>
                    <a:pt x="130" y="66"/>
                    <a:pt x="136" y="62"/>
                  </a:cubicBezTo>
                  <a:cubicBezTo>
                    <a:pt x="136" y="62"/>
                    <a:pt x="136" y="62"/>
                    <a:pt x="136" y="62"/>
                  </a:cubicBezTo>
                  <a:cubicBezTo>
                    <a:pt x="140" y="60"/>
                    <a:pt x="141" y="59"/>
                    <a:pt x="141" y="58"/>
                  </a:cubicBezTo>
                  <a:cubicBezTo>
                    <a:pt x="141" y="58"/>
                    <a:pt x="141" y="58"/>
                    <a:pt x="141" y="58"/>
                  </a:cubicBezTo>
                  <a:cubicBezTo>
                    <a:pt x="141" y="56"/>
                    <a:pt x="136" y="47"/>
                    <a:pt x="120" y="34"/>
                  </a:cubicBezTo>
                  <a:cubicBezTo>
                    <a:pt x="120" y="34"/>
                    <a:pt x="120" y="34"/>
                    <a:pt x="120" y="34"/>
                  </a:cubicBezTo>
                  <a:cubicBezTo>
                    <a:pt x="98" y="16"/>
                    <a:pt x="86" y="11"/>
                    <a:pt x="79" y="12"/>
                  </a:cubicBezTo>
                  <a:cubicBezTo>
                    <a:pt x="79" y="12"/>
                    <a:pt x="79" y="12"/>
                    <a:pt x="79" y="12"/>
                  </a:cubicBezTo>
                  <a:cubicBezTo>
                    <a:pt x="74" y="12"/>
                    <a:pt x="70" y="14"/>
                    <a:pt x="64" y="18"/>
                  </a:cubicBezTo>
                  <a:cubicBezTo>
                    <a:pt x="64" y="18"/>
                    <a:pt x="64" y="18"/>
                    <a:pt x="64" y="18"/>
                  </a:cubicBezTo>
                  <a:cubicBezTo>
                    <a:pt x="58" y="22"/>
                    <a:pt x="50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8" y="27"/>
                    <a:pt x="36" y="27"/>
                    <a:pt x="34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0" y="27"/>
                    <a:pt x="27" y="26"/>
                    <a:pt x="24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19" y="26"/>
                    <a:pt x="16" y="27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3" y="28"/>
                    <a:pt x="13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4" y="38"/>
                    <a:pt x="15" y="45"/>
                    <a:pt x="1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5" y="64"/>
                    <a:pt x="14" y="75"/>
                    <a:pt x="13" y="83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87"/>
                    <a:pt x="10" y="89"/>
                    <a:pt x="7" y="89"/>
                  </a:cubicBezTo>
                  <a:cubicBezTo>
                    <a:pt x="7" y="89"/>
                    <a:pt x="7" y="89"/>
                    <a:pt x="7" y="89"/>
                  </a:cubicBezTo>
                  <a:cubicBezTo>
                    <a:pt x="3" y="89"/>
                    <a:pt x="1" y="86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2" y="74"/>
                    <a:pt x="3" y="63"/>
                    <a:pt x="3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46"/>
                    <a:pt x="3" y="39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2"/>
                    <a:pt x="1" y="31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26"/>
                    <a:pt x="2" y="21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10" y="16"/>
                    <a:pt x="16" y="14"/>
                    <a:pt x="24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7" y="14"/>
                    <a:pt x="31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7" y="15"/>
                    <a:pt x="38" y="15"/>
                    <a:pt x="39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7" y="15"/>
                    <a:pt x="51" y="12"/>
                    <a:pt x="57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62" y="5"/>
                    <a:pt x="69" y="0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91" y="0"/>
                    <a:pt x="105" y="6"/>
                    <a:pt x="127" y="25"/>
                  </a:cubicBezTo>
                  <a:cubicBezTo>
                    <a:pt x="127" y="25"/>
                    <a:pt x="127" y="25"/>
                    <a:pt x="127" y="25"/>
                  </a:cubicBezTo>
                  <a:cubicBezTo>
                    <a:pt x="144" y="39"/>
                    <a:pt x="152" y="47"/>
                    <a:pt x="153" y="58"/>
                  </a:cubicBezTo>
                  <a:cubicBezTo>
                    <a:pt x="153" y="58"/>
                    <a:pt x="153" y="58"/>
                    <a:pt x="153" y="58"/>
                  </a:cubicBezTo>
                  <a:cubicBezTo>
                    <a:pt x="153" y="65"/>
                    <a:pt x="147" y="70"/>
                    <a:pt x="142" y="73"/>
                  </a:cubicBezTo>
                  <a:cubicBezTo>
                    <a:pt x="142" y="73"/>
                    <a:pt x="142" y="73"/>
                    <a:pt x="142" y="73"/>
                  </a:cubicBezTo>
                  <a:cubicBezTo>
                    <a:pt x="136" y="76"/>
                    <a:pt x="129" y="78"/>
                    <a:pt x="120" y="80"/>
                  </a:cubicBezTo>
                  <a:cubicBezTo>
                    <a:pt x="120" y="80"/>
                    <a:pt x="120" y="80"/>
                    <a:pt x="120" y="80"/>
                  </a:cubicBezTo>
                  <a:cubicBezTo>
                    <a:pt x="103" y="85"/>
                    <a:pt x="81" y="90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8" y="100"/>
                    <a:pt x="57" y="100"/>
                    <a:pt x="57" y="100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4" y="100"/>
                    <a:pt x="52" y="99"/>
                    <a:pt x="51" y="96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9" name="Freeform 2"/>
          <p:cNvSpPr>
            <a:spLocks/>
          </p:cNvSpPr>
          <p:nvPr/>
        </p:nvSpPr>
        <p:spPr bwMode="auto">
          <a:xfrm flipH="1">
            <a:off x="1525827" y="1064786"/>
            <a:ext cx="45719" cy="326604"/>
          </a:xfrm>
          <a:custGeom>
            <a:avLst/>
            <a:gdLst/>
            <a:ahLst/>
            <a:cxnLst>
              <a:cxn ang="0">
                <a:pos x="27" y="0"/>
              </a:cxn>
              <a:cxn ang="0">
                <a:pos x="69" y="144"/>
              </a:cxn>
              <a:cxn ang="0">
                <a:pos x="5" y="275"/>
              </a:cxn>
              <a:cxn ang="0">
                <a:pos x="48" y="399"/>
              </a:cxn>
              <a:cxn ang="0">
                <a:pos x="15" y="524"/>
              </a:cxn>
              <a:cxn ang="0">
                <a:pos x="59" y="612"/>
              </a:cxn>
              <a:cxn ang="0">
                <a:pos x="32" y="711"/>
              </a:cxn>
              <a:cxn ang="0">
                <a:pos x="32" y="819"/>
              </a:cxn>
            </a:cxnLst>
            <a:rect l="0" t="0" r="r" b="b"/>
            <a:pathLst>
              <a:path w="73" h="819">
                <a:moveTo>
                  <a:pt x="27" y="0"/>
                </a:moveTo>
                <a:cubicBezTo>
                  <a:pt x="34" y="25"/>
                  <a:pt x="73" y="98"/>
                  <a:pt x="69" y="144"/>
                </a:cubicBezTo>
                <a:cubicBezTo>
                  <a:pt x="66" y="200"/>
                  <a:pt x="10" y="229"/>
                  <a:pt x="5" y="275"/>
                </a:cubicBezTo>
                <a:cubicBezTo>
                  <a:pt x="0" y="321"/>
                  <a:pt x="46" y="358"/>
                  <a:pt x="48" y="399"/>
                </a:cubicBezTo>
                <a:cubicBezTo>
                  <a:pt x="50" y="440"/>
                  <a:pt x="14" y="488"/>
                  <a:pt x="15" y="524"/>
                </a:cubicBezTo>
                <a:cubicBezTo>
                  <a:pt x="17" y="560"/>
                  <a:pt x="57" y="580"/>
                  <a:pt x="59" y="612"/>
                </a:cubicBezTo>
                <a:cubicBezTo>
                  <a:pt x="62" y="644"/>
                  <a:pt x="37" y="677"/>
                  <a:pt x="32" y="711"/>
                </a:cubicBezTo>
                <a:lnTo>
                  <a:pt x="32" y="819"/>
                </a:lnTo>
              </a:path>
            </a:pathLst>
          </a:custGeom>
          <a:noFill/>
          <a:ln w="25400">
            <a:solidFill>
              <a:srgbClr val="00FF00"/>
            </a:solidFill>
            <a:round/>
            <a:headEnd/>
            <a:tailEnd type="stealth" w="lg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99" name="Group 15"/>
          <p:cNvGrpSpPr>
            <a:grpSpLocks noChangeAspect="1"/>
          </p:cNvGrpSpPr>
          <p:nvPr/>
        </p:nvGrpSpPr>
        <p:grpSpPr bwMode="auto">
          <a:xfrm rot="5400000">
            <a:off x="3005682" y="660864"/>
            <a:ext cx="810685" cy="1748859"/>
            <a:chOff x="3474" y="1417"/>
            <a:chExt cx="1285" cy="1463"/>
          </a:xfrm>
        </p:grpSpPr>
        <p:sp>
          <p:nvSpPr>
            <p:cNvPr id="100" name="Freeform 16"/>
            <p:cNvSpPr>
              <a:spLocks noChangeAspect="1"/>
            </p:cNvSpPr>
            <p:nvPr/>
          </p:nvSpPr>
          <p:spPr bwMode="auto">
            <a:xfrm>
              <a:off x="3474" y="1417"/>
              <a:ext cx="1285" cy="1463"/>
            </a:xfrm>
            <a:custGeom>
              <a:avLst/>
              <a:gdLst/>
              <a:ahLst/>
              <a:cxnLst>
                <a:cxn ang="0">
                  <a:pos x="941" y="1463"/>
                </a:cxn>
                <a:cxn ang="0">
                  <a:pos x="0" y="1463"/>
                </a:cxn>
                <a:cxn ang="0">
                  <a:pos x="342" y="0"/>
                </a:cxn>
                <a:cxn ang="0">
                  <a:pos x="1285" y="0"/>
                </a:cxn>
                <a:cxn ang="0">
                  <a:pos x="941" y="1463"/>
                </a:cxn>
              </a:cxnLst>
              <a:rect l="0" t="0" r="r" b="b"/>
              <a:pathLst>
                <a:path w="1285" h="1463">
                  <a:moveTo>
                    <a:pt x="941" y="1463"/>
                  </a:moveTo>
                  <a:lnTo>
                    <a:pt x="0" y="1463"/>
                  </a:lnTo>
                  <a:lnTo>
                    <a:pt x="342" y="0"/>
                  </a:lnTo>
                  <a:lnTo>
                    <a:pt x="1285" y="0"/>
                  </a:lnTo>
                  <a:lnTo>
                    <a:pt x="941" y="1463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17"/>
            <p:cNvSpPr>
              <a:spLocks noChangeAspect="1"/>
            </p:cNvSpPr>
            <p:nvPr/>
          </p:nvSpPr>
          <p:spPr bwMode="auto">
            <a:xfrm>
              <a:off x="3663" y="1633"/>
              <a:ext cx="907" cy="1031"/>
            </a:xfrm>
            <a:custGeom>
              <a:avLst/>
              <a:gdLst/>
              <a:ahLst/>
              <a:cxnLst>
                <a:cxn ang="0">
                  <a:pos x="665" y="1031"/>
                </a:cxn>
                <a:cxn ang="0">
                  <a:pos x="0" y="1031"/>
                </a:cxn>
                <a:cxn ang="0">
                  <a:pos x="242" y="0"/>
                </a:cxn>
                <a:cxn ang="0">
                  <a:pos x="907" y="0"/>
                </a:cxn>
                <a:cxn ang="0">
                  <a:pos x="665" y="1031"/>
                </a:cxn>
              </a:cxnLst>
              <a:rect l="0" t="0" r="r" b="b"/>
              <a:pathLst>
                <a:path w="907" h="1031">
                  <a:moveTo>
                    <a:pt x="665" y="1031"/>
                  </a:moveTo>
                  <a:lnTo>
                    <a:pt x="0" y="1031"/>
                  </a:lnTo>
                  <a:lnTo>
                    <a:pt x="242" y="0"/>
                  </a:lnTo>
                  <a:lnTo>
                    <a:pt x="907" y="0"/>
                  </a:lnTo>
                  <a:lnTo>
                    <a:pt x="665" y="1031"/>
                  </a:lnTo>
                  <a:close/>
                </a:path>
              </a:pathLst>
            </a:custGeom>
            <a:solidFill>
              <a:srgbClr val="EAEAEA"/>
            </a:solidFill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18"/>
            <p:cNvSpPr>
              <a:spLocks noChangeAspect="1"/>
            </p:cNvSpPr>
            <p:nvPr/>
          </p:nvSpPr>
          <p:spPr bwMode="auto">
            <a:xfrm>
              <a:off x="3776" y="1631"/>
              <a:ext cx="685" cy="1030"/>
            </a:xfrm>
            <a:custGeom>
              <a:avLst/>
              <a:gdLst/>
              <a:ahLst/>
              <a:cxnLst>
                <a:cxn ang="0">
                  <a:pos x="36" y="545"/>
                </a:cxn>
                <a:cxn ang="0">
                  <a:pos x="59" y="462"/>
                </a:cxn>
                <a:cxn ang="0">
                  <a:pos x="33" y="324"/>
                </a:cxn>
                <a:cxn ang="0">
                  <a:pos x="56" y="219"/>
                </a:cxn>
                <a:cxn ang="0">
                  <a:pos x="100" y="73"/>
                </a:cxn>
                <a:cxn ang="0">
                  <a:pos x="264" y="23"/>
                </a:cxn>
                <a:cxn ang="0">
                  <a:pos x="315" y="127"/>
                </a:cxn>
                <a:cxn ang="0">
                  <a:pos x="359" y="231"/>
                </a:cxn>
                <a:cxn ang="0">
                  <a:pos x="262" y="360"/>
                </a:cxn>
                <a:cxn ang="0">
                  <a:pos x="185" y="471"/>
                </a:cxn>
                <a:cxn ang="0">
                  <a:pos x="156" y="545"/>
                </a:cxn>
                <a:cxn ang="0">
                  <a:pos x="36" y="545"/>
                </a:cxn>
              </a:cxnLst>
              <a:rect l="0" t="0" r="r" b="b"/>
              <a:pathLst>
                <a:path w="362" h="545">
                  <a:moveTo>
                    <a:pt x="36" y="545"/>
                  </a:moveTo>
                  <a:cubicBezTo>
                    <a:pt x="46" y="505"/>
                    <a:pt x="79" y="530"/>
                    <a:pt x="59" y="462"/>
                  </a:cubicBezTo>
                  <a:cubicBezTo>
                    <a:pt x="39" y="393"/>
                    <a:pt x="0" y="367"/>
                    <a:pt x="33" y="324"/>
                  </a:cubicBezTo>
                  <a:cubicBezTo>
                    <a:pt x="66" y="281"/>
                    <a:pt x="79" y="281"/>
                    <a:pt x="56" y="219"/>
                  </a:cubicBezTo>
                  <a:cubicBezTo>
                    <a:pt x="33" y="157"/>
                    <a:pt x="11" y="109"/>
                    <a:pt x="100" y="73"/>
                  </a:cubicBezTo>
                  <a:cubicBezTo>
                    <a:pt x="189" y="37"/>
                    <a:pt x="218" y="0"/>
                    <a:pt x="264" y="23"/>
                  </a:cubicBezTo>
                  <a:cubicBezTo>
                    <a:pt x="310" y="46"/>
                    <a:pt x="305" y="45"/>
                    <a:pt x="315" y="127"/>
                  </a:cubicBezTo>
                  <a:cubicBezTo>
                    <a:pt x="325" y="209"/>
                    <a:pt x="362" y="172"/>
                    <a:pt x="359" y="231"/>
                  </a:cubicBezTo>
                  <a:cubicBezTo>
                    <a:pt x="355" y="290"/>
                    <a:pt x="344" y="304"/>
                    <a:pt x="262" y="360"/>
                  </a:cubicBezTo>
                  <a:cubicBezTo>
                    <a:pt x="180" y="416"/>
                    <a:pt x="179" y="419"/>
                    <a:pt x="185" y="471"/>
                  </a:cubicBezTo>
                  <a:cubicBezTo>
                    <a:pt x="192" y="524"/>
                    <a:pt x="156" y="545"/>
                    <a:pt x="156" y="545"/>
                  </a:cubicBezTo>
                  <a:lnTo>
                    <a:pt x="36" y="545"/>
                  </a:lnTo>
                  <a:close/>
                </a:path>
              </a:pathLst>
            </a:custGeom>
            <a:solidFill>
              <a:srgbClr val="FF9900"/>
            </a:solidFill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19"/>
            <p:cNvSpPr>
              <a:spLocks noChangeAspect="1"/>
            </p:cNvSpPr>
            <p:nvPr/>
          </p:nvSpPr>
          <p:spPr bwMode="auto">
            <a:xfrm>
              <a:off x="4005" y="1928"/>
              <a:ext cx="342" cy="260"/>
            </a:xfrm>
            <a:custGeom>
              <a:avLst/>
              <a:gdLst/>
              <a:ahLst/>
              <a:cxnLst>
                <a:cxn ang="0">
                  <a:pos x="7" y="104"/>
                </a:cxn>
                <a:cxn ang="0">
                  <a:pos x="48" y="119"/>
                </a:cxn>
                <a:cxn ang="0">
                  <a:pos x="56" y="115"/>
                </a:cxn>
                <a:cxn ang="0">
                  <a:pos x="123" y="50"/>
                </a:cxn>
                <a:cxn ang="0">
                  <a:pos x="34" y="42"/>
                </a:cxn>
                <a:cxn ang="0">
                  <a:pos x="6" y="52"/>
                </a:cxn>
                <a:cxn ang="0">
                  <a:pos x="7" y="104"/>
                </a:cxn>
              </a:cxnLst>
              <a:rect l="0" t="0" r="r" b="b"/>
              <a:pathLst>
                <a:path w="181" h="138">
                  <a:moveTo>
                    <a:pt x="7" y="104"/>
                  </a:moveTo>
                  <a:cubicBezTo>
                    <a:pt x="5" y="127"/>
                    <a:pt x="8" y="138"/>
                    <a:pt x="48" y="119"/>
                  </a:cubicBezTo>
                  <a:cubicBezTo>
                    <a:pt x="51" y="117"/>
                    <a:pt x="53" y="116"/>
                    <a:pt x="56" y="115"/>
                  </a:cubicBezTo>
                  <a:cubicBezTo>
                    <a:pt x="120" y="88"/>
                    <a:pt x="181" y="99"/>
                    <a:pt x="123" y="50"/>
                  </a:cubicBezTo>
                  <a:cubicBezTo>
                    <a:pt x="63" y="0"/>
                    <a:pt x="69" y="46"/>
                    <a:pt x="34" y="42"/>
                  </a:cubicBezTo>
                  <a:cubicBezTo>
                    <a:pt x="0" y="38"/>
                    <a:pt x="6" y="52"/>
                    <a:pt x="6" y="52"/>
                  </a:cubicBezTo>
                  <a:cubicBezTo>
                    <a:pt x="10" y="71"/>
                    <a:pt x="7" y="90"/>
                    <a:pt x="7" y="104"/>
                  </a:cubicBezTo>
                </a:path>
              </a:pathLst>
            </a:custGeom>
            <a:solidFill>
              <a:srgbClr val="EAEAEA"/>
            </a:solidFill>
            <a:ln w="635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20"/>
            <p:cNvSpPr>
              <a:spLocks noChangeAspect="1"/>
            </p:cNvSpPr>
            <p:nvPr/>
          </p:nvSpPr>
          <p:spPr bwMode="auto">
            <a:xfrm>
              <a:off x="4005" y="1928"/>
              <a:ext cx="342" cy="260"/>
            </a:xfrm>
            <a:custGeom>
              <a:avLst/>
              <a:gdLst/>
              <a:ahLst/>
              <a:cxnLst>
                <a:cxn ang="0">
                  <a:pos x="7" y="104"/>
                </a:cxn>
                <a:cxn ang="0">
                  <a:pos x="48" y="119"/>
                </a:cxn>
                <a:cxn ang="0">
                  <a:pos x="56" y="115"/>
                </a:cxn>
                <a:cxn ang="0">
                  <a:pos x="123" y="50"/>
                </a:cxn>
                <a:cxn ang="0">
                  <a:pos x="34" y="42"/>
                </a:cxn>
                <a:cxn ang="0">
                  <a:pos x="6" y="52"/>
                </a:cxn>
                <a:cxn ang="0">
                  <a:pos x="7" y="104"/>
                </a:cxn>
              </a:cxnLst>
              <a:rect l="0" t="0" r="r" b="b"/>
              <a:pathLst>
                <a:path w="181" h="138">
                  <a:moveTo>
                    <a:pt x="7" y="104"/>
                  </a:moveTo>
                  <a:cubicBezTo>
                    <a:pt x="5" y="127"/>
                    <a:pt x="8" y="138"/>
                    <a:pt x="48" y="119"/>
                  </a:cubicBezTo>
                  <a:cubicBezTo>
                    <a:pt x="51" y="117"/>
                    <a:pt x="53" y="116"/>
                    <a:pt x="56" y="115"/>
                  </a:cubicBezTo>
                  <a:cubicBezTo>
                    <a:pt x="120" y="88"/>
                    <a:pt x="181" y="99"/>
                    <a:pt x="123" y="50"/>
                  </a:cubicBezTo>
                  <a:cubicBezTo>
                    <a:pt x="63" y="0"/>
                    <a:pt x="69" y="46"/>
                    <a:pt x="34" y="42"/>
                  </a:cubicBezTo>
                  <a:cubicBezTo>
                    <a:pt x="0" y="38"/>
                    <a:pt x="6" y="52"/>
                    <a:pt x="6" y="52"/>
                  </a:cubicBezTo>
                  <a:cubicBezTo>
                    <a:pt x="10" y="71"/>
                    <a:pt x="7" y="90"/>
                    <a:pt x="7" y="104"/>
                  </a:cubicBezTo>
                </a:path>
              </a:pathLst>
            </a:custGeom>
            <a:noFill/>
            <a:ln w="3175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5" name="Group 21"/>
          <p:cNvGrpSpPr>
            <a:grpSpLocks noChangeAspect="1"/>
          </p:cNvGrpSpPr>
          <p:nvPr/>
        </p:nvGrpSpPr>
        <p:grpSpPr bwMode="auto">
          <a:xfrm>
            <a:off x="4918081" y="1660094"/>
            <a:ext cx="426562" cy="325535"/>
            <a:chOff x="5232" y="2448"/>
            <a:chExt cx="342" cy="261"/>
          </a:xfrm>
          <a:solidFill>
            <a:srgbClr val="FF0000"/>
          </a:solidFill>
        </p:grpSpPr>
        <p:sp>
          <p:nvSpPr>
            <p:cNvPr id="106" name="Freeform 22"/>
            <p:cNvSpPr>
              <a:spLocks noChangeAspect="1"/>
            </p:cNvSpPr>
            <p:nvPr/>
          </p:nvSpPr>
          <p:spPr bwMode="auto">
            <a:xfrm>
              <a:off x="5232" y="2448"/>
              <a:ext cx="342" cy="261"/>
            </a:xfrm>
            <a:custGeom>
              <a:avLst/>
              <a:gdLst/>
              <a:ahLst/>
              <a:cxnLst>
                <a:cxn ang="0">
                  <a:pos x="7" y="104"/>
                </a:cxn>
                <a:cxn ang="0">
                  <a:pos x="48" y="119"/>
                </a:cxn>
                <a:cxn ang="0">
                  <a:pos x="56" y="115"/>
                </a:cxn>
                <a:cxn ang="0">
                  <a:pos x="123" y="50"/>
                </a:cxn>
                <a:cxn ang="0">
                  <a:pos x="34" y="42"/>
                </a:cxn>
                <a:cxn ang="0">
                  <a:pos x="6" y="52"/>
                </a:cxn>
                <a:cxn ang="0">
                  <a:pos x="7" y="104"/>
                </a:cxn>
              </a:cxnLst>
              <a:rect l="0" t="0" r="r" b="b"/>
              <a:pathLst>
                <a:path w="181" h="138">
                  <a:moveTo>
                    <a:pt x="7" y="104"/>
                  </a:moveTo>
                  <a:cubicBezTo>
                    <a:pt x="5" y="127"/>
                    <a:pt x="8" y="138"/>
                    <a:pt x="48" y="119"/>
                  </a:cubicBezTo>
                  <a:cubicBezTo>
                    <a:pt x="51" y="117"/>
                    <a:pt x="53" y="116"/>
                    <a:pt x="56" y="115"/>
                  </a:cubicBezTo>
                  <a:cubicBezTo>
                    <a:pt x="120" y="88"/>
                    <a:pt x="181" y="99"/>
                    <a:pt x="123" y="50"/>
                  </a:cubicBezTo>
                  <a:cubicBezTo>
                    <a:pt x="63" y="0"/>
                    <a:pt x="69" y="46"/>
                    <a:pt x="34" y="42"/>
                  </a:cubicBezTo>
                  <a:cubicBezTo>
                    <a:pt x="0" y="38"/>
                    <a:pt x="6" y="52"/>
                    <a:pt x="6" y="52"/>
                  </a:cubicBezTo>
                  <a:cubicBezTo>
                    <a:pt x="10" y="71"/>
                    <a:pt x="7" y="90"/>
                    <a:pt x="7" y="104"/>
                  </a:cubicBezTo>
                </a:path>
              </a:pathLst>
            </a:custGeom>
            <a:grpFill/>
            <a:ln w="635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23"/>
            <p:cNvSpPr>
              <a:spLocks noChangeAspect="1"/>
            </p:cNvSpPr>
            <p:nvPr/>
          </p:nvSpPr>
          <p:spPr bwMode="auto">
            <a:xfrm>
              <a:off x="5251" y="2501"/>
              <a:ext cx="252" cy="189"/>
            </a:xfrm>
            <a:custGeom>
              <a:avLst/>
              <a:gdLst/>
              <a:ahLst/>
              <a:cxnLst>
                <a:cxn ang="0">
                  <a:pos x="16" y="34"/>
                </a:cxn>
                <a:cxn ang="0">
                  <a:pos x="44" y="78"/>
                </a:cxn>
                <a:cxn ang="0">
                  <a:pos x="93" y="33"/>
                </a:cxn>
                <a:cxn ang="0">
                  <a:pos x="34" y="28"/>
                </a:cxn>
                <a:cxn ang="0">
                  <a:pos x="16" y="34"/>
                </a:cxn>
              </a:cxnLst>
              <a:rect l="0" t="0" r="r" b="b"/>
              <a:pathLst>
                <a:path w="133" h="100">
                  <a:moveTo>
                    <a:pt x="16" y="34"/>
                  </a:moveTo>
                  <a:cubicBezTo>
                    <a:pt x="22" y="66"/>
                    <a:pt x="0" y="100"/>
                    <a:pt x="44" y="78"/>
                  </a:cubicBezTo>
                  <a:cubicBezTo>
                    <a:pt x="88" y="57"/>
                    <a:pt x="133" y="66"/>
                    <a:pt x="93" y="33"/>
                  </a:cubicBezTo>
                  <a:cubicBezTo>
                    <a:pt x="53" y="0"/>
                    <a:pt x="57" y="30"/>
                    <a:pt x="34" y="28"/>
                  </a:cubicBezTo>
                  <a:cubicBezTo>
                    <a:pt x="12" y="25"/>
                    <a:pt x="16" y="34"/>
                    <a:pt x="16" y="34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8" name="Group 21"/>
          <p:cNvGrpSpPr>
            <a:grpSpLocks noChangeAspect="1"/>
          </p:cNvGrpSpPr>
          <p:nvPr/>
        </p:nvGrpSpPr>
        <p:grpSpPr bwMode="auto">
          <a:xfrm>
            <a:off x="4524201" y="1417795"/>
            <a:ext cx="630435" cy="481122"/>
            <a:chOff x="5232" y="2448"/>
            <a:chExt cx="342" cy="261"/>
          </a:xfrm>
          <a:solidFill>
            <a:srgbClr val="FF0000"/>
          </a:solidFill>
        </p:grpSpPr>
        <p:sp>
          <p:nvSpPr>
            <p:cNvPr id="109" name="Freeform 22"/>
            <p:cNvSpPr>
              <a:spLocks noChangeAspect="1"/>
            </p:cNvSpPr>
            <p:nvPr/>
          </p:nvSpPr>
          <p:spPr bwMode="auto">
            <a:xfrm>
              <a:off x="5232" y="2448"/>
              <a:ext cx="342" cy="261"/>
            </a:xfrm>
            <a:custGeom>
              <a:avLst/>
              <a:gdLst/>
              <a:ahLst/>
              <a:cxnLst>
                <a:cxn ang="0">
                  <a:pos x="7" y="104"/>
                </a:cxn>
                <a:cxn ang="0">
                  <a:pos x="48" y="119"/>
                </a:cxn>
                <a:cxn ang="0">
                  <a:pos x="56" y="115"/>
                </a:cxn>
                <a:cxn ang="0">
                  <a:pos x="123" y="50"/>
                </a:cxn>
                <a:cxn ang="0">
                  <a:pos x="34" y="42"/>
                </a:cxn>
                <a:cxn ang="0">
                  <a:pos x="6" y="52"/>
                </a:cxn>
                <a:cxn ang="0">
                  <a:pos x="7" y="104"/>
                </a:cxn>
              </a:cxnLst>
              <a:rect l="0" t="0" r="r" b="b"/>
              <a:pathLst>
                <a:path w="181" h="138">
                  <a:moveTo>
                    <a:pt x="7" y="104"/>
                  </a:moveTo>
                  <a:cubicBezTo>
                    <a:pt x="5" y="127"/>
                    <a:pt x="8" y="138"/>
                    <a:pt x="48" y="119"/>
                  </a:cubicBezTo>
                  <a:cubicBezTo>
                    <a:pt x="51" y="117"/>
                    <a:pt x="53" y="116"/>
                    <a:pt x="56" y="115"/>
                  </a:cubicBezTo>
                  <a:cubicBezTo>
                    <a:pt x="120" y="88"/>
                    <a:pt x="181" y="99"/>
                    <a:pt x="123" y="50"/>
                  </a:cubicBezTo>
                  <a:cubicBezTo>
                    <a:pt x="63" y="0"/>
                    <a:pt x="69" y="46"/>
                    <a:pt x="34" y="42"/>
                  </a:cubicBezTo>
                  <a:cubicBezTo>
                    <a:pt x="0" y="38"/>
                    <a:pt x="6" y="52"/>
                    <a:pt x="6" y="52"/>
                  </a:cubicBezTo>
                  <a:cubicBezTo>
                    <a:pt x="10" y="71"/>
                    <a:pt x="7" y="90"/>
                    <a:pt x="7" y="104"/>
                  </a:cubicBezTo>
                </a:path>
              </a:pathLst>
            </a:custGeom>
            <a:grpFill/>
            <a:ln w="635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23"/>
            <p:cNvSpPr>
              <a:spLocks noChangeAspect="1"/>
            </p:cNvSpPr>
            <p:nvPr/>
          </p:nvSpPr>
          <p:spPr bwMode="auto">
            <a:xfrm>
              <a:off x="5251" y="2501"/>
              <a:ext cx="252" cy="189"/>
            </a:xfrm>
            <a:custGeom>
              <a:avLst/>
              <a:gdLst/>
              <a:ahLst/>
              <a:cxnLst>
                <a:cxn ang="0">
                  <a:pos x="16" y="34"/>
                </a:cxn>
                <a:cxn ang="0">
                  <a:pos x="44" y="78"/>
                </a:cxn>
                <a:cxn ang="0">
                  <a:pos x="93" y="33"/>
                </a:cxn>
                <a:cxn ang="0">
                  <a:pos x="34" y="28"/>
                </a:cxn>
                <a:cxn ang="0">
                  <a:pos x="16" y="34"/>
                </a:cxn>
              </a:cxnLst>
              <a:rect l="0" t="0" r="r" b="b"/>
              <a:pathLst>
                <a:path w="133" h="100">
                  <a:moveTo>
                    <a:pt x="16" y="34"/>
                  </a:moveTo>
                  <a:cubicBezTo>
                    <a:pt x="22" y="66"/>
                    <a:pt x="0" y="100"/>
                    <a:pt x="44" y="78"/>
                  </a:cubicBezTo>
                  <a:cubicBezTo>
                    <a:pt x="88" y="57"/>
                    <a:pt x="133" y="66"/>
                    <a:pt x="93" y="33"/>
                  </a:cubicBezTo>
                  <a:cubicBezTo>
                    <a:pt x="53" y="0"/>
                    <a:pt x="57" y="30"/>
                    <a:pt x="34" y="28"/>
                  </a:cubicBezTo>
                  <a:cubicBezTo>
                    <a:pt x="12" y="25"/>
                    <a:pt x="16" y="34"/>
                    <a:pt x="16" y="34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1" name="Group 21"/>
          <p:cNvGrpSpPr>
            <a:grpSpLocks noChangeAspect="1"/>
          </p:cNvGrpSpPr>
          <p:nvPr/>
        </p:nvGrpSpPr>
        <p:grpSpPr bwMode="auto">
          <a:xfrm>
            <a:off x="4945830" y="1485529"/>
            <a:ext cx="383613" cy="292758"/>
            <a:chOff x="5232" y="2448"/>
            <a:chExt cx="342" cy="261"/>
          </a:xfrm>
          <a:solidFill>
            <a:srgbClr val="FF0000"/>
          </a:solidFill>
        </p:grpSpPr>
        <p:sp>
          <p:nvSpPr>
            <p:cNvPr id="112" name="Freeform 22"/>
            <p:cNvSpPr>
              <a:spLocks noChangeAspect="1"/>
            </p:cNvSpPr>
            <p:nvPr/>
          </p:nvSpPr>
          <p:spPr bwMode="auto">
            <a:xfrm>
              <a:off x="5232" y="2448"/>
              <a:ext cx="342" cy="261"/>
            </a:xfrm>
            <a:custGeom>
              <a:avLst/>
              <a:gdLst/>
              <a:ahLst/>
              <a:cxnLst>
                <a:cxn ang="0">
                  <a:pos x="7" y="104"/>
                </a:cxn>
                <a:cxn ang="0">
                  <a:pos x="48" y="119"/>
                </a:cxn>
                <a:cxn ang="0">
                  <a:pos x="56" y="115"/>
                </a:cxn>
                <a:cxn ang="0">
                  <a:pos x="123" y="50"/>
                </a:cxn>
                <a:cxn ang="0">
                  <a:pos x="34" y="42"/>
                </a:cxn>
                <a:cxn ang="0">
                  <a:pos x="6" y="52"/>
                </a:cxn>
                <a:cxn ang="0">
                  <a:pos x="7" y="104"/>
                </a:cxn>
              </a:cxnLst>
              <a:rect l="0" t="0" r="r" b="b"/>
              <a:pathLst>
                <a:path w="181" h="138">
                  <a:moveTo>
                    <a:pt x="7" y="104"/>
                  </a:moveTo>
                  <a:cubicBezTo>
                    <a:pt x="5" y="127"/>
                    <a:pt x="8" y="138"/>
                    <a:pt x="48" y="119"/>
                  </a:cubicBezTo>
                  <a:cubicBezTo>
                    <a:pt x="51" y="117"/>
                    <a:pt x="53" y="116"/>
                    <a:pt x="56" y="115"/>
                  </a:cubicBezTo>
                  <a:cubicBezTo>
                    <a:pt x="120" y="88"/>
                    <a:pt x="181" y="99"/>
                    <a:pt x="123" y="50"/>
                  </a:cubicBezTo>
                  <a:cubicBezTo>
                    <a:pt x="63" y="0"/>
                    <a:pt x="69" y="46"/>
                    <a:pt x="34" y="42"/>
                  </a:cubicBezTo>
                  <a:cubicBezTo>
                    <a:pt x="0" y="38"/>
                    <a:pt x="6" y="52"/>
                    <a:pt x="6" y="52"/>
                  </a:cubicBezTo>
                  <a:cubicBezTo>
                    <a:pt x="10" y="71"/>
                    <a:pt x="7" y="90"/>
                    <a:pt x="7" y="104"/>
                  </a:cubicBezTo>
                </a:path>
              </a:pathLst>
            </a:custGeom>
            <a:grpFill/>
            <a:ln w="635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23"/>
            <p:cNvSpPr>
              <a:spLocks noChangeAspect="1"/>
            </p:cNvSpPr>
            <p:nvPr/>
          </p:nvSpPr>
          <p:spPr bwMode="auto">
            <a:xfrm>
              <a:off x="5251" y="2501"/>
              <a:ext cx="252" cy="189"/>
            </a:xfrm>
            <a:custGeom>
              <a:avLst/>
              <a:gdLst/>
              <a:ahLst/>
              <a:cxnLst>
                <a:cxn ang="0">
                  <a:pos x="16" y="34"/>
                </a:cxn>
                <a:cxn ang="0">
                  <a:pos x="44" y="78"/>
                </a:cxn>
                <a:cxn ang="0">
                  <a:pos x="93" y="33"/>
                </a:cxn>
                <a:cxn ang="0">
                  <a:pos x="34" y="28"/>
                </a:cxn>
                <a:cxn ang="0">
                  <a:pos x="16" y="34"/>
                </a:cxn>
              </a:cxnLst>
              <a:rect l="0" t="0" r="r" b="b"/>
              <a:pathLst>
                <a:path w="133" h="100">
                  <a:moveTo>
                    <a:pt x="16" y="34"/>
                  </a:moveTo>
                  <a:cubicBezTo>
                    <a:pt x="22" y="66"/>
                    <a:pt x="0" y="100"/>
                    <a:pt x="44" y="78"/>
                  </a:cubicBezTo>
                  <a:cubicBezTo>
                    <a:pt x="88" y="57"/>
                    <a:pt x="133" y="66"/>
                    <a:pt x="93" y="33"/>
                  </a:cubicBezTo>
                  <a:cubicBezTo>
                    <a:pt x="53" y="0"/>
                    <a:pt x="57" y="30"/>
                    <a:pt x="34" y="28"/>
                  </a:cubicBezTo>
                  <a:cubicBezTo>
                    <a:pt x="12" y="25"/>
                    <a:pt x="16" y="34"/>
                    <a:pt x="16" y="34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4" name="Group 21"/>
          <p:cNvGrpSpPr>
            <a:grpSpLocks noChangeAspect="1"/>
          </p:cNvGrpSpPr>
          <p:nvPr/>
        </p:nvGrpSpPr>
        <p:grpSpPr bwMode="auto">
          <a:xfrm>
            <a:off x="4925773" y="1355655"/>
            <a:ext cx="340358" cy="259747"/>
            <a:chOff x="5232" y="2448"/>
            <a:chExt cx="342" cy="261"/>
          </a:xfrm>
          <a:solidFill>
            <a:srgbClr val="FF0000"/>
          </a:solidFill>
        </p:grpSpPr>
        <p:sp>
          <p:nvSpPr>
            <p:cNvPr id="115" name="Freeform 22"/>
            <p:cNvSpPr>
              <a:spLocks noChangeAspect="1"/>
            </p:cNvSpPr>
            <p:nvPr/>
          </p:nvSpPr>
          <p:spPr bwMode="auto">
            <a:xfrm>
              <a:off x="5232" y="2448"/>
              <a:ext cx="342" cy="261"/>
            </a:xfrm>
            <a:custGeom>
              <a:avLst/>
              <a:gdLst/>
              <a:ahLst/>
              <a:cxnLst>
                <a:cxn ang="0">
                  <a:pos x="7" y="104"/>
                </a:cxn>
                <a:cxn ang="0">
                  <a:pos x="48" y="119"/>
                </a:cxn>
                <a:cxn ang="0">
                  <a:pos x="56" y="115"/>
                </a:cxn>
                <a:cxn ang="0">
                  <a:pos x="123" y="50"/>
                </a:cxn>
                <a:cxn ang="0">
                  <a:pos x="34" y="42"/>
                </a:cxn>
                <a:cxn ang="0">
                  <a:pos x="6" y="52"/>
                </a:cxn>
                <a:cxn ang="0">
                  <a:pos x="7" y="104"/>
                </a:cxn>
              </a:cxnLst>
              <a:rect l="0" t="0" r="r" b="b"/>
              <a:pathLst>
                <a:path w="181" h="138">
                  <a:moveTo>
                    <a:pt x="7" y="104"/>
                  </a:moveTo>
                  <a:cubicBezTo>
                    <a:pt x="5" y="127"/>
                    <a:pt x="8" y="138"/>
                    <a:pt x="48" y="119"/>
                  </a:cubicBezTo>
                  <a:cubicBezTo>
                    <a:pt x="51" y="117"/>
                    <a:pt x="53" y="116"/>
                    <a:pt x="56" y="115"/>
                  </a:cubicBezTo>
                  <a:cubicBezTo>
                    <a:pt x="120" y="88"/>
                    <a:pt x="181" y="99"/>
                    <a:pt x="123" y="50"/>
                  </a:cubicBezTo>
                  <a:cubicBezTo>
                    <a:pt x="63" y="0"/>
                    <a:pt x="69" y="46"/>
                    <a:pt x="34" y="42"/>
                  </a:cubicBezTo>
                  <a:cubicBezTo>
                    <a:pt x="0" y="38"/>
                    <a:pt x="6" y="52"/>
                    <a:pt x="6" y="52"/>
                  </a:cubicBezTo>
                  <a:cubicBezTo>
                    <a:pt x="10" y="71"/>
                    <a:pt x="7" y="90"/>
                    <a:pt x="7" y="104"/>
                  </a:cubicBezTo>
                </a:path>
              </a:pathLst>
            </a:custGeom>
            <a:grpFill/>
            <a:ln w="635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23"/>
            <p:cNvSpPr>
              <a:spLocks noChangeAspect="1"/>
            </p:cNvSpPr>
            <p:nvPr/>
          </p:nvSpPr>
          <p:spPr bwMode="auto">
            <a:xfrm>
              <a:off x="5251" y="2501"/>
              <a:ext cx="252" cy="189"/>
            </a:xfrm>
            <a:custGeom>
              <a:avLst/>
              <a:gdLst/>
              <a:ahLst/>
              <a:cxnLst>
                <a:cxn ang="0">
                  <a:pos x="16" y="34"/>
                </a:cxn>
                <a:cxn ang="0">
                  <a:pos x="44" y="78"/>
                </a:cxn>
                <a:cxn ang="0">
                  <a:pos x="93" y="33"/>
                </a:cxn>
                <a:cxn ang="0">
                  <a:pos x="34" y="28"/>
                </a:cxn>
                <a:cxn ang="0">
                  <a:pos x="16" y="34"/>
                </a:cxn>
              </a:cxnLst>
              <a:rect l="0" t="0" r="r" b="b"/>
              <a:pathLst>
                <a:path w="133" h="100">
                  <a:moveTo>
                    <a:pt x="16" y="34"/>
                  </a:moveTo>
                  <a:cubicBezTo>
                    <a:pt x="22" y="66"/>
                    <a:pt x="0" y="100"/>
                    <a:pt x="44" y="78"/>
                  </a:cubicBezTo>
                  <a:cubicBezTo>
                    <a:pt x="88" y="57"/>
                    <a:pt x="133" y="66"/>
                    <a:pt x="93" y="33"/>
                  </a:cubicBezTo>
                  <a:cubicBezTo>
                    <a:pt x="53" y="0"/>
                    <a:pt x="57" y="30"/>
                    <a:pt x="34" y="28"/>
                  </a:cubicBezTo>
                  <a:cubicBezTo>
                    <a:pt x="12" y="25"/>
                    <a:pt x="16" y="34"/>
                    <a:pt x="16" y="34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7" name="Group 14"/>
          <p:cNvGrpSpPr>
            <a:grpSpLocks noChangeAspect="1"/>
          </p:cNvGrpSpPr>
          <p:nvPr/>
        </p:nvGrpSpPr>
        <p:grpSpPr bwMode="auto">
          <a:xfrm flipH="1">
            <a:off x="6584214" y="2262081"/>
            <a:ext cx="572892" cy="264972"/>
            <a:chOff x="2016" y="1826"/>
            <a:chExt cx="1436" cy="664"/>
          </a:xfrm>
          <a:solidFill>
            <a:schemeClr val="tx1"/>
          </a:solidFill>
        </p:grpSpPr>
        <p:sp>
          <p:nvSpPr>
            <p:cNvPr id="118" name="Freeform 7"/>
            <p:cNvSpPr>
              <a:spLocks noChangeAspect="1" noEditPoints="1"/>
            </p:cNvSpPr>
            <p:nvPr/>
          </p:nvSpPr>
          <p:spPr bwMode="auto">
            <a:xfrm>
              <a:off x="2059" y="1826"/>
              <a:ext cx="1362" cy="664"/>
            </a:xfrm>
            <a:custGeom>
              <a:avLst/>
              <a:gdLst>
                <a:gd name="T0" fmla="*/ 1114 w 11371"/>
                <a:gd name="T1" fmla="*/ 39 h 5542"/>
                <a:gd name="T2" fmla="*/ 783 w 11371"/>
                <a:gd name="T3" fmla="*/ 256 h 5542"/>
                <a:gd name="T4" fmla="*/ 654 w 11371"/>
                <a:gd name="T5" fmla="*/ 292 h 5542"/>
                <a:gd name="T6" fmla="*/ 0 w 11371"/>
                <a:gd name="T7" fmla="*/ 664 h 5542"/>
                <a:gd name="T8" fmla="*/ 734 w 11371"/>
                <a:gd name="T9" fmla="*/ 425 h 5542"/>
                <a:gd name="T10" fmla="*/ 789 w 11371"/>
                <a:gd name="T11" fmla="*/ 336 h 5542"/>
                <a:gd name="T12" fmla="*/ 1175 w 11371"/>
                <a:gd name="T13" fmla="*/ 227 h 5542"/>
                <a:gd name="T14" fmla="*/ 1345 w 11371"/>
                <a:gd name="T15" fmla="*/ 68 h 5542"/>
                <a:gd name="T16" fmla="*/ 1114 w 11371"/>
                <a:gd name="T17" fmla="*/ 39 h 5542"/>
                <a:gd name="T18" fmla="*/ 1172 w 11371"/>
                <a:gd name="T19" fmla="*/ 194 h 5542"/>
                <a:gd name="T20" fmla="*/ 1008 w 11371"/>
                <a:gd name="T21" fmla="*/ 176 h 5542"/>
                <a:gd name="T22" fmla="*/ 1130 w 11371"/>
                <a:gd name="T23" fmla="*/ 66 h 5542"/>
                <a:gd name="T24" fmla="*/ 1294 w 11371"/>
                <a:gd name="T25" fmla="*/ 83 h 5542"/>
                <a:gd name="T26" fmla="*/ 1172 w 11371"/>
                <a:gd name="T27" fmla="*/ 194 h 55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371"/>
                <a:gd name="T43" fmla="*/ 0 h 5542"/>
                <a:gd name="T44" fmla="*/ 11371 w 11371"/>
                <a:gd name="T45" fmla="*/ 5542 h 554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371" h="5542">
                  <a:moveTo>
                    <a:pt x="9300" y="326"/>
                  </a:moveTo>
                  <a:cubicBezTo>
                    <a:pt x="8516" y="611"/>
                    <a:pt x="6538" y="2137"/>
                    <a:pt x="6538" y="2137"/>
                  </a:cubicBezTo>
                  <a:cubicBezTo>
                    <a:pt x="5461" y="2439"/>
                    <a:pt x="5461" y="2439"/>
                    <a:pt x="5461" y="2439"/>
                  </a:cubicBezTo>
                  <a:cubicBezTo>
                    <a:pt x="0" y="5542"/>
                    <a:pt x="0" y="5542"/>
                    <a:pt x="0" y="5542"/>
                  </a:cubicBezTo>
                  <a:cubicBezTo>
                    <a:pt x="0" y="5542"/>
                    <a:pt x="4165" y="4191"/>
                    <a:pt x="6131" y="3545"/>
                  </a:cubicBezTo>
                  <a:cubicBezTo>
                    <a:pt x="6573" y="3399"/>
                    <a:pt x="6584" y="2806"/>
                    <a:pt x="6584" y="2806"/>
                  </a:cubicBezTo>
                  <a:cubicBezTo>
                    <a:pt x="6584" y="2806"/>
                    <a:pt x="9789" y="1909"/>
                    <a:pt x="9812" y="1897"/>
                  </a:cubicBezTo>
                  <a:cubicBezTo>
                    <a:pt x="10737" y="1600"/>
                    <a:pt x="11371" y="1002"/>
                    <a:pt x="11226" y="570"/>
                  </a:cubicBezTo>
                  <a:cubicBezTo>
                    <a:pt x="11086" y="134"/>
                    <a:pt x="10214" y="0"/>
                    <a:pt x="9300" y="326"/>
                  </a:cubicBezTo>
                  <a:close/>
                  <a:moveTo>
                    <a:pt x="9784" y="1618"/>
                  </a:moveTo>
                  <a:cubicBezTo>
                    <a:pt x="9126" y="1834"/>
                    <a:pt x="8510" y="1770"/>
                    <a:pt x="8417" y="1473"/>
                  </a:cubicBezTo>
                  <a:cubicBezTo>
                    <a:pt x="8318" y="1182"/>
                    <a:pt x="8777" y="768"/>
                    <a:pt x="9435" y="553"/>
                  </a:cubicBezTo>
                  <a:cubicBezTo>
                    <a:pt x="10097" y="338"/>
                    <a:pt x="10708" y="402"/>
                    <a:pt x="10807" y="693"/>
                  </a:cubicBezTo>
                  <a:cubicBezTo>
                    <a:pt x="10901" y="990"/>
                    <a:pt x="10441" y="1402"/>
                    <a:pt x="9784" y="1618"/>
                  </a:cubicBezTo>
                  <a:close/>
                </a:path>
              </a:pathLst>
            </a:custGeom>
            <a:grpFill/>
            <a:ln w="635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9"/>
            <p:cNvSpPr>
              <a:spLocks noChangeAspect="1" noEditPoints="1"/>
            </p:cNvSpPr>
            <p:nvPr/>
          </p:nvSpPr>
          <p:spPr bwMode="auto">
            <a:xfrm>
              <a:off x="2016" y="1974"/>
              <a:ext cx="1436" cy="452"/>
            </a:xfrm>
            <a:custGeom>
              <a:avLst/>
              <a:gdLst>
                <a:gd name="T0" fmla="*/ 1256 w 11996"/>
                <a:gd name="T1" fmla="*/ 225 h 3775"/>
                <a:gd name="T2" fmla="*/ 864 w 11996"/>
                <a:gd name="T3" fmla="*/ 182 h 3775"/>
                <a:gd name="T4" fmla="*/ 741 w 11996"/>
                <a:gd name="T5" fmla="*/ 128 h 3775"/>
                <a:gd name="T6" fmla="*/ 0 w 11996"/>
                <a:gd name="T7" fmla="*/ 0 h 3775"/>
                <a:gd name="T8" fmla="*/ 719 w 11996"/>
                <a:gd name="T9" fmla="*/ 281 h 3775"/>
                <a:gd name="T10" fmla="*/ 817 w 11996"/>
                <a:gd name="T11" fmla="*/ 248 h 3775"/>
                <a:gd name="T12" fmla="*/ 1184 w 11996"/>
                <a:gd name="T13" fmla="*/ 410 h 3775"/>
                <a:gd name="T14" fmla="*/ 1416 w 11996"/>
                <a:gd name="T15" fmla="*/ 394 h 3775"/>
                <a:gd name="T16" fmla="*/ 1256 w 11996"/>
                <a:gd name="T17" fmla="*/ 225 h 3775"/>
                <a:gd name="T18" fmla="*/ 1203 w 11996"/>
                <a:gd name="T19" fmla="*/ 381 h 3775"/>
                <a:gd name="T20" fmla="*/ 1087 w 11996"/>
                <a:gd name="T21" fmla="*/ 264 h 3775"/>
                <a:gd name="T22" fmla="*/ 1251 w 11996"/>
                <a:gd name="T23" fmla="*/ 256 h 3775"/>
                <a:gd name="T24" fmla="*/ 1367 w 11996"/>
                <a:gd name="T25" fmla="*/ 373 h 3775"/>
                <a:gd name="T26" fmla="*/ 1203 w 11996"/>
                <a:gd name="T27" fmla="*/ 381 h 377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996"/>
                <a:gd name="T43" fmla="*/ 0 h 3775"/>
                <a:gd name="T44" fmla="*/ 11996 w 11996"/>
                <a:gd name="T45" fmla="*/ 3775 h 377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996" h="3775">
                  <a:moveTo>
                    <a:pt x="10495" y="1879"/>
                  </a:moveTo>
                  <a:cubicBezTo>
                    <a:pt x="9704" y="1600"/>
                    <a:pt x="7214" y="1524"/>
                    <a:pt x="7214" y="1524"/>
                  </a:cubicBezTo>
                  <a:cubicBezTo>
                    <a:pt x="6190" y="1071"/>
                    <a:pt x="6190" y="1071"/>
                    <a:pt x="6190" y="107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4073" y="1606"/>
                    <a:pt x="6004" y="2350"/>
                  </a:cubicBezTo>
                  <a:cubicBezTo>
                    <a:pt x="6435" y="2519"/>
                    <a:pt x="6825" y="2072"/>
                    <a:pt x="6825" y="2072"/>
                  </a:cubicBezTo>
                  <a:cubicBezTo>
                    <a:pt x="6825" y="2072"/>
                    <a:pt x="9867" y="3410"/>
                    <a:pt x="9890" y="3421"/>
                  </a:cubicBezTo>
                  <a:cubicBezTo>
                    <a:pt x="10798" y="3775"/>
                    <a:pt x="11664" y="3718"/>
                    <a:pt x="11828" y="3293"/>
                  </a:cubicBezTo>
                  <a:cubicBezTo>
                    <a:pt x="11996" y="2868"/>
                    <a:pt x="11409" y="2211"/>
                    <a:pt x="10495" y="1879"/>
                  </a:cubicBezTo>
                  <a:close/>
                  <a:moveTo>
                    <a:pt x="10048" y="3183"/>
                  </a:moveTo>
                  <a:cubicBezTo>
                    <a:pt x="9402" y="2927"/>
                    <a:pt x="8971" y="2490"/>
                    <a:pt x="9081" y="2205"/>
                  </a:cubicBezTo>
                  <a:cubicBezTo>
                    <a:pt x="9192" y="1915"/>
                    <a:pt x="9809" y="1891"/>
                    <a:pt x="10454" y="2141"/>
                  </a:cubicBezTo>
                  <a:cubicBezTo>
                    <a:pt x="11100" y="2391"/>
                    <a:pt x="11537" y="2834"/>
                    <a:pt x="11420" y="3118"/>
                  </a:cubicBezTo>
                  <a:cubicBezTo>
                    <a:pt x="11310" y="3404"/>
                    <a:pt x="10693" y="3433"/>
                    <a:pt x="10048" y="3183"/>
                  </a:cubicBezTo>
                  <a:close/>
                </a:path>
              </a:pathLst>
            </a:custGeom>
            <a:grpFill/>
            <a:ln w="635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11"/>
            <p:cNvSpPr>
              <a:spLocks noChangeAspect="1"/>
            </p:cNvSpPr>
            <p:nvPr/>
          </p:nvSpPr>
          <p:spPr bwMode="auto">
            <a:xfrm>
              <a:off x="2731" y="2149"/>
              <a:ext cx="63" cy="61"/>
            </a:xfrm>
            <a:custGeom>
              <a:avLst/>
              <a:gdLst>
                <a:gd name="T0" fmla="*/ 58 w 1042"/>
                <a:gd name="T1" fmla="*/ 22 h 1025"/>
                <a:gd name="T2" fmla="*/ 41 w 1042"/>
                <a:gd name="T3" fmla="*/ 56 h 1025"/>
                <a:gd name="T4" fmla="*/ 5 w 1042"/>
                <a:gd name="T5" fmla="*/ 39 h 1025"/>
                <a:gd name="T6" fmla="*/ 23 w 1042"/>
                <a:gd name="T7" fmla="*/ 4 h 1025"/>
                <a:gd name="T8" fmla="*/ 58 w 1042"/>
                <a:gd name="T9" fmla="*/ 22 h 10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2"/>
                <a:gd name="T16" fmla="*/ 0 h 1025"/>
                <a:gd name="T17" fmla="*/ 1042 w 1042"/>
                <a:gd name="T18" fmla="*/ 1025 h 10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2" h="1025">
                  <a:moveTo>
                    <a:pt x="960" y="369"/>
                  </a:moveTo>
                  <a:cubicBezTo>
                    <a:pt x="1042" y="610"/>
                    <a:pt x="914" y="876"/>
                    <a:pt x="672" y="945"/>
                  </a:cubicBezTo>
                  <a:cubicBezTo>
                    <a:pt x="429" y="1025"/>
                    <a:pt x="163" y="899"/>
                    <a:pt x="82" y="657"/>
                  </a:cubicBezTo>
                  <a:cubicBezTo>
                    <a:pt x="0" y="415"/>
                    <a:pt x="140" y="150"/>
                    <a:pt x="383" y="69"/>
                  </a:cubicBezTo>
                  <a:cubicBezTo>
                    <a:pt x="625" y="0"/>
                    <a:pt x="880" y="127"/>
                    <a:pt x="960" y="369"/>
                  </a:cubicBezTo>
                </a:path>
              </a:pathLst>
            </a:custGeom>
            <a:grpFill/>
            <a:ln w="635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309819" y="266013"/>
            <a:ext cx="75963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Proteomics: the large-scale study of proteins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773261" y="4333505"/>
            <a:ext cx="323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 identification of proteins!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1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1" name="Picture 3" descr="i1543-2165-128-11-1274-f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212" y="1052807"/>
            <a:ext cx="5779272" cy="416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5842653" y="5405856"/>
            <a:ext cx="26504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smtClean="0"/>
              <a:t>Conventional cytogenetics</a:t>
            </a:r>
            <a:endParaRPr lang="en-US" altLang="en-US" dirty="0"/>
          </a:p>
        </p:txBody>
      </p:sp>
      <p:pic>
        <p:nvPicPr>
          <p:cNvPr id="6" name="Picture 3" descr="i1543-2165-131-1-81-f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153" y="1183751"/>
            <a:ext cx="2216845" cy="403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110166"/>
            <a:ext cx="2743200" cy="365125"/>
          </a:xfrm>
        </p:spPr>
        <p:txBody>
          <a:bodyPr/>
          <a:lstStyle/>
          <a:p>
            <a:fld id="{630BA7A8-56C2-4E33-9F0C-F3900E481177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508736" y="404474"/>
            <a:ext cx="5521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Antibody versus mass spectrometry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7050" y="5392608"/>
            <a:ext cx="2550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FISH: fluorescence in-situ</a:t>
            </a:r>
          </a:p>
          <a:p>
            <a:r>
              <a:rPr lang="en-US" dirty="0" smtClean="0"/>
              <a:t>hybridization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34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FEE1-5D73-449B-91C3-6FC68BA2AE0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96103" y="744408"/>
            <a:ext cx="9644371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Goal: </a:t>
            </a:r>
          </a:p>
          <a:p>
            <a:r>
              <a:rPr lang="en-US" sz="3200" dirty="0" smtClean="0">
                <a:solidFill>
                  <a:srgbClr val="002060"/>
                </a:solidFill>
              </a:rPr>
              <a:t>- to increase awareness of </a:t>
            </a:r>
            <a:r>
              <a:rPr lang="en-US" sz="3200" dirty="0" err="1" smtClean="0">
                <a:solidFill>
                  <a:srgbClr val="002060"/>
                </a:solidFill>
              </a:rPr>
              <a:t>amyloidoses</a:t>
            </a:r>
            <a:r>
              <a:rPr lang="en-US" sz="3200" dirty="0" smtClean="0">
                <a:solidFill>
                  <a:srgbClr val="002060"/>
                </a:solidFill>
              </a:rPr>
              <a:t> as deadly but</a:t>
            </a:r>
          </a:p>
          <a:p>
            <a:r>
              <a:rPr lang="en-US" sz="3200" dirty="0">
                <a:solidFill>
                  <a:srgbClr val="002060"/>
                </a:solidFill>
              </a:rPr>
              <a:t>f</a:t>
            </a:r>
            <a:r>
              <a:rPr lang="en-US" sz="3200" dirty="0" smtClean="0">
                <a:solidFill>
                  <a:srgbClr val="002060"/>
                </a:solidFill>
              </a:rPr>
              <a:t>requently treatable disease </a:t>
            </a:r>
          </a:p>
          <a:p>
            <a:r>
              <a:rPr lang="en-US" sz="3200" dirty="0" smtClean="0">
                <a:solidFill>
                  <a:srgbClr val="002060"/>
                </a:solidFill>
              </a:rPr>
              <a:t>- to emphasize the critical importance of early diagnosis</a:t>
            </a:r>
          </a:p>
          <a:p>
            <a:endParaRPr lang="en-US" sz="3200" dirty="0">
              <a:solidFill>
                <a:srgbClr val="002060"/>
              </a:solidFill>
            </a:endParaRPr>
          </a:p>
          <a:p>
            <a:endParaRPr lang="en-US" sz="3200" dirty="0" smtClean="0">
              <a:solidFill>
                <a:srgbClr val="002060"/>
              </a:solidFill>
            </a:endParaRPr>
          </a:p>
          <a:p>
            <a:r>
              <a:rPr lang="en-US" sz="3200" dirty="0" smtClean="0">
                <a:solidFill>
                  <a:srgbClr val="002060"/>
                </a:solidFill>
              </a:rPr>
              <a:t>Objectives:</a:t>
            </a:r>
          </a:p>
          <a:p>
            <a:pPr marL="342900" indent="-342900">
              <a:buAutoNum type="arabicPeriod"/>
            </a:pPr>
            <a:r>
              <a:rPr lang="en-US" sz="3200" dirty="0" smtClean="0">
                <a:solidFill>
                  <a:srgbClr val="002060"/>
                </a:solidFill>
              </a:rPr>
              <a:t>explain why amyloid forms</a:t>
            </a:r>
          </a:p>
          <a:p>
            <a:pPr marL="342900" indent="-342900">
              <a:buAutoNum type="arabicPeriod"/>
            </a:pPr>
            <a:r>
              <a:rPr lang="en-US" sz="3200" dirty="0">
                <a:solidFill>
                  <a:srgbClr val="002060"/>
                </a:solidFill>
              </a:rPr>
              <a:t>d</a:t>
            </a:r>
            <a:r>
              <a:rPr lang="en-US" sz="3200" dirty="0" smtClean="0">
                <a:solidFill>
                  <a:srgbClr val="002060"/>
                </a:solidFill>
              </a:rPr>
              <a:t>escribe when to suspect amyloidosis</a:t>
            </a:r>
          </a:p>
          <a:p>
            <a:pPr marL="342900" indent="-342900">
              <a:buAutoNum type="arabicPeriod"/>
            </a:pPr>
            <a:r>
              <a:rPr lang="en-US" sz="3200" dirty="0">
                <a:solidFill>
                  <a:srgbClr val="002060"/>
                </a:solidFill>
              </a:rPr>
              <a:t>d</a:t>
            </a:r>
            <a:r>
              <a:rPr lang="en-US" sz="3200" dirty="0" smtClean="0">
                <a:solidFill>
                  <a:srgbClr val="002060"/>
                </a:solidFill>
              </a:rPr>
              <a:t>escribe how to diagnose amyloidosis</a:t>
            </a:r>
          </a:p>
          <a:p>
            <a:pPr marL="342900" indent="-342900">
              <a:buAutoNum type="arabicPeriod"/>
            </a:pPr>
            <a:r>
              <a:rPr lang="en-US" sz="3200" dirty="0">
                <a:solidFill>
                  <a:srgbClr val="002060"/>
                </a:solidFill>
              </a:rPr>
              <a:t>d</a:t>
            </a:r>
            <a:r>
              <a:rPr lang="en-US" sz="3200" dirty="0" smtClean="0">
                <a:solidFill>
                  <a:srgbClr val="002060"/>
                </a:solidFill>
              </a:rPr>
              <a:t>escribe what are the treatment options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68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BA7A8-56C2-4E33-9F0C-F3900E481177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7891" y="685499"/>
            <a:ext cx="9665916" cy="449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Proteomics</a:t>
            </a:r>
          </a:p>
          <a:p>
            <a:r>
              <a:rPr lang="en-US" sz="4000" dirty="0"/>
              <a:t>-</a:t>
            </a:r>
            <a:r>
              <a:rPr lang="en-US" sz="4000" dirty="0" smtClean="0"/>
              <a:t> </a:t>
            </a:r>
            <a:r>
              <a:rPr lang="en-US" sz="4000" dirty="0"/>
              <a:t>limitations:</a:t>
            </a:r>
          </a:p>
          <a:p>
            <a:endParaRPr lang="en-US" sz="4000" dirty="0"/>
          </a:p>
          <a:p>
            <a:endParaRPr lang="en-US" dirty="0" smtClean="0"/>
          </a:p>
          <a:p>
            <a:r>
              <a:rPr lang="en-US" dirty="0" smtClean="0"/>
              <a:t>It </a:t>
            </a:r>
            <a:r>
              <a:rPr lang="en-US" dirty="0"/>
              <a:t>may be difficult to detect </a:t>
            </a:r>
            <a:r>
              <a:rPr lang="en-US" u="sng" dirty="0"/>
              <a:t>low abundance </a:t>
            </a:r>
            <a:r>
              <a:rPr lang="en-US" dirty="0"/>
              <a:t>proteins/peptides as signals from these peptides may be </a:t>
            </a:r>
          </a:p>
          <a:p>
            <a:r>
              <a:rPr lang="en-US" dirty="0"/>
              <a:t>buried among massive amount of information obtained from more abundant </a:t>
            </a:r>
            <a:r>
              <a:rPr lang="en-US" dirty="0" smtClean="0"/>
              <a:t>proteins</a:t>
            </a:r>
          </a:p>
          <a:p>
            <a:endParaRPr lang="en-US" dirty="0"/>
          </a:p>
          <a:p>
            <a:r>
              <a:rPr lang="en-US" sz="4000" dirty="0" smtClean="0"/>
              <a:t>- advantages:</a:t>
            </a:r>
            <a:endParaRPr lang="en-US" sz="4000" dirty="0"/>
          </a:p>
          <a:p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dirty="0" smtClean="0">
                <a:solidFill>
                  <a:srgbClr val="FF0000"/>
                </a:solidFill>
              </a:rPr>
              <a:t>lobal</a:t>
            </a:r>
            <a:r>
              <a:rPr lang="en-US" dirty="0" smtClean="0"/>
              <a:t> </a:t>
            </a:r>
            <a:r>
              <a:rPr lang="en-US" dirty="0"/>
              <a:t>identification of proteins</a:t>
            </a:r>
          </a:p>
          <a:p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iscovery</a:t>
            </a:r>
            <a:r>
              <a:rPr lang="en-US" dirty="0" smtClean="0"/>
              <a:t> </a:t>
            </a:r>
            <a:r>
              <a:rPr lang="en-US" dirty="0"/>
              <a:t>of unsuspected </a:t>
            </a:r>
            <a:r>
              <a:rPr lang="en-US" dirty="0" smtClean="0"/>
              <a:t>proteins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2" descr="http://previews.123rf.com/images/serezniy/serezniy1211/serezniy121104765/16414511-Needle-in-a-haystack-close-up-Stock-Phot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4"/>
          <a:stretch/>
        </p:blipFill>
        <p:spPr bwMode="auto">
          <a:xfrm>
            <a:off x="4888525" y="543524"/>
            <a:ext cx="2702168" cy="199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h-a-y-s-t-a-c-k-s.net/wp-content/uploads/2013/04/IMG_15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427" y="543524"/>
            <a:ext cx="2663316" cy="199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83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865ED1-E3CD-4DBA-9580-AB5D6661F421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400"/>
          </a:p>
        </p:txBody>
      </p:sp>
      <p:sp>
        <p:nvSpPr>
          <p:cNvPr id="4" name="TextBox 3"/>
          <p:cNvSpPr txBox="1"/>
          <p:nvPr/>
        </p:nvSpPr>
        <p:spPr>
          <a:xfrm>
            <a:off x="992427" y="628816"/>
            <a:ext cx="10505160" cy="1742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/>
              <a:t>Systemic </a:t>
            </a:r>
            <a:r>
              <a:rPr lang="en-US" sz="3200" dirty="0" smtClean="0"/>
              <a:t>amyloidosis </a:t>
            </a:r>
            <a:r>
              <a:rPr lang="en-US" sz="3200" dirty="0"/>
              <a:t>- </a:t>
            </a:r>
            <a:r>
              <a:rPr lang="en-US" sz="3200" dirty="0" smtClean="0"/>
              <a:t>6</a:t>
            </a:r>
            <a:endParaRPr lang="en-US" sz="3200" dirty="0"/>
          </a:p>
          <a:p>
            <a:pPr>
              <a:defRPr/>
            </a:pPr>
            <a:endParaRPr lang="en-US" sz="3200" dirty="0"/>
          </a:p>
          <a:p>
            <a:pPr>
              <a:defRPr/>
            </a:pPr>
            <a:r>
              <a:rPr lang="en-US" sz="2400" dirty="0" smtClean="0"/>
              <a:t>7</a:t>
            </a:r>
            <a:r>
              <a:rPr lang="en-US" sz="2400" dirty="0"/>
              <a:t>. Treatment</a:t>
            </a:r>
            <a:r>
              <a:rPr lang="en-US" sz="2400" dirty="0" smtClean="0"/>
              <a:t>: amyloid protein type dependent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/>
              <a:t>	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076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310447" y="3299875"/>
            <a:ext cx="411939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 smtClean="0"/>
              <a:t>- derived from immunoglobulin light chain</a:t>
            </a:r>
          </a:p>
          <a:p>
            <a:r>
              <a:rPr lang="en-US" altLang="en-US" sz="1600" dirty="0" smtClean="0"/>
              <a:t>- pathogenesis: clonal plasma cells proliferation</a:t>
            </a:r>
          </a:p>
          <a:p>
            <a:r>
              <a:rPr lang="en-US" altLang="en-US" sz="1600" dirty="0" smtClean="0"/>
              <a:t>- </a:t>
            </a:r>
            <a:r>
              <a:rPr lang="en-US" altLang="en-US" sz="1600" b="1" dirty="0" smtClean="0"/>
              <a:t>treatment: anti-plasma cell therapies…</a:t>
            </a:r>
            <a:endParaRPr lang="en-US" altLang="en-US" sz="1600" b="1" dirty="0"/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7049659" y="1807229"/>
            <a:ext cx="257153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 dirty="0" smtClean="0"/>
              <a:t>Non-AL: </a:t>
            </a:r>
            <a:r>
              <a:rPr lang="en-US" altLang="en-US" sz="3200" b="1" dirty="0" smtClean="0">
                <a:cs typeface="Arial" panose="020B0604020202020204" pitchFamily="34" charset="0"/>
              </a:rPr>
              <a:t>~15%</a:t>
            </a:r>
          </a:p>
          <a:p>
            <a:endParaRPr lang="en-US" altLang="en-US" sz="3200" b="1" dirty="0">
              <a:cs typeface="Arial" panose="020B0604020202020204" pitchFamily="34" charset="0"/>
            </a:endParaRP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4360624" y="2579651"/>
            <a:ext cx="408932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dirty="0"/>
              <a:t>AA</a:t>
            </a:r>
            <a:r>
              <a:rPr lang="en-US" altLang="en-US" sz="1600" dirty="0"/>
              <a:t>: </a:t>
            </a:r>
            <a:endParaRPr lang="en-US" altLang="en-US" sz="1600" dirty="0" smtClean="0"/>
          </a:p>
          <a:p>
            <a:r>
              <a:rPr lang="en-US" altLang="en-US" sz="1600" dirty="0" smtClean="0"/>
              <a:t>- derived from SAA (serum amyloid-associated)</a:t>
            </a:r>
          </a:p>
          <a:p>
            <a:r>
              <a:rPr lang="en-US" altLang="en-US" sz="1600" dirty="0" smtClean="0"/>
              <a:t>- pathogenesis: </a:t>
            </a:r>
          </a:p>
          <a:p>
            <a:r>
              <a:rPr lang="en-US" altLang="en-US" sz="1600" dirty="0"/>
              <a:t> </a:t>
            </a:r>
            <a:r>
              <a:rPr lang="en-US" altLang="en-US" sz="1600" dirty="0" smtClean="0"/>
              <a:t> chronic inflammation, sporadic </a:t>
            </a:r>
            <a:r>
              <a:rPr lang="en-US" altLang="en-US" sz="1600" dirty="0"/>
              <a:t>or familial</a:t>
            </a:r>
            <a:endParaRPr lang="en-US" altLang="en-US" sz="1600" dirty="0" smtClean="0"/>
          </a:p>
          <a:p>
            <a:r>
              <a:rPr lang="en-US" altLang="en-US" sz="1600" dirty="0" smtClean="0"/>
              <a:t>- </a:t>
            </a:r>
            <a:r>
              <a:rPr lang="en-US" altLang="en-US" sz="1600" b="1" dirty="0" smtClean="0"/>
              <a:t>treatment: anti-inflammatory</a:t>
            </a:r>
            <a:endParaRPr lang="en-US" altLang="en-US" sz="1600" b="1" dirty="0"/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9008076" y="3025433"/>
            <a:ext cx="3183924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b="1" dirty="0"/>
              <a:t>ALect2:</a:t>
            </a:r>
            <a:r>
              <a:rPr lang="en-US" altLang="en-US" sz="1600" dirty="0"/>
              <a:t> </a:t>
            </a:r>
            <a:r>
              <a:rPr lang="en-US" altLang="en-US" sz="1600" dirty="0" smtClean="0"/>
              <a:t>derived from</a:t>
            </a:r>
          </a:p>
          <a:p>
            <a:r>
              <a:rPr lang="en-US" altLang="en-US" sz="1600" dirty="0" smtClean="0"/>
              <a:t>leukocyte chemotactic factor 2</a:t>
            </a:r>
          </a:p>
          <a:p>
            <a:r>
              <a:rPr lang="en-US" altLang="en-US" sz="1600" dirty="0" smtClean="0"/>
              <a:t>- pathogenesis?</a:t>
            </a:r>
          </a:p>
          <a:p>
            <a:r>
              <a:rPr lang="en-US" altLang="en-US" sz="1600" dirty="0" smtClean="0"/>
              <a:t>- </a:t>
            </a:r>
            <a:r>
              <a:rPr lang="en-US" altLang="en-US" sz="1600" b="1" dirty="0" smtClean="0"/>
              <a:t>no specific therapy</a:t>
            </a: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5386957" y="4666055"/>
            <a:ext cx="539890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b="1" dirty="0" smtClean="0"/>
              <a:t>hereditary: </a:t>
            </a:r>
            <a:r>
              <a:rPr lang="en-US" altLang="en-US" sz="2000" b="1" dirty="0">
                <a:solidFill>
                  <a:srgbClr val="FF0000"/>
                </a:solidFill>
              </a:rPr>
              <a:t>avoid misdiagnosis as AL!</a:t>
            </a:r>
            <a:r>
              <a:rPr lang="en-US" altLang="en-US" sz="2000" b="1" dirty="0"/>
              <a:t> </a:t>
            </a:r>
          </a:p>
          <a:p>
            <a:r>
              <a:rPr lang="en-US" altLang="en-US" sz="1400" dirty="0" smtClean="0"/>
              <a:t>- derived from various mutant proteins; transthyretin, fibrinogen, other </a:t>
            </a:r>
          </a:p>
          <a:p>
            <a:r>
              <a:rPr lang="en-US" altLang="en-US" sz="1400" b="1" dirty="0" smtClean="0"/>
              <a:t>-</a:t>
            </a:r>
            <a:r>
              <a:rPr lang="en-US" altLang="en-US" sz="1400" dirty="0" smtClean="0"/>
              <a:t> </a:t>
            </a:r>
            <a:r>
              <a:rPr lang="en-US" altLang="en-US" sz="1400" b="1" dirty="0" smtClean="0"/>
              <a:t>liver </a:t>
            </a:r>
            <a:r>
              <a:rPr lang="en-US" altLang="en-US" sz="1400" b="1" dirty="0"/>
              <a:t>transplantation</a:t>
            </a:r>
          </a:p>
          <a:p>
            <a:r>
              <a:rPr lang="en-US" altLang="en-US" sz="1400" b="1" dirty="0" smtClean="0"/>
              <a:t>- clinical </a:t>
            </a:r>
            <a:r>
              <a:rPr lang="en-US" altLang="en-US" sz="1400" b="1" dirty="0"/>
              <a:t>trials </a:t>
            </a:r>
            <a:r>
              <a:rPr lang="en-US" altLang="en-US" sz="1400" b="1" dirty="0" smtClean="0"/>
              <a:t>(transthyretin </a:t>
            </a:r>
            <a:r>
              <a:rPr lang="en-US" altLang="en-US" sz="1400" b="1" dirty="0"/>
              <a:t>amyloidosis</a:t>
            </a:r>
            <a:r>
              <a:rPr lang="en-US" altLang="en-US" sz="1400" b="1" dirty="0" smtClean="0"/>
              <a:t>)</a:t>
            </a:r>
          </a:p>
          <a:p>
            <a:r>
              <a:rPr lang="en-US" altLang="en-US" sz="1400" b="1" dirty="0" smtClean="0"/>
              <a:t>- </a:t>
            </a:r>
            <a:r>
              <a:rPr lang="en-US" altLang="en-US" sz="1400" b="1" dirty="0"/>
              <a:t>genetic </a:t>
            </a:r>
            <a:r>
              <a:rPr lang="en-US" altLang="en-US" sz="1400" b="1" dirty="0" smtClean="0"/>
              <a:t>testing</a:t>
            </a:r>
            <a:endParaRPr lang="en-US" altLang="en-US" sz="1400" b="1" dirty="0"/>
          </a:p>
          <a:p>
            <a:r>
              <a:rPr lang="en-US" altLang="en-US" sz="1400" dirty="0"/>
              <a:t> </a:t>
            </a:r>
            <a:endParaRPr lang="en-US" altLang="en-US" b="1" dirty="0"/>
          </a:p>
        </p:txBody>
      </p:sp>
      <p:sp>
        <p:nvSpPr>
          <p:cNvPr id="17423" name="Text Box 15"/>
          <p:cNvSpPr txBox="1">
            <a:spLocks noChangeArrowheads="1"/>
          </p:cNvSpPr>
          <p:nvPr/>
        </p:nvSpPr>
        <p:spPr bwMode="auto">
          <a:xfrm>
            <a:off x="1282163" y="442661"/>
            <a:ext cx="99000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 dirty="0" smtClean="0"/>
              <a:t>Renal </a:t>
            </a:r>
            <a:r>
              <a:rPr lang="en-US" altLang="en-US" sz="3200" b="1" dirty="0" err="1" smtClean="0"/>
              <a:t>Amyloidoses</a:t>
            </a:r>
            <a:r>
              <a:rPr lang="en-US" altLang="en-US" sz="3200" b="1" dirty="0" smtClean="0"/>
              <a:t> – protein types and treatment options</a:t>
            </a:r>
            <a:endParaRPr lang="en-US" altLang="en-US" sz="3200" b="1" dirty="0"/>
          </a:p>
        </p:txBody>
      </p:sp>
      <p:grpSp>
        <p:nvGrpSpPr>
          <p:cNvPr id="17430" name="Group 17"/>
          <p:cNvGrpSpPr>
            <a:grpSpLocks noChangeAspect="1"/>
          </p:cNvGrpSpPr>
          <p:nvPr/>
        </p:nvGrpSpPr>
        <p:grpSpPr bwMode="auto">
          <a:xfrm>
            <a:off x="1084626" y="1229748"/>
            <a:ext cx="315321" cy="1846889"/>
            <a:chOff x="2661" y="1011"/>
            <a:chExt cx="438" cy="2298"/>
          </a:xfrm>
        </p:grpSpPr>
        <p:sp>
          <p:nvSpPr>
            <p:cNvPr id="17431" name="Freeform 14"/>
            <p:cNvSpPr>
              <a:spLocks noChangeAspect="1"/>
            </p:cNvSpPr>
            <p:nvPr/>
          </p:nvSpPr>
          <p:spPr bwMode="auto">
            <a:xfrm>
              <a:off x="2661" y="1011"/>
              <a:ext cx="438" cy="2298"/>
            </a:xfrm>
            <a:custGeom>
              <a:avLst/>
              <a:gdLst>
                <a:gd name="T0" fmla="*/ 387 w 438"/>
                <a:gd name="T1" fmla="*/ 622 h 2298"/>
                <a:gd name="T2" fmla="*/ 387 w 438"/>
                <a:gd name="T3" fmla="*/ 429 h 2298"/>
                <a:gd name="T4" fmla="*/ 359 w 438"/>
                <a:gd name="T5" fmla="*/ 354 h 2298"/>
                <a:gd name="T6" fmla="*/ 349 w 438"/>
                <a:gd name="T7" fmla="*/ 248 h 2298"/>
                <a:gd name="T8" fmla="*/ 270 w 438"/>
                <a:gd name="T9" fmla="*/ 14 h 2298"/>
                <a:gd name="T10" fmla="*/ 122 w 438"/>
                <a:gd name="T11" fmla="*/ 128 h 2298"/>
                <a:gd name="T12" fmla="*/ 125 w 438"/>
                <a:gd name="T13" fmla="*/ 172 h 2298"/>
                <a:gd name="T14" fmla="*/ 96 w 438"/>
                <a:gd name="T15" fmla="*/ 217 h 2298"/>
                <a:gd name="T16" fmla="*/ 93 w 438"/>
                <a:gd name="T17" fmla="*/ 232 h 2298"/>
                <a:gd name="T18" fmla="*/ 119 w 438"/>
                <a:gd name="T19" fmla="*/ 245 h 2298"/>
                <a:gd name="T20" fmla="*/ 115 w 438"/>
                <a:gd name="T21" fmla="*/ 272 h 2298"/>
                <a:gd name="T22" fmla="*/ 144 w 438"/>
                <a:gd name="T23" fmla="*/ 274 h 2298"/>
                <a:gd name="T24" fmla="*/ 119 w 438"/>
                <a:gd name="T25" fmla="*/ 282 h 2298"/>
                <a:gd name="T26" fmla="*/ 125 w 438"/>
                <a:gd name="T27" fmla="*/ 297 h 2298"/>
                <a:gd name="T28" fmla="*/ 125 w 438"/>
                <a:gd name="T29" fmla="*/ 319 h 2298"/>
                <a:gd name="T30" fmla="*/ 138 w 438"/>
                <a:gd name="T31" fmla="*/ 329 h 2298"/>
                <a:gd name="T32" fmla="*/ 187 w 438"/>
                <a:gd name="T33" fmla="*/ 323 h 2298"/>
                <a:gd name="T34" fmla="*/ 199 w 438"/>
                <a:gd name="T35" fmla="*/ 335 h 2298"/>
                <a:gd name="T36" fmla="*/ 206 w 438"/>
                <a:gd name="T37" fmla="*/ 403 h 2298"/>
                <a:gd name="T38" fmla="*/ 52 w 438"/>
                <a:gd name="T39" fmla="*/ 598 h 2298"/>
                <a:gd name="T40" fmla="*/ 33 w 438"/>
                <a:gd name="T41" fmla="*/ 748 h 2298"/>
                <a:gd name="T42" fmla="*/ 43 w 438"/>
                <a:gd name="T43" fmla="*/ 870 h 2298"/>
                <a:gd name="T44" fmla="*/ 43 w 438"/>
                <a:gd name="T45" fmla="*/ 992 h 2298"/>
                <a:gd name="T46" fmla="*/ 71 w 438"/>
                <a:gd name="T47" fmla="*/ 1118 h 2298"/>
                <a:gd name="T48" fmla="*/ 68 w 438"/>
                <a:gd name="T49" fmla="*/ 1185 h 2298"/>
                <a:gd name="T50" fmla="*/ 68 w 438"/>
                <a:gd name="T51" fmla="*/ 1283 h 2298"/>
                <a:gd name="T52" fmla="*/ 90 w 438"/>
                <a:gd name="T53" fmla="*/ 1433 h 2298"/>
                <a:gd name="T54" fmla="*/ 117 w 438"/>
                <a:gd name="T55" fmla="*/ 1548 h 2298"/>
                <a:gd name="T56" fmla="*/ 144 w 438"/>
                <a:gd name="T57" fmla="*/ 1627 h 2298"/>
                <a:gd name="T58" fmla="*/ 149 w 438"/>
                <a:gd name="T59" fmla="*/ 1680 h 2298"/>
                <a:gd name="T60" fmla="*/ 193 w 438"/>
                <a:gd name="T61" fmla="*/ 1759 h 2298"/>
                <a:gd name="T62" fmla="*/ 212 w 438"/>
                <a:gd name="T63" fmla="*/ 1861 h 2298"/>
                <a:gd name="T64" fmla="*/ 232 w 438"/>
                <a:gd name="T65" fmla="*/ 1994 h 2298"/>
                <a:gd name="T66" fmla="*/ 225 w 438"/>
                <a:gd name="T67" fmla="*/ 2134 h 2298"/>
                <a:gd name="T68" fmla="*/ 138 w 438"/>
                <a:gd name="T69" fmla="*/ 2206 h 2298"/>
                <a:gd name="T70" fmla="*/ 81 w 438"/>
                <a:gd name="T71" fmla="*/ 2239 h 2298"/>
                <a:gd name="T72" fmla="*/ 40 w 438"/>
                <a:gd name="T73" fmla="*/ 2249 h 2298"/>
                <a:gd name="T74" fmla="*/ 17 w 438"/>
                <a:gd name="T75" fmla="*/ 2254 h 2298"/>
                <a:gd name="T76" fmla="*/ 14 w 438"/>
                <a:gd name="T77" fmla="*/ 2273 h 2298"/>
                <a:gd name="T78" fmla="*/ 24 w 438"/>
                <a:gd name="T79" fmla="*/ 2276 h 2298"/>
                <a:gd name="T80" fmla="*/ 40 w 438"/>
                <a:gd name="T81" fmla="*/ 2279 h 2298"/>
                <a:gd name="T82" fmla="*/ 60 w 438"/>
                <a:gd name="T83" fmla="*/ 2282 h 2298"/>
                <a:gd name="T84" fmla="*/ 82 w 438"/>
                <a:gd name="T85" fmla="*/ 2287 h 2298"/>
                <a:gd name="T86" fmla="*/ 93 w 438"/>
                <a:gd name="T87" fmla="*/ 2293 h 2298"/>
                <a:gd name="T88" fmla="*/ 128 w 438"/>
                <a:gd name="T89" fmla="*/ 2284 h 2298"/>
                <a:gd name="T90" fmla="*/ 171 w 438"/>
                <a:gd name="T91" fmla="*/ 2290 h 2298"/>
                <a:gd name="T92" fmla="*/ 225 w 438"/>
                <a:gd name="T93" fmla="*/ 2284 h 2298"/>
                <a:gd name="T94" fmla="*/ 310 w 438"/>
                <a:gd name="T95" fmla="*/ 2277 h 2298"/>
                <a:gd name="T96" fmla="*/ 324 w 438"/>
                <a:gd name="T97" fmla="*/ 2206 h 2298"/>
                <a:gd name="T98" fmla="*/ 319 w 438"/>
                <a:gd name="T99" fmla="*/ 2134 h 2298"/>
                <a:gd name="T100" fmla="*/ 349 w 438"/>
                <a:gd name="T101" fmla="*/ 1948 h 2298"/>
                <a:gd name="T102" fmla="*/ 356 w 438"/>
                <a:gd name="T103" fmla="*/ 1806 h 2298"/>
                <a:gd name="T104" fmla="*/ 294 w 438"/>
                <a:gd name="T105" fmla="*/ 1602 h 2298"/>
                <a:gd name="T106" fmla="*/ 324 w 438"/>
                <a:gd name="T107" fmla="*/ 1366 h 2298"/>
                <a:gd name="T108" fmla="*/ 335 w 438"/>
                <a:gd name="T109" fmla="*/ 1238 h 2298"/>
                <a:gd name="T110" fmla="*/ 375 w 438"/>
                <a:gd name="T111" fmla="*/ 1142 h 2298"/>
                <a:gd name="T112" fmla="*/ 368 w 438"/>
                <a:gd name="T113" fmla="*/ 1058 h 2298"/>
                <a:gd name="T114" fmla="*/ 337 w 438"/>
                <a:gd name="T115" fmla="*/ 1007 h 229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38"/>
                <a:gd name="T175" fmla="*/ 0 h 2298"/>
                <a:gd name="T176" fmla="*/ 438 w 438"/>
                <a:gd name="T177" fmla="*/ 2298 h 229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38" h="2298">
                  <a:moveTo>
                    <a:pt x="387" y="622"/>
                  </a:moveTo>
                  <a:cubicBezTo>
                    <a:pt x="416" y="549"/>
                    <a:pt x="394" y="452"/>
                    <a:pt x="387" y="429"/>
                  </a:cubicBezTo>
                  <a:cubicBezTo>
                    <a:pt x="381" y="410"/>
                    <a:pt x="365" y="380"/>
                    <a:pt x="359" y="354"/>
                  </a:cubicBezTo>
                  <a:cubicBezTo>
                    <a:pt x="349" y="332"/>
                    <a:pt x="340" y="264"/>
                    <a:pt x="349" y="248"/>
                  </a:cubicBezTo>
                  <a:cubicBezTo>
                    <a:pt x="394" y="183"/>
                    <a:pt x="438" y="36"/>
                    <a:pt x="270" y="14"/>
                  </a:cubicBezTo>
                  <a:cubicBezTo>
                    <a:pt x="161" y="0"/>
                    <a:pt x="125" y="112"/>
                    <a:pt x="122" y="128"/>
                  </a:cubicBezTo>
                  <a:cubicBezTo>
                    <a:pt x="119" y="141"/>
                    <a:pt x="128" y="157"/>
                    <a:pt x="125" y="172"/>
                  </a:cubicBezTo>
                  <a:cubicBezTo>
                    <a:pt x="119" y="188"/>
                    <a:pt x="100" y="207"/>
                    <a:pt x="96" y="217"/>
                  </a:cubicBezTo>
                  <a:cubicBezTo>
                    <a:pt x="90" y="226"/>
                    <a:pt x="90" y="226"/>
                    <a:pt x="93" y="232"/>
                  </a:cubicBezTo>
                  <a:cubicBezTo>
                    <a:pt x="96" y="236"/>
                    <a:pt x="115" y="239"/>
                    <a:pt x="119" y="245"/>
                  </a:cubicBezTo>
                  <a:cubicBezTo>
                    <a:pt x="122" y="251"/>
                    <a:pt x="112" y="266"/>
                    <a:pt x="115" y="272"/>
                  </a:cubicBezTo>
                  <a:cubicBezTo>
                    <a:pt x="119" y="275"/>
                    <a:pt x="141" y="274"/>
                    <a:pt x="144" y="274"/>
                  </a:cubicBezTo>
                  <a:cubicBezTo>
                    <a:pt x="144" y="277"/>
                    <a:pt x="122" y="278"/>
                    <a:pt x="119" y="282"/>
                  </a:cubicBezTo>
                  <a:cubicBezTo>
                    <a:pt x="119" y="285"/>
                    <a:pt x="125" y="291"/>
                    <a:pt x="125" y="297"/>
                  </a:cubicBezTo>
                  <a:cubicBezTo>
                    <a:pt x="128" y="304"/>
                    <a:pt x="125" y="313"/>
                    <a:pt x="125" y="319"/>
                  </a:cubicBezTo>
                  <a:cubicBezTo>
                    <a:pt x="128" y="326"/>
                    <a:pt x="128" y="329"/>
                    <a:pt x="138" y="329"/>
                  </a:cubicBezTo>
                  <a:cubicBezTo>
                    <a:pt x="149" y="329"/>
                    <a:pt x="177" y="323"/>
                    <a:pt x="187" y="323"/>
                  </a:cubicBezTo>
                  <a:cubicBezTo>
                    <a:pt x="196" y="326"/>
                    <a:pt x="196" y="329"/>
                    <a:pt x="199" y="335"/>
                  </a:cubicBezTo>
                  <a:cubicBezTo>
                    <a:pt x="199" y="342"/>
                    <a:pt x="209" y="391"/>
                    <a:pt x="206" y="403"/>
                  </a:cubicBezTo>
                  <a:cubicBezTo>
                    <a:pt x="187" y="471"/>
                    <a:pt x="84" y="509"/>
                    <a:pt x="52" y="598"/>
                  </a:cubicBezTo>
                  <a:cubicBezTo>
                    <a:pt x="43" y="625"/>
                    <a:pt x="33" y="726"/>
                    <a:pt x="33" y="748"/>
                  </a:cubicBezTo>
                  <a:cubicBezTo>
                    <a:pt x="30" y="773"/>
                    <a:pt x="40" y="851"/>
                    <a:pt x="43" y="870"/>
                  </a:cubicBezTo>
                  <a:cubicBezTo>
                    <a:pt x="43" y="886"/>
                    <a:pt x="40" y="958"/>
                    <a:pt x="43" y="992"/>
                  </a:cubicBezTo>
                  <a:cubicBezTo>
                    <a:pt x="46" y="1023"/>
                    <a:pt x="68" y="1083"/>
                    <a:pt x="71" y="1118"/>
                  </a:cubicBezTo>
                  <a:cubicBezTo>
                    <a:pt x="74" y="1151"/>
                    <a:pt x="68" y="1155"/>
                    <a:pt x="68" y="1185"/>
                  </a:cubicBezTo>
                  <a:cubicBezTo>
                    <a:pt x="68" y="1213"/>
                    <a:pt x="65" y="1238"/>
                    <a:pt x="68" y="1283"/>
                  </a:cubicBezTo>
                  <a:cubicBezTo>
                    <a:pt x="74" y="1329"/>
                    <a:pt x="81" y="1389"/>
                    <a:pt x="90" y="1433"/>
                  </a:cubicBezTo>
                  <a:cubicBezTo>
                    <a:pt x="96" y="1479"/>
                    <a:pt x="108" y="1523"/>
                    <a:pt x="117" y="1548"/>
                  </a:cubicBezTo>
                  <a:cubicBezTo>
                    <a:pt x="126" y="1577"/>
                    <a:pt x="138" y="1605"/>
                    <a:pt x="144" y="1627"/>
                  </a:cubicBezTo>
                  <a:cubicBezTo>
                    <a:pt x="149" y="1646"/>
                    <a:pt x="141" y="1656"/>
                    <a:pt x="149" y="1680"/>
                  </a:cubicBezTo>
                  <a:cubicBezTo>
                    <a:pt x="158" y="1702"/>
                    <a:pt x="183" y="1730"/>
                    <a:pt x="193" y="1759"/>
                  </a:cubicBezTo>
                  <a:cubicBezTo>
                    <a:pt x="202" y="1790"/>
                    <a:pt x="206" y="1822"/>
                    <a:pt x="212" y="1861"/>
                  </a:cubicBezTo>
                  <a:cubicBezTo>
                    <a:pt x="218" y="1903"/>
                    <a:pt x="229" y="1950"/>
                    <a:pt x="232" y="1994"/>
                  </a:cubicBezTo>
                  <a:cubicBezTo>
                    <a:pt x="232" y="2040"/>
                    <a:pt x="240" y="2099"/>
                    <a:pt x="225" y="2134"/>
                  </a:cubicBezTo>
                  <a:cubicBezTo>
                    <a:pt x="209" y="2168"/>
                    <a:pt x="164" y="2190"/>
                    <a:pt x="138" y="2206"/>
                  </a:cubicBezTo>
                  <a:cubicBezTo>
                    <a:pt x="115" y="2227"/>
                    <a:pt x="96" y="2233"/>
                    <a:pt x="81" y="2239"/>
                  </a:cubicBezTo>
                  <a:cubicBezTo>
                    <a:pt x="65" y="2246"/>
                    <a:pt x="52" y="2246"/>
                    <a:pt x="40" y="2249"/>
                  </a:cubicBezTo>
                  <a:cubicBezTo>
                    <a:pt x="30" y="2252"/>
                    <a:pt x="27" y="2249"/>
                    <a:pt x="17" y="2254"/>
                  </a:cubicBezTo>
                  <a:cubicBezTo>
                    <a:pt x="13" y="2255"/>
                    <a:pt x="0" y="2268"/>
                    <a:pt x="14" y="2273"/>
                  </a:cubicBezTo>
                  <a:cubicBezTo>
                    <a:pt x="22" y="2274"/>
                    <a:pt x="24" y="2273"/>
                    <a:pt x="24" y="2276"/>
                  </a:cubicBezTo>
                  <a:cubicBezTo>
                    <a:pt x="24" y="2279"/>
                    <a:pt x="27" y="2284"/>
                    <a:pt x="40" y="2279"/>
                  </a:cubicBezTo>
                  <a:cubicBezTo>
                    <a:pt x="36" y="2287"/>
                    <a:pt x="49" y="2292"/>
                    <a:pt x="60" y="2282"/>
                  </a:cubicBezTo>
                  <a:cubicBezTo>
                    <a:pt x="62" y="2282"/>
                    <a:pt x="55" y="2298"/>
                    <a:pt x="82" y="2287"/>
                  </a:cubicBezTo>
                  <a:cubicBezTo>
                    <a:pt x="79" y="2290"/>
                    <a:pt x="87" y="2293"/>
                    <a:pt x="93" y="2293"/>
                  </a:cubicBezTo>
                  <a:cubicBezTo>
                    <a:pt x="100" y="2293"/>
                    <a:pt x="115" y="2284"/>
                    <a:pt x="128" y="2284"/>
                  </a:cubicBezTo>
                  <a:cubicBezTo>
                    <a:pt x="141" y="2284"/>
                    <a:pt x="155" y="2290"/>
                    <a:pt x="171" y="2290"/>
                  </a:cubicBezTo>
                  <a:cubicBezTo>
                    <a:pt x="187" y="2290"/>
                    <a:pt x="202" y="2287"/>
                    <a:pt x="225" y="2284"/>
                  </a:cubicBezTo>
                  <a:cubicBezTo>
                    <a:pt x="247" y="2281"/>
                    <a:pt x="294" y="2287"/>
                    <a:pt x="310" y="2277"/>
                  </a:cubicBezTo>
                  <a:cubicBezTo>
                    <a:pt x="327" y="2265"/>
                    <a:pt x="324" y="2233"/>
                    <a:pt x="324" y="2206"/>
                  </a:cubicBezTo>
                  <a:cubicBezTo>
                    <a:pt x="324" y="2184"/>
                    <a:pt x="310" y="2181"/>
                    <a:pt x="319" y="2134"/>
                  </a:cubicBezTo>
                  <a:cubicBezTo>
                    <a:pt x="327" y="2086"/>
                    <a:pt x="345" y="2002"/>
                    <a:pt x="349" y="1948"/>
                  </a:cubicBezTo>
                  <a:cubicBezTo>
                    <a:pt x="354" y="1890"/>
                    <a:pt x="362" y="1874"/>
                    <a:pt x="356" y="1806"/>
                  </a:cubicBezTo>
                  <a:cubicBezTo>
                    <a:pt x="351" y="1751"/>
                    <a:pt x="304" y="1675"/>
                    <a:pt x="294" y="1602"/>
                  </a:cubicBezTo>
                  <a:cubicBezTo>
                    <a:pt x="285" y="1529"/>
                    <a:pt x="316" y="1430"/>
                    <a:pt x="324" y="1366"/>
                  </a:cubicBezTo>
                  <a:cubicBezTo>
                    <a:pt x="330" y="1302"/>
                    <a:pt x="335" y="1238"/>
                    <a:pt x="335" y="1238"/>
                  </a:cubicBezTo>
                  <a:cubicBezTo>
                    <a:pt x="349" y="1218"/>
                    <a:pt x="368" y="1167"/>
                    <a:pt x="375" y="1142"/>
                  </a:cubicBezTo>
                  <a:cubicBezTo>
                    <a:pt x="381" y="1115"/>
                    <a:pt x="378" y="1080"/>
                    <a:pt x="368" y="1058"/>
                  </a:cubicBezTo>
                  <a:cubicBezTo>
                    <a:pt x="362" y="1036"/>
                    <a:pt x="343" y="1017"/>
                    <a:pt x="337" y="1007"/>
                  </a:cubicBezTo>
                </a:path>
              </a:pathLst>
            </a:custGeom>
            <a:solidFill>
              <a:srgbClr val="FFF5EE"/>
            </a:solidFill>
            <a:ln w="6350" cap="rnd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2" name="Freeform 15"/>
            <p:cNvSpPr>
              <a:spLocks noChangeAspect="1"/>
            </p:cNvSpPr>
            <p:nvPr/>
          </p:nvSpPr>
          <p:spPr bwMode="auto">
            <a:xfrm>
              <a:off x="2756" y="1555"/>
              <a:ext cx="308" cy="804"/>
            </a:xfrm>
            <a:custGeom>
              <a:avLst/>
              <a:gdLst>
                <a:gd name="T0" fmla="*/ 78 w 195"/>
                <a:gd name="T1" fmla="*/ 4 h 508"/>
                <a:gd name="T2" fmla="*/ 94 w 195"/>
                <a:gd name="T3" fmla="*/ 35 h 508"/>
                <a:gd name="T4" fmla="*/ 102 w 195"/>
                <a:gd name="T5" fmla="*/ 67 h 508"/>
                <a:gd name="T6" fmla="*/ 110 w 195"/>
                <a:gd name="T7" fmla="*/ 119 h 508"/>
                <a:gd name="T8" fmla="*/ 130 w 195"/>
                <a:gd name="T9" fmla="*/ 188 h 508"/>
                <a:gd name="T10" fmla="*/ 108 w 195"/>
                <a:gd name="T11" fmla="*/ 232 h 508"/>
                <a:gd name="T12" fmla="*/ 74 w 195"/>
                <a:gd name="T13" fmla="*/ 336 h 508"/>
                <a:gd name="T14" fmla="*/ 57 w 195"/>
                <a:gd name="T15" fmla="*/ 373 h 508"/>
                <a:gd name="T16" fmla="*/ 27 w 195"/>
                <a:gd name="T17" fmla="*/ 405 h 508"/>
                <a:gd name="T18" fmla="*/ 13 w 195"/>
                <a:gd name="T19" fmla="*/ 433 h 508"/>
                <a:gd name="T20" fmla="*/ 5 w 195"/>
                <a:gd name="T21" fmla="*/ 446 h 508"/>
                <a:gd name="T22" fmla="*/ 3 w 195"/>
                <a:gd name="T23" fmla="*/ 461 h 508"/>
                <a:gd name="T24" fmla="*/ 21 w 195"/>
                <a:gd name="T25" fmla="*/ 453 h 508"/>
                <a:gd name="T26" fmla="*/ 27 w 195"/>
                <a:gd name="T27" fmla="*/ 429 h 508"/>
                <a:gd name="T28" fmla="*/ 21 w 195"/>
                <a:gd name="T29" fmla="*/ 465 h 508"/>
                <a:gd name="T30" fmla="*/ 21 w 195"/>
                <a:gd name="T31" fmla="*/ 494 h 508"/>
                <a:gd name="T32" fmla="*/ 29 w 195"/>
                <a:gd name="T33" fmla="*/ 494 h 508"/>
                <a:gd name="T34" fmla="*/ 33 w 195"/>
                <a:gd name="T35" fmla="*/ 463 h 508"/>
                <a:gd name="T36" fmla="*/ 41 w 195"/>
                <a:gd name="T37" fmla="*/ 437 h 508"/>
                <a:gd name="T38" fmla="*/ 39 w 195"/>
                <a:gd name="T39" fmla="*/ 467 h 508"/>
                <a:gd name="T40" fmla="*/ 45 w 195"/>
                <a:gd name="T41" fmla="*/ 502 h 508"/>
                <a:gd name="T42" fmla="*/ 53 w 195"/>
                <a:gd name="T43" fmla="*/ 500 h 508"/>
                <a:gd name="T44" fmla="*/ 51 w 195"/>
                <a:gd name="T45" fmla="*/ 467 h 508"/>
                <a:gd name="T46" fmla="*/ 57 w 195"/>
                <a:gd name="T47" fmla="*/ 439 h 508"/>
                <a:gd name="T48" fmla="*/ 63 w 195"/>
                <a:gd name="T49" fmla="*/ 469 h 508"/>
                <a:gd name="T50" fmla="*/ 72 w 195"/>
                <a:gd name="T51" fmla="*/ 500 h 508"/>
                <a:gd name="T52" fmla="*/ 76 w 195"/>
                <a:gd name="T53" fmla="*/ 492 h 508"/>
                <a:gd name="T54" fmla="*/ 72 w 195"/>
                <a:gd name="T55" fmla="*/ 466 h 508"/>
                <a:gd name="T56" fmla="*/ 74 w 195"/>
                <a:gd name="T57" fmla="*/ 441 h 508"/>
                <a:gd name="T58" fmla="*/ 78 w 195"/>
                <a:gd name="T59" fmla="*/ 443 h 508"/>
                <a:gd name="T60" fmla="*/ 88 w 195"/>
                <a:gd name="T61" fmla="*/ 480 h 508"/>
                <a:gd name="T62" fmla="*/ 94 w 195"/>
                <a:gd name="T63" fmla="*/ 476 h 508"/>
                <a:gd name="T64" fmla="*/ 90 w 195"/>
                <a:gd name="T65" fmla="*/ 442 h 508"/>
                <a:gd name="T66" fmla="*/ 96 w 195"/>
                <a:gd name="T67" fmla="*/ 393 h 508"/>
                <a:gd name="T68" fmla="*/ 152 w 195"/>
                <a:gd name="T69" fmla="*/ 293 h 508"/>
                <a:gd name="T70" fmla="*/ 179 w 195"/>
                <a:gd name="T71" fmla="*/ 236 h 508"/>
                <a:gd name="T72" fmla="*/ 191 w 195"/>
                <a:gd name="T73" fmla="*/ 206 h 508"/>
                <a:gd name="T74" fmla="*/ 191 w 195"/>
                <a:gd name="T75" fmla="*/ 154 h 508"/>
                <a:gd name="T76" fmla="*/ 193 w 195"/>
                <a:gd name="T77" fmla="*/ 105 h 508"/>
                <a:gd name="T78" fmla="*/ 185 w 195"/>
                <a:gd name="T79" fmla="*/ 49 h 508"/>
                <a:gd name="T80" fmla="*/ 183 w 195"/>
                <a:gd name="T81" fmla="*/ 28 h 508"/>
                <a:gd name="T82" fmla="*/ 187 w 195"/>
                <a:gd name="T83" fmla="*/ 0 h 50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95"/>
                <a:gd name="T127" fmla="*/ 0 h 508"/>
                <a:gd name="T128" fmla="*/ 195 w 195"/>
                <a:gd name="T129" fmla="*/ 508 h 50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95" h="508">
                  <a:moveTo>
                    <a:pt x="78" y="4"/>
                  </a:moveTo>
                  <a:cubicBezTo>
                    <a:pt x="80" y="8"/>
                    <a:pt x="90" y="24"/>
                    <a:pt x="94" y="35"/>
                  </a:cubicBezTo>
                  <a:cubicBezTo>
                    <a:pt x="98" y="45"/>
                    <a:pt x="100" y="51"/>
                    <a:pt x="102" y="67"/>
                  </a:cubicBezTo>
                  <a:cubicBezTo>
                    <a:pt x="104" y="81"/>
                    <a:pt x="106" y="101"/>
                    <a:pt x="110" y="119"/>
                  </a:cubicBezTo>
                  <a:cubicBezTo>
                    <a:pt x="116" y="142"/>
                    <a:pt x="130" y="168"/>
                    <a:pt x="130" y="188"/>
                  </a:cubicBezTo>
                  <a:cubicBezTo>
                    <a:pt x="128" y="206"/>
                    <a:pt x="118" y="208"/>
                    <a:pt x="108" y="232"/>
                  </a:cubicBezTo>
                  <a:cubicBezTo>
                    <a:pt x="98" y="257"/>
                    <a:pt x="82" y="312"/>
                    <a:pt x="74" y="336"/>
                  </a:cubicBezTo>
                  <a:cubicBezTo>
                    <a:pt x="63" y="358"/>
                    <a:pt x="63" y="361"/>
                    <a:pt x="57" y="373"/>
                  </a:cubicBezTo>
                  <a:cubicBezTo>
                    <a:pt x="49" y="385"/>
                    <a:pt x="35" y="395"/>
                    <a:pt x="27" y="405"/>
                  </a:cubicBezTo>
                  <a:cubicBezTo>
                    <a:pt x="19" y="415"/>
                    <a:pt x="15" y="427"/>
                    <a:pt x="13" y="433"/>
                  </a:cubicBezTo>
                  <a:cubicBezTo>
                    <a:pt x="9" y="441"/>
                    <a:pt x="7" y="444"/>
                    <a:pt x="5" y="446"/>
                  </a:cubicBezTo>
                  <a:cubicBezTo>
                    <a:pt x="3" y="448"/>
                    <a:pt x="0" y="459"/>
                    <a:pt x="3" y="461"/>
                  </a:cubicBezTo>
                  <a:cubicBezTo>
                    <a:pt x="12" y="467"/>
                    <a:pt x="17" y="459"/>
                    <a:pt x="21" y="453"/>
                  </a:cubicBezTo>
                  <a:cubicBezTo>
                    <a:pt x="25" y="449"/>
                    <a:pt x="27" y="427"/>
                    <a:pt x="27" y="429"/>
                  </a:cubicBezTo>
                  <a:cubicBezTo>
                    <a:pt x="27" y="431"/>
                    <a:pt x="21" y="453"/>
                    <a:pt x="21" y="465"/>
                  </a:cubicBezTo>
                  <a:cubicBezTo>
                    <a:pt x="19" y="476"/>
                    <a:pt x="19" y="490"/>
                    <a:pt x="21" y="494"/>
                  </a:cubicBezTo>
                  <a:cubicBezTo>
                    <a:pt x="21" y="498"/>
                    <a:pt x="27" y="498"/>
                    <a:pt x="29" y="494"/>
                  </a:cubicBezTo>
                  <a:cubicBezTo>
                    <a:pt x="31" y="490"/>
                    <a:pt x="31" y="474"/>
                    <a:pt x="33" y="463"/>
                  </a:cubicBezTo>
                  <a:cubicBezTo>
                    <a:pt x="35" y="455"/>
                    <a:pt x="39" y="437"/>
                    <a:pt x="41" y="437"/>
                  </a:cubicBezTo>
                  <a:cubicBezTo>
                    <a:pt x="43" y="437"/>
                    <a:pt x="39" y="457"/>
                    <a:pt x="39" y="467"/>
                  </a:cubicBezTo>
                  <a:cubicBezTo>
                    <a:pt x="39" y="478"/>
                    <a:pt x="43" y="496"/>
                    <a:pt x="45" y="502"/>
                  </a:cubicBezTo>
                  <a:cubicBezTo>
                    <a:pt x="47" y="508"/>
                    <a:pt x="51" y="506"/>
                    <a:pt x="53" y="500"/>
                  </a:cubicBezTo>
                  <a:cubicBezTo>
                    <a:pt x="55" y="494"/>
                    <a:pt x="51" y="478"/>
                    <a:pt x="51" y="467"/>
                  </a:cubicBezTo>
                  <a:cubicBezTo>
                    <a:pt x="53" y="457"/>
                    <a:pt x="55" y="439"/>
                    <a:pt x="57" y="439"/>
                  </a:cubicBezTo>
                  <a:cubicBezTo>
                    <a:pt x="59" y="441"/>
                    <a:pt x="61" y="458"/>
                    <a:pt x="63" y="469"/>
                  </a:cubicBezTo>
                  <a:cubicBezTo>
                    <a:pt x="65" y="479"/>
                    <a:pt x="67" y="496"/>
                    <a:pt x="72" y="500"/>
                  </a:cubicBezTo>
                  <a:cubicBezTo>
                    <a:pt x="74" y="504"/>
                    <a:pt x="76" y="498"/>
                    <a:pt x="76" y="492"/>
                  </a:cubicBezTo>
                  <a:cubicBezTo>
                    <a:pt x="76" y="486"/>
                    <a:pt x="72" y="475"/>
                    <a:pt x="72" y="466"/>
                  </a:cubicBezTo>
                  <a:cubicBezTo>
                    <a:pt x="70" y="458"/>
                    <a:pt x="72" y="445"/>
                    <a:pt x="74" y="441"/>
                  </a:cubicBezTo>
                  <a:cubicBezTo>
                    <a:pt x="74" y="437"/>
                    <a:pt x="74" y="437"/>
                    <a:pt x="78" y="443"/>
                  </a:cubicBezTo>
                  <a:cubicBezTo>
                    <a:pt x="80" y="449"/>
                    <a:pt x="86" y="476"/>
                    <a:pt x="88" y="480"/>
                  </a:cubicBezTo>
                  <a:cubicBezTo>
                    <a:pt x="90" y="486"/>
                    <a:pt x="94" y="484"/>
                    <a:pt x="94" y="476"/>
                  </a:cubicBezTo>
                  <a:cubicBezTo>
                    <a:pt x="94" y="469"/>
                    <a:pt x="93" y="455"/>
                    <a:pt x="90" y="442"/>
                  </a:cubicBezTo>
                  <a:cubicBezTo>
                    <a:pt x="88" y="432"/>
                    <a:pt x="88" y="425"/>
                    <a:pt x="96" y="393"/>
                  </a:cubicBezTo>
                  <a:cubicBezTo>
                    <a:pt x="102" y="371"/>
                    <a:pt x="138" y="320"/>
                    <a:pt x="152" y="293"/>
                  </a:cubicBezTo>
                  <a:cubicBezTo>
                    <a:pt x="167" y="265"/>
                    <a:pt x="173" y="251"/>
                    <a:pt x="179" y="236"/>
                  </a:cubicBezTo>
                  <a:cubicBezTo>
                    <a:pt x="185" y="222"/>
                    <a:pt x="189" y="220"/>
                    <a:pt x="191" y="206"/>
                  </a:cubicBezTo>
                  <a:cubicBezTo>
                    <a:pt x="193" y="194"/>
                    <a:pt x="189" y="172"/>
                    <a:pt x="191" y="154"/>
                  </a:cubicBezTo>
                  <a:cubicBezTo>
                    <a:pt x="191" y="137"/>
                    <a:pt x="195" y="121"/>
                    <a:pt x="193" y="105"/>
                  </a:cubicBezTo>
                  <a:cubicBezTo>
                    <a:pt x="193" y="87"/>
                    <a:pt x="185" y="63"/>
                    <a:pt x="185" y="49"/>
                  </a:cubicBezTo>
                  <a:cubicBezTo>
                    <a:pt x="183" y="37"/>
                    <a:pt x="183" y="37"/>
                    <a:pt x="183" y="28"/>
                  </a:cubicBezTo>
                  <a:cubicBezTo>
                    <a:pt x="185" y="20"/>
                    <a:pt x="187" y="6"/>
                    <a:pt x="187" y="0"/>
                  </a:cubicBezTo>
                </a:path>
              </a:pathLst>
            </a:custGeom>
            <a:solidFill>
              <a:srgbClr val="FFF5EE"/>
            </a:solidFill>
            <a:ln w="6350" cap="rnd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36" name="Group 17"/>
          <p:cNvGrpSpPr>
            <a:grpSpLocks noChangeAspect="1"/>
          </p:cNvGrpSpPr>
          <p:nvPr/>
        </p:nvGrpSpPr>
        <p:grpSpPr bwMode="auto">
          <a:xfrm>
            <a:off x="1815184" y="1276220"/>
            <a:ext cx="389031" cy="1829727"/>
            <a:chOff x="2661" y="1011"/>
            <a:chExt cx="438" cy="2298"/>
          </a:xfrm>
        </p:grpSpPr>
        <p:sp>
          <p:nvSpPr>
            <p:cNvPr id="17437" name="Freeform 14"/>
            <p:cNvSpPr>
              <a:spLocks noChangeAspect="1"/>
            </p:cNvSpPr>
            <p:nvPr/>
          </p:nvSpPr>
          <p:spPr bwMode="auto">
            <a:xfrm>
              <a:off x="2661" y="1011"/>
              <a:ext cx="438" cy="2298"/>
            </a:xfrm>
            <a:custGeom>
              <a:avLst/>
              <a:gdLst>
                <a:gd name="T0" fmla="*/ 387 w 438"/>
                <a:gd name="T1" fmla="*/ 622 h 2298"/>
                <a:gd name="T2" fmla="*/ 387 w 438"/>
                <a:gd name="T3" fmla="*/ 429 h 2298"/>
                <a:gd name="T4" fmla="*/ 359 w 438"/>
                <a:gd name="T5" fmla="*/ 354 h 2298"/>
                <a:gd name="T6" fmla="*/ 349 w 438"/>
                <a:gd name="T7" fmla="*/ 248 h 2298"/>
                <a:gd name="T8" fmla="*/ 270 w 438"/>
                <a:gd name="T9" fmla="*/ 14 h 2298"/>
                <a:gd name="T10" fmla="*/ 122 w 438"/>
                <a:gd name="T11" fmla="*/ 128 h 2298"/>
                <a:gd name="T12" fmla="*/ 125 w 438"/>
                <a:gd name="T13" fmla="*/ 172 h 2298"/>
                <a:gd name="T14" fmla="*/ 96 w 438"/>
                <a:gd name="T15" fmla="*/ 217 h 2298"/>
                <a:gd name="T16" fmla="*/ 93 w 438"/>
                <a:gd name="T17" fmla="*/ 232 h 2298"/>
                <a:gd name="T18" fmla="*/ 119 w 438"/>
                <a:gd name="T19" fmla="*/ 245 h 2298"/>
                <a:gd name="T20" fmla="*/ 115 w 438"/>
                <a:gd name="T21" fmla="*/ 272 h 2298"/>
                <a:gd name="T22" fmla="*/ 144 w 438"/>
                <a:gd name="T23" fmla="*/ 274 h 2298"/>
                <a:gd name="T24" fmla="*/ 119 w 438"/>
                <a:gd name="T25" fmla="*/ 282 h 2298"/>
                <a:gd name="T26" fmla="*/ 125 w 438"/>
                <a:gd name="T27" fmla="*/ 297 h 2298"/>
                <a:gd name="T28" fmla="*/ 125 w 438"/>
                <a:gd name="T29" fmla="*/ 319 h 2298"/>
                <a:gd name="T30" fmla="*/ 138 w 438"/>
                <a:gd name="T31" fmla="*/ 329 h 2298"/>
                <a:gd name="T32" fmla="*/ 187 w 438"/>
                <a:gd name="T33" fmla="*/ 323 h 2298"/>
                <a:gd name="T34" fmla="*/ 199 w 438"/>
                <a:gd name="T35" fmla="*/ 335 h 2298"/>
                <a:gd name="T36" fmla="*/ 206 w 438"/>
                <a:gd name="T37" fmla="*/ 403 h 2298"/>
                <a:gd name="T38" fmla="*/ 52 w 438"/>
                <a:gd name="T39" fmla="*/ 598 h 2298"/>
                <a:gd name="T40" fmla="*/ 33 w 438"/>
                <a:gd name="T41" fmla="*/ 748 h 2298"/>
                <a:gd name="T42" fmla="*/ 43 w 438"/>
                <a:gd name="T43" fmla="*/ 870 h 2298"/>
                <a:gd name="T44" fmla="*/ 43 w 438"/>
                <a:gd name="T45" fmla="*/ 992 h 2298"/>
                <a:gd name="T46" fmla="*/ 71 w 438"/>
                <a:gd name="T47" fmla="*/ 1118 h 2298"/>
                <a:gd name="T48" fmla="*/ 68 w 438"/>
                <a:gd name="T49" fmla="*/ 1185 h 2298"/>
                <a:gd name="T50" fmla="*/ 68 w 438"/>
                <a:gd name="T51" fmla="*/ 1283 h 2298"/>
                <a:gd name="T52" fmla="*/ 90 w 438"/>
                <a:gd name="T53" fmla="*/ 1433 h 2298"/>
                <a:gd name="T54" fmla="*/ 117 w 438"/>
                <a:gd name="T55" fmla="*/ 1548 h 2298"/>
                <a:gd name="T56" fmla="*/ 144 w 438"/>
                <a:gd name="T57" fmla="*/ 1627 h 2298"/>
                <a:gd name="T58" fmla="*/ 149 w 438"/>
                <a:gd name="T59" fmla="*/ 1680 h 2298"/>
                <a:gd name="T60" fmla="*/ 193 w 438"/>
                <a:gd name="T61" fmla="*/ 1759 h 2298"/>
                <a:gd name="T62" fmla="*/ 212 w 438"/>
                <a:gd name="T63" fmla="*/ 1861 h 2298"/>
                <a:gd name="T64" fmla="*/ 232 w 438"/>
                <a:gd name="T65" fmla="*/ 1994 h 2298"/>
                <a:gd name="T66" fmla="*/ 225 w 438"/>
                <a:gd name="T67" fmla="*/ 2134 h 2298"/>
                <a:gd name="T68" fmla="*/ 138 w 438"/>
                <a:gd name="T69" fmla="*/ 2206 h 2298"/>
                <a:gd name="T70" fmla="*/ 81 w 438"/>
                <a:gd name="T71" fmla="*/ 2239 h 2298"/>
                <a:gd name="T72" fmla="*/ 40 w 438"/>
                <a:gd name="T73" fmla="*/ 2249 h 2298"/>
                <a:gd name="T74" fmla="*/ 17 w 438"/>
                <a:gd name="T75" fmla="*/ 2254 h 2298"/>
                <a:gd name="T76" fmla="*/ 14 w 438"/>
                <a:gd name="T77" fmla="*/ 2273 h 2298"/>
                <a:gd name="T78" fmla="*/ 24 w 438"/>
                <a:gd name="T79" fmla="*/ 2276 h 2298"/>
                <a:gd name="T80" fmla="*/ 40 w 438"/>
                <a:gd name="T81" fmla="*/ 2279 h 2298"/>
                <a:gd name="T82" fmla="*/ 60 w 438"/>
                <a:gd name="T83" fmla="*/ 2282 h 2298"/>
                <a:gd name="T84" fmla="*/ 82 w 438"/>
                <a:gd name="T85" fmla="*/ 2287 h 2298"/>
                <a:gd name="T86" fmla="*/ 93 w 438"/>
                <a:gd name="T87" fmla="*/ 2293 h 2298"/>
                <a:gd name="T88" fmla="*/ 128 w 438"/>
                <a:gd name="T89" fmla="*/ 2284 h 2298"/>
                <a:gd name="T90" fmla="*/ 171 w 438"/>
                <a:gd name="T91" fmla="*/ 2290 h 2298"/>
                <a:gd name="T92" fmla="*/ 225 w 438"/>
                <a:gd name="T93" fmla="*/ 2284 h 2298"/>
                <a:gd name="T94" fmla="*/ 310 w 438"/>
                <a:gd name="T95" fmla="*/ 2277 h 2298"/>
                <a:gd name="T96" fmla="*/ 324 w 438"/>
                <a:gd name="T97" fmla="*/ 2206 h 2298"/>
                <a:gd name="T98" fmla="*/ 319 w 438"/>
                <a:gd name="T99" fmla="*/ 2134 h 2298"/>
                <a:gd name="T100" fmla="*/ 349 w 438"/>
                <a:gd name="T101" fmla="*/ 1948 h 2298"/>
                <a:gd name="T102" fmla="*/ 356 w 438"/>
                <a:gd name="T103" fmla="*/ 1806 h 2298"/>
                <a:gd name="T104" fmla="*/ 294 w 438"/>
                <a:gd name="T105" fmla="*/ 1602 h 2298"/>
                <a:gd name="T106" fmla="*/ 324 w 438"/>
                <a:gd name="T107" fmla="*/ 1366 h 2298"/>
                <a:gd name="T108" fmla="*/ 335 w 438"/>
                <a:gd name="T109" fmla="*/ 1238 h 2298"/>
                <a:gd name="T110" fmla="*/ 375 w 438"/>
                <a:gd name="T111" fmla="*/ 1142 h 2298"/>
                <a:gd name="T112" fmla="*/ 368 w 438"/>
                <a:gd name="T113" fmla="*/ 1058 h 2298"/>
                <a:gd name="T114" fmla="*/ 337 w 438"/>
                <a:gd name="T115" fmla="*/ 1007 h 229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38"/>
                <a:gd name="T175" fmla="*/ 0 h 2298"/>
                <a:gd name="T176" fmla="*/ 438 w 438"/>
                <a:gd name="T177" fmla="*/ 2298 h 229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38" h="2298">
                  <a:moveTo>
                    <a:pt x="387" y="622"/>
                  </a:moveTo>
                  <a:cubicBezTo>
                    <a:pt x="416" y="549"/>
                    <a:pt x="394" y="452"/>
                    <a:pt x="387" y="429"/>
                  </a:cubicBezTo>
                  <a:cubicBezTo>
                    <a:pt x="381" y="410"/>
                    <a:pt x="365" y="380"/>
                    <a:pt x="359" y="354"/>
                  </a:cubicBezTo>
                  <a:cubicBezTo>
                    <a:pt x="349" y="332"/>
                    <a:pt x="340" y="264"/>
                    <a:pt x="349" y="248"/>
                  </a:cubicBezTo>
                  <a:cubicBezTo>
                    <a:pt x="394" y="183"/>
                    <a:pt x="438" y="36"/>
                    <a:pt x="270" y="14"/>
                  </a:cubicBezTo>
                  <a:cubicBezTo>
                    <a:pt x="161" y="0"/>
                    <a:pt x="125" y="112"/>
                    <a:pt x="122" y="128"/>
                  </a:cubicBezTo>
                  <a:cubicBezTo>
                    <a:pt x="119" y="141"/>
                    <a:pt x="128" y="157"/>
                    <a:pt x="125" y="172"/>
                  </a:cubicBezTo>
                  <a:cubicBezTo>
                    <a:pt x="119" y="188"/>
                    <a:pt x="100" y="207"/>
                    <a:pt x="96" y="217"/>
                  </a:cubicBezTo>
                  <a:cubicBezTo>
                    <a:pt x="90" y="226"/>
                    <a:pt x="90" y="226"/>
                    <a:pt x="93" y="232"/>
                  </a:cubicBezTo>
                  <a:cubicBezTo>
                    <a:pt x="96" y="236"/>
                    <a:pt x="115" y="239"/>
                    <a:pt x="119" y="245"/>
                  </a:cubicBezTo>
                  <a:cubicBezTo>
                    <a:pt x="122" y="251"/>
                    <a:pt x="112" y="266"/>
                    <a:pt x="115" y="272"/>
                  </a:cubicBezTo>
                  <a:cubicBezTo>
                    <a:pt x="119" y="275"/>
                    <a:pt x="141" y="274"/>
                    <a:pt x="144" y="274"/>
                  </a:cubicBezTo>
                  <a:cubicBezTo>
                    <a:pt x="144" y="277"/>
                    <a:pt x="122" y="278"/>
                    <a:pt x="119" y="282"/>
                  </a:cubicBezTo>
                  <a:cubicBezTo>
                    <a:pt x="119" y="285"/>
                    <a:pt x="125" y="291"/>
                    <a:pt x="125" y="297"/>
                  </a:cubicBezTo>
                  <a:cubicBezTo>
                    <a:pt x="128" y="304"/>
                    <a:pt x="125" y="313"/>
                    <a:pt x="125" y="319"/>
                  </a:cubicBezTo>
                  <a:cubicBezTo>
                    <a:pt x="128" y="326"/>
                    <a:pt x="128" y="329"/>
                    <a:pt x="138" y="329"/>
                  </a:cubicBezTo>
                  <a:cubicBezTo>
                    <a:pt x="149" y="329"/>
                    <a:pt x="177" y="323"/>
                    <a:pt x="187" y="323"/>
                  </a:cubicBezTo>
                  <a:cubicBezTo>
                    <a:pt x="196" y="326"/>
                    <a:pt x="196" y="329"/>
                    <a:pt x="199" y="335"/>
                  </a:cubicBezTo>
                  <a:cubicBezTo>
                    <a:pt x="199" y="342"/>
                    <a:pt x="209" y="391"/>
                    <a:pt x="206" y="403"/>
                  </a:cubicBezTo>
                  <a:cubicBezTo>
                    <a:pt x="187" y="471"/>
                    <a:pt x="84" y="509"/>
                    <a:pt x="52" y="598"/>
                  </a:cubicBezTo>
                  <a:cubicBezTo>
                    <a:pt x="43" y="625"/>
                    <a:pt x="33" y="726"/>
                    <a:pt x="33" y="748"/>
                  </a:cubicBezTo>
                  <a:cubicBezTo>
                    <a:pt x="30" y="773"/>
                    <a:pt x="40" y="851"/>
                    <a:pt x="43" y="870"/>
                  </a:cubicBezTo>
                  <a:cubicBezTo>
                    <a:pt x="43" y="886"/>
                    <a:pt x="40" y="958"/>
                    <a:pt x="43" y="992"/>
                  </a:cubicBezTo>
                  <a:cubicBezTo>
                    <a:pt x="46" y="1023"/>
                    <a:pt x="68" y="1083"/>
                    <a:pt x="71" y="1118"/>
                  </a:cubicBezTo>
                  <a:cubicBezTo>
                    <a:pt x="74" y="1151"/>
                    <a:pt x="68" y="1155"/>
                    <a:pt x="68" y="1185"/>
                  </a:cubicBezTo>
                  <a:cubicBezTo>
                    <a:pt x="68" y="1213"/>
                    <a:pt x="65" y="1238"/>
                    <a:pt x="68" y="1283"/>
                  </a:cubicBezTo>
                  <a:cubicBezTo>
                    <a:pt x="74" y="1329"/>
                    <a:pt x="81" y="1389"/>
                    <a:pt x="90" y="1433"/>
                  </a:cubicBezTo>
                  <a:cubicBezTo>
                    <a:pt x="96" y="1479"/>
                    <a:pt x="108" y="1523"/>
                    <a:pt x="117" y="1548"/>
                  </a:cubicBezTo>
                  <a:cubicBezTo>
                    <a:pt x="126" y="1577"/>
                    <a:pt x="138" y="1605"/>
                    <a:pt x="144" y="1627"/>
                  </a:cubicBezTo>
                  <a:cubicBezTo>
                    <a:pt x="149" y="1646"/>
                    <a:pt x="141" y="1656"/>
                    <a:pt x="149" y="1680"/>
                  </a:cubicBezTo>
                  <a:cubicBezTo>
                    <a:pt x="158" y="1702"/>
                    <a:pt x="183" y="1730"/>
                    <a:pt x="193" y="1759"/>
                  </a:cubicBezTo>
                  <a:cubicBezTo>
                    <a:pt x="202" y="1790"/>
                    <a:pt x="206" y="1822"/>
                    <a:pt x="212" y="1861"/>
                  </a:cubicBezTo>
                  <a:cubicBezTo>
                    <a:pt x="218" y="1903"/>
                    <a:pt x="229" y="1950"/>
                    <a:pt x="232" y="1994"/>
                  </a:cubicBezTo>
                  <a:cubicBezTo>
                    <a:pt x="232" y="2040"/>
                    <a:pt x="240" y="2099"/>
                    <a:pt x="225" y="2134"/>
                  </a:cubicBezTo>
                  <a:cubicBezTo>
                    <a:pt x="209" y="2168"/>
                    <a:pt x="164" y="2190"/>
                    <a:pt x="138" y="2206"/>
                  </a:cubicBezTo>
                  <a:cubicBezTo>
                    <a:pt x="115" y="2227"/>
                    <a:pt x="96" y="2233"/>
                    <a:pt x="81" y="2239"/>
                  </a:cubicBezTo>
                  <a:cubicBezTo>
                    <a:pt x="65" y="2246"/>
                    <a:pt x="52" y="2246"/>
                    <a:pt x="40" y="2249"/>
                  </a:cubicBezTo>
                  <a:cubicBezTo>
                    <a:pt x="30" y="2252"/>
                    <a:pt x="27" y="2249"/>
                    <a:pt x="17" y="2254"/>
                  </a:cubicBezTo>
                  <a:cubicBezTo>
                    <a:pt x="13" y="2255"/>
                    <a:pt x="0" y="2268"/>
                    <a:pt x="14" y="2273"/>
                  </a:cubicBezTo>
                  <a:cubicBezTo>
                    <a:pt x="22" y="2274"/>
                    <a:pt x="24" y="2273"/>
                    <a:pt x="24" y="2276"/>
                  </a:cubicBezTo>
                  <a:cubicBezTo>
                    <a:pt x="24" y="2279"/>
                    <a:pt x="27" y="2284"/>
                    <a:pt x="40" y="2279"/>
                  </a:cubicBezTo>
                  <a:cubicBezTo>
                    <a:pt x="36" y="2287"/>
                    <a:pt x="49" y="2292"/>
                    <a:pt x="60" y="2282"/>
                  </a:cubicBezTo>
                  <a:cubicBezTo>
                    <a:pt x="62" y="2282"/>
                    <a:pt x="55" y="2298"/>
                    <a:pt x="82" y="2287"/>
                  </a:cubicBezTo>
                  <a:cubicBezTo>
                    <a:pt x="79" y="2290"/>
                    <a:pt x="87" y="2293"/>
                    <a:pt x="93" y="2293"/>
                  </a:cubicBezTo>
                  <a:cubicBezTo>
                    <a:pt x="100" y="2293"/>
                    <a:pt x="115" y="2284"/>
                    <a:pt x="128" y="2284"/>
                  </a:cubicBezTo>
                  <a:cubicBezTo>
                    <a:pt x="141" y="2284"/>
                    <a:pt x="155" y="2290"/>
                    <a:pt x="171" y="2290"/>
                  </a:cubicBezTo>
                  <a:cubicBezTo>
                    <a:pt x="187" y="2290"/>
                    <a:pt x="202" y="2287"/>
                    <a:pt x="225" y="2284"/>
                  </a:cubicBezTo>
                  <a:cubicBezTo>
                    <a:pt x="247" y="2281"/>
                    <a:pt x="294" y="2287"/>
                    <a:pt x="310" y="2277"/>
                  </a:cubicBezTo>
                  <a:cubicBezTo>
                    <a:pt x="327" y="2265"/>
                    <a:pt x="324" y="2233"/>
                    <a:pt x="324" y="2206"/>
                  </a:cubicBezTo>
                  <a:cubicBezTo>
                    <a:pt x="324" y="2184"/>
                    <a:pt x="310" y="2181"/>
                    <a:pt x="319" y="2134"/>
                  </a:cubicBezTo>
                  <a:cubicBezTo>
                    <a:pt x="327" y="2086"/>
                    <a:pt x="345" y="2002"/>
                    <a:pt x="349" y="1948"/>
                  </a:cubicBezTo>
                  <a:cubicBezTo>
                    <a:pt x="354" y="1890"/>
                    <a:pt x="362" y="1874"/>
                    <a:pt x="356" y="1806"/>
                  </a:cubicBezTo>
                  <a:cubicBezTo>
                    <a:pt x="351" y="1751"/>
                    <a:pt x="304" y="1675"/>
                    <a:pt x="294" y="1602"/>
                  </a:cubicBezTo>
                  <a:cubicBezTo>
                    <a:pt x="285" y="1529"/>
                    <a:pt x="316" y="1430"/>
                    <a:pt x="324" y="1366"/>
                  </a:cubicBezTo>
                  <a:cubicBezTo>
                    <a:pt x="330" y="1302"/>
                    <a:pt x="335" y="1238"/>
                    <a:pt x="335" y="1238"/>
                  </a:cubicBezTo>
                  <a:cubicBezTo>
                    <a:pt x="349" y="1218"/>
                    <a:pt x="368" y="1167"/>
                    <a:pt x="375" y="1142"/>
                  </a:cubicBezTo>
                  <a:cubicBezTo>
                    <a:pt x="381" y="1115"/>
                    <a:pt x="378" y="1080"/>
                    <a:pt x="368" y="1058"/>
                  </a:cubicBezTo>
                  <a:cubicBezTo>
                    <a:pt x="362" y="1036"/>
                    <a:pt x="343" y="1017"/>
                    <a:pt x="337" y="1007"/>
                  </a:cubicBezTo>
                </a:path>
              </a:pathLst>
            </a:custGeom>
            <a:solidFill>
              <a:srgbClr val="FFF5EE"/>
            </a:solidFill>
            <a:ln w="6350" cap="rnd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8" name="Freeform 15"/>
            <p:cNvSpPr>
              <a:spLocks noChangeAspect="1"/>
            </p:cNvSpPr>
            <p:nvPr/>
          </p:nvSpPr>
          <p:spPr bwMode="auto">
            <a:xfrm>
              <a:off x="2756" y="1555"/>
              <a:ext cx="308" cy="804"/>
            </a:xfrm>
            <a:custGeom>
              <a:avLst/>
              <a:gdLst>
                <a:gd name="T0" fmla="*/ 78 w 195"/>
                <a:gd name="T1" fmla="*/ 4 h 508"/>
                <a:gd name="T2" fmla="*/ 94 w 195"/>
                <a:gd name="T3" fmla="*/ 35 h 508"/>
                <a:gd name="T4" fmla="*/ 102 w 195"/>
                <a:gd name="T5" fmla="*/ 67 h 508"/>
                <a:gd name="T6" fmla="*/ 110 w 195"/>
                <a:gd name="T7" fmla="*/ 119 h 508"/>
                <a:gd name="T8" fmla="*/ 130 w 195"/>
                <a:gd name="T9" fmla="*/ 188 h 508"/>
                <a:gd name="T10" fmla="*/ 108 w 195"/>
                <a:gd name="T11" fmla="*/ 232 h 508"/>
                <a:gd name="T12" fmla="*/ 74 w 195"/>
                <a:gd name="T13" fmla="*/ 336 h 508"/>
                <a:gd name="T14" fmla="*/ 57 w 195"/>
                <a:gd name="T15" fmla="*/ 373 h 508"/>
                <a:gd name="T16" fmla="*/ 27 w 195"/>
                <a:gd name="T17" fmla="*/ 405 h 508"/>
                <a:gd name="T18" fmla="*/ 13 w 195"/>
                <a:gd name="T19" fmla="*/ 433 h 508"/>
                <a:gd name="T20" fmla="*/ 5 w 195"/>
                <a:gd name="T21" fmla="*/ 446 h 508"/>
                <a:gd name="T22" fmla="*/ 3 w 195"/>
                <a:gd name="T23" fmla="*/ 461 h 508"/>
                <a:gd name="T24" fmla="*/ 21 w 195"/>
                <a:gd name="T25" fmla="*/ 453 h 508"/>
                <a:gd name="T26" fmla="*/ 27 w 195"/>
                <a:gd name="T27" fmla="*/ 429 h 508"/>
                <a:gd name="T28" fmla="*/ 21 w 195"/>
                <a:gd name="T29" fmla="*/ 465 h 508"/>
                <a:gd name="T30" fmla="*/ 21 w 195"/>
                <a:gd name="T31" fmla="*/ 494 h 508"/>
                <a:gd name="T32" fmla="*/ 29 w 195"/>
                <a:gd name="T33" fmla="*/ 494 h 508"/>
                <a:gd name="T34" fmla="*/ 33 w 195"/>
                <a:gd name="T35" fmla="*/ 463 h 508"/>
                <a:gd name="T36" fmla="*/ 41 w 195"/>
                <a:gd name="T37" fmla="*/ 437 h 508"/>
                <a:gd name="T38" fmla="*/ 39 w 195"/>
                <a:gd name="T39" fmla="*/ 467 h 508"/>
                <a:gd name="T40" fmla="*/ 45 w 195"/>
                <a:gd name="T41" fmla="*/ 502 h 508"/>
                <a:gd name="T42" fmla="*/ 53 w 195"/>
                <a:gd name="T43" fmla="*/ 500 h 508"/>
                <a:gd name="T44" fmla="*/ 51 w 195"/>
                <a:gd name="T45" fmla="*/ 467 h 508"/>
                <a:gd name="T46" fmla="*/ 57 w 195"/>
                <a:gd name="T47" fmla="*/ 439 h 508"/>
                <a:gd name="T48" fmla="*/ 63 w 195"/>
                <a:gd name="T49" fmla="*/ 469 h 508"/>
                <a:gd name="T50" fmla="*/ 72 w 195"/>
                <a:gd name="T51" fmla="*/ 500 h 508"/>
                <a:gd name="T52" fmla="*/ 76 w 195"/>
                <a:gd name="T53" fmla="*/ 492 h 508"/>
                <a:gd name="T54" fmla="*/ 72 w 195"/>
                <a:gd name="T55" fmla="*/ 466 h 508"/>
                <a:gd name="T56" fmla="*/ 74 w 195"/>
                <a:gd name="T57" fmla="*/ 441 h 508"/>
                <a:gd name="T58" fmla="*/ 78 w 195"/>
                <a:gd name="T59" fmla="*/ 443 h 508"/>
                <a:gd name="T60" fmla="*/ 88 w 195"/>
                <a:gd name="T61" fmla="*/ 480 h 508"/>
                <a:gd name="T62" fmla="*/ 94 w 195"/>
                <a:gd name="T63" fmla="*/ 476 h 508"/>
                <a:gd name="T64" fmla="*/ 90 w 195"/>
                <a:gd name="T65" fmla="*/ 442 h 508"/>
                <a:gd name="T66" fmla="*/ 96 w 195"/>
                <a:gd name="T67" fmla="*/ 393 h 508"/>
                <a:gd name="T68" fmla="*/ 152 w 195"/>
                <a:gd name="T69" fmla="*/ 293 h 508"/>
                <a:gd name="T70" fmla="*/ 179 w 195"/>
                <a:gd name="T71" fmla="*/ 236 h 508"/>
                <a:gd name="T72" fmla="*/ 191 w 195"/>
                <a:gd name="T73" fmla="*/ 206 h 508"/>
                <a:gd name="T74" fmla="*/ 191 w 195"/>
                <a:gd name="T75" fmla="*/ 154 h 508"/>
                <a:gd name="T76" fmla="*/ 193 w 195"/>
                <a:gd name="T77" fmla="*/ 105 h 508"/>
                <a:gd name="T78" fmla="*/ 185 w 195"/>
                <a:gd name="T79" fmla="*/ 49 h 508"/>
                <a:gd name="T80" fmla="*/ 183 w 195"/>
                <a:gd name="T81" fmla="*/ 28 h 508"/>
                <a:gd name="T82" fmla="*/ 187 w 195"/>
                <a:gd name="T83" fmla="*/ 0 h 50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95"/>
                <a:gd name="T127" fmla="*/ 0 h 508"/>
                <a:gd name="T128" fmla="*/ 195 w 195"/>
                <a:gd name="T129" fmla="*/ 508 h 50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95" h="508">
                  <a:moveTo>
                    <a:pt x="78" y="4"/>
                  </a:moveTo>
                  <a:cubicBezTo>
                    <a:pt x="80" y="8"/>
                    <a:pt x="90" y="24"/>
                    <a:pt x="94" y="35"/>
                  </a:cubicBezTo>
                  <a:cubicBezTo>
                    <a:pt x="98" y="45"/>
                    <a:pt x="100" y="51"/>
                    <a:pt x="102" y="67"/>
                  </a:cubicBezTo>
                  <a:cubicBezTo>
                    <a:pt x="104" y="81"/>
                    <a:pt x="106" y="101"/>
                    <a:pt x="110" y="119"/>
                  </a:cubicBezTo>
                  <a:cubicBezTo>
                    <a:pt x="116" y="142"/>
                    <a:pt x="130" y="168"/>
                    <a:pt x="130" y="188"/>
                  </a:cubicBezTo>
                  <a:cubicBezTo>
                    <a:pt x="128" y="206"/>
                    <a:pt x="118" y="208"/>
                    <a:pt x="108" y="232"/>
                  </a:cubicBezTo>
                  <a:cubicBezTo>
                    <a:pt x="98" y="257"/>
                    <a:pt x="82" y="312"/>
                    <a:pt x="74" y="336"/>
                  </a:cubicBezTo>
                  <a:cubicBezTo>
                    <a:pt x="63" y="358"/>
                    <a:pt x="63" y="361"/>
                    <a:pt x="57" y="373"/>
                  </a:cubicBezTo>
                  <a:cubicBezTo>
                    <a:pt x="49" y="385"/>
                    <a:pt x="35" y="395"/>
                    <a:pt x="27" y="405"/>
                  </a:cubicBezTo>
                  <a:cubicBezTo>
                    <a:pt x="19" y="415"/>
                    <a:pt x="15" y="427"/>
                    <a:pt x="13" y="433"/>
                  </a:cubicBezTo>
                  <a:cubicBezTo>
                    <a:pt x="9" y="441"/>
                    <a:pt x="7" y="444"/>
                    <a:pt x="5" y="446"/>
                  </a:cubicBezTo>
                  <a:cubicBezTo>
                    <a:pt x="3" y="448"/>
                    <a:pt x="0" y="459"/>
                    <a:pt x="3" y="461"/>
                  </a:cubicBezTo>
                  <a:cubicBezTo>
                    <a:pt x="12" y="467"/>
                    <a:pt x="17" y="459"/>
                    <a:pt x="21" y="453"/>
                  </a:cubicBezTo>
                  <a:cubicBezTo>
                    <a:pt x="25" y="449"/>
                    <a:pt x="27" y="427"/>
                    <a:pt x="27" y="429"/>
                  </a:cubicBezTo>
                  <a:cubicBezTo>
                    <a:pt x="27" y="431"/>
                    <a:pt x="21" y="453"/>
                    <a:pt x="21" y="465"/>
                  </a:cubicBezTo>
                  <a:cubicBezTo>
                    <a:pt x="19" y="476"/>
                    <a:pt x="19" y="490"/>
                    <a:pt x="21" y="494"/>
                  </a:cubicBezTo>
                  <a:cubicBezTo>
                    <a:pt x="21" y="498"/>
                    <a:pt x="27" y="498"/>
                    <a:pt x="29" y="494"/>
                  </a:cubicBezTo>
                  <a:cubicBezTo>
                    <a:pt x="31" y="490"/>
                    <a:pt x="31" y="474"/>
                    <a:pt x="33" y="463"/>
                  </a:cubicBezTo>
                  <a:cubicBezTo>
                    <a:pt x="35" y="455"/>
                    <a:pt x="39" y="437"/>
                    <a:pt x="41" y="437"/>
                  </a:cubicBezTo>
                  <a:cubicBezTo>
                    <a:pt x="43" y="437"/>
                    <a:pt x="39" y="457"/>
                    <a:pt x="39" y="467"/>
                  </a:cubicBezTo>
                  <a:cubicBezTo>
                    <a:pt x="39" y="478"/>
                    <a:pt x="43" y="496"/>
                    <a:pt x="45" y="502"/>
                  </a:cubicBezTo>
                  <a:cubicBezTo>
                    <a:pt x="47" y="508"/>
                    <a:pt x="51" y="506"/>
                    <a:pt x="53" y="500"/>
                  </a:cubicBezTo>
                  <a:cubicBezTo>
                    <a:pt x="55" y="494"/>
                    <a:pt x="51" y="478"/>
                    <a:pt x="51" y="467"/>
                  </a:cubicBezTo>
                  <a:cubicBezTo>
                    <a:pt x="53" y="457"/>
                    <a:pt x="55" y="439"/>
                    <a:pt x="57" y="439"/>
                  </a:cubicBezTo>
                  <a:cubicBezTo>
                    <a:pt x="59" y="441"/>
                    <a:pt x="61" y="458"/>
                    <a:pt x="63" y="469"/>
                  </a:cubicBezTo>
                  <a:cubicBezTo>
                    <a:pt x="65" y="479"/>
                    <a:pt x="67" y="496"/>
                    <a:pt x="72" y="500"/>
                  </a:cubicBezTo>
                  <a:cubicBezTo>
                    <a:pt x="74" y="504"/>
                    <a:pt x="76" y="498"/>
                    <a:pt x="76" y="492"/>
                  </a:cubicBezTo>
                  <a:cubicBezTo>
                    <a:pt x="76" y="486"/>
                    <a:pt x="72" y="475"/>
                    <a:pt x="72" y="466"/>
                  </a:cubicBezTo>
                  <a:cubicBezTo>
                    <a:pt x="70" y="458"/>
                    <a:pt x="72" y="445"/>
                    <a:pt x="74" y="441"/>
                  </a:cubicBezTo>
                  <a:cubicBezTo>
                    <a:pt x="74" y="437"/>
                    <a:pt x="74" y="437"/>
                    <a:pt x="78" y="443"/>
                  </a:cubicBezTo>
                  <a:cubicBezTo>
                    <a:pt x="80" y="449"/>
                    <a:pt x="86" y="476"/>
                    <a:pt x="88" y="480"/>
                  </a:cubicBezTo>
                  <a:cubicBezTo>
                    <a:pt x="90" y="486"/>
                    <a:pt x="94" y="484"/>
                    <a:pt x="94" y="476"/>
                  </a:cubicBezTo>
                  <a:cubicBezTo>
                    <a:pt x="94" y="469"/>
                    <a:pt x="93" y="455"/>
                    <a:pt x="90" y="442"/>
                  </a:cubicBezTo>
                  <a:cubicBezTo>
                    <a:pt x="88" y="432"/>
                    <a:pt x="88" y="425"/>
                    <a:pt x="96" y="393"/>
                  </a:cubicBezTo>
                  <a:cubicBezTo>
                    <a:pt x="102" y="371"/>
                    <a:pt x="138" y="320"/>
                    <a:pt x="152" y="293"/>
                  </a:cubicBezTo>
                  <a:cubicBezTo>
                    <a:pt x="167" y="265"/>
                    <a:pt x="173" y="251"/>
                    <a:pt x="179" y="236"/>
                  </a:cubicBezTo>
                  <a:cubicBezTo>
                    <a:pt x="185" y="222"/>
                    <a:pt x="189" y="220"/>
                    <a:pt x="191" y="206"/>
                  </a:cubicBezTo>
                  <a:cubicBezTo>
                    <a:pt x="193" y="194"/>
                    <a:pt x="189" y="172"/>
                    <a:pt x="191" y="154"/>
                  </a:cubicBezTo>
                  <a:cubicBezTo>
                    <a:pt x="191" y="137"/>
                    <a:pt x="195" y="121"/>
                    <a:pt x="193" y="105"/>
                  </a:cubicBezTo>
                  <a:cubicBezTo>
                    <a:pt x="193" y="87"/>
                    <a:pt x="185" y="63"/>
                    <a:pt x="185" y="49"/>
                  </a:cubicBezTo>
                  <a:cubicBezTo>
                    <a:pt x="183" y="37"/>
                    <a:pt x="183" y="37"/>
                    <a:pt x="183" y="28"/>
                  </a:cubicBezTo>
                  <a:cubicBezTo>
                    <a:pt x="185" y="20"/>
                    <a:pt x="187" y="6"/>
                    <a:pt x="187" y="0"/>
                  </a:cubicBezTo>
                </a:path>
              </a:pathLst>
            </a:custGeom>
            <a:solidFill>
              <a:srgbClr val="FFF5EE"/>
            </a:solidFill>
            <a:ln w="6350" cap="rnd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39" name="Group 17"/>
          <p:cNvGrpSpPr>
            <a:grpSpLocks noChangeAspect="1"/>
          </p:cNvGrpSpPr>
          <p:nvPr/>
        </p:nvGrpSpPr>
        <p:grpSpPr bwMode="auto">
          <a:xfrm>
            <a:off x="1433969" y="1241471"/>
            <a:ext cx="394694" cy="1876867"/>
            <a:chOff x="2661" y="1011"/>
            <a:chExt cx="438" cy="2298"/>
          </a:xfrm>
        </p:grpSpPr>
        <p:sp>
          <p:nvSpPr>
            <p:cNvPr id="17440" name="Freeform 14"/>
            <p:cNvSpPr>
              <a:spLocks noChangeAspect="1"/>
            </p:cNvSpPr>
            <p:nvPr/>
          </p:nvSpPr>
          <p:spPr bwMode="auto">
            <a:xfrm>
              <a:off x="2661" y="1011"/>
              <a:ext cx="438" cy="2298"/>
            </a:xfrm>
            <a:custGeom>
              <a:avLst/>
              <a:gdLst>
                <a:gd name="T0" fmla="*/ 387 w 438"/>
                <a:gd name="T1" fmla="*/ 622 h 2298"/>
                <a:gd name="T2" fmla="*/ 387 w 438"/>
                <a:gd name="T3" fmla="*/ 429 h 2298"/>
                <a:gd name="T4" fmla="*/ 359 w 438"/>
                <a:gd name="T5" fmla="*/ 354 h 2298"/>
                <a:gd name="T6" fmla="*/ 349 w 438"/>
                <a:gd name="T7" fmla="*/ 248 h 2298"/>
                <a:gd name="T8" fmla="*/ 270 w 438"/>
                <a:gd name="T9" fmla="*/ 14 h 2298"/>
                <a:gd name="T10" fmla="*/ 122 w 438"/>
                <a:gd name="T11" fmla="*/ 128 h 2298"/>
                <a:gd name="T12" fmla="*/ 125 w 438"/>
                <a:gd name="T13" fmla="*/ 172 h 2298"/>
                <a:gd name="T14" fmla="*/ 96 w 438"/>
                <a:gd name="T15" fmla="*/ 217 h 2298"/>
                <a:gd name="T16" fmla="*/ 93 w 438"/>
                <a:gd name="T17" fmla="*/ 232 h 2298"/>
                <a:gd name="T18" fmla="*/ 119 w 438"/>
                <a:gd name="T19" fmla="*/ 245 h 2298"/>
                <a:gd name="T20" fmla="*/ 115 w 438"/>
                <a:gd name="T21" fmla="*/ 272 h 2298"/>
                <a:gd name="T22" fmla="*/ 144 w 438"/>
                <a:gd name="T23" fmla="*/ 274 h 2298"/>
                <a:gd name="T24" fmla="*/ 119 w 438"/>
                <a:gd name="T25" fmla="*/ 282 h 2298"/>
                <a:gd name="T26" fmla="*/ 125 w 438"/>
                <a:gd name="T27" fmla="*/ 297 h 2298"/>
                <a:gd name="T28" fmla="*/ 125 w 438"/>
                <a:gd name="T29" fmla="*/ 319 h 2298"/>
                <a:gd name="T30" fmla="*/ 138 w 438"/>
                <a:gd name="T31" fmla="*/ 329 h 2298"/>
                <a:gd name="T32" fmla="*/ 187 w 438"/>
                <a:gd name="T33" fmla="*/ 323 h 2298"/>
                <a:gd name="T34" fmla="*/ 199 w 438"/>
                <a:gd name="T35" fmla="*/ 335 h 2298"/>
                <a:gd name="T36" fmla="*/ 206 w 438"/>
                <a:gd name="T37" fmla="*/ 403 h 2298"/>
                <a:gd name="T38" fmla="*/ 52 w 438"/>
                <a:gd name="T39" fmla="*/ 598 h 2298"/>
                <a:gd name="T40" fmla="*/ 33 w 438"/>
                <a:gd name="T41" fmla="*/ 748 h 2298"/>
                <a:gd name="T42" fmla="*/ 43 w 438"/>
                <a:gd name="T43" fmla="*/ 870 h 2298"/>
                <a:gd name="T44" fmla="*/ 43 w 438"/>
                <a:gd name="T45" fmla="*/ 992 h 2298"/>
                <a:gd name="T46" fmla="*/ 71 w 438"/>
                <a:gd name="T47" fmla="*/ 1118 h 2298"/>
                <a:gd name="T48" fmla="*/ 68 w 438"/>
                <a:gd name="T49" fmla="*/ 1185 h 2298"/>
                <a:gd name="T50" fmla="*/ 68 w 438"/>
                <a:gd name="T51" fmla="*/ 1283 h 2298"/>
                <a:gd name="T52" fmla="*/ 90 w 438"/>
                <a:gd name="T53" fmla="*/ 1433 h 2298"/>
                <a:gd name="T54" fmla="*/ 117 w 438"/>
                <a:gd name="T55" fmla="*/ 1548 h 2298"/>
                <a:gd name="T56" fmla="*/ 144 w 438"/>
                <a:gd name="T57" fmla="*/ 1627 h 2298"/>
                <a:gd name="T58" fmla="*/ 149 w 438"/>
                <a:gd name="T59" fmla="*/ 1680 h 2298"/>
                <a:gd name="T60" fmla="*/ 193 w 438"/>
                <a:gd name="T61" fmla="*/ 1759 h 2298"/>
                <a:gd name="T62" fmla="*/ 212 w 438"/>
                <a:gd name="T63" fmla="*/ 1861 h 2298"/>
                <a:gd name="T64" fmla="*/ 232 w 438"/>
                <a:gd name="T65" fmla="*/ 1994 h 2298"/>
                <a:gd name="T66" fmla="*/ 225 w 438"/>
                <a:gd name="T67" fmla="*/ 2134 h 2298"/>
                <a:gd name="T68" fmla="*/ 138 w 438"/>
                <a:gd name="T69" fmla="*/ 2206 h 2298"/>
                <a:gd name="T70" fmla="*/ 81 w 438"/>
                <a:gd name="T71" fmla="*/ 2239 h 2298"/>
                <a:gd name="T72" fmla="*/ 40 w 438"/>
                <a:gd name="T73" fmla="*/ 2249 h 2298"/>
                <a:gd name="T74" fmla="*/ 17 w 438"/>
                <a:gd name="T75" fmla="*/ 2254 h 2298"/>
                <a:gd name="T76" fmla="*/ 14 w 438"/>
                <a:gd name="T77" fmla="*/ 2273 h 2298"/>
                <a:gd name="T78" fmla="*/ 24 w 438"/>
                <a:gd name="T79" fmla="*/ 2276 h 2298"/>
                <a:gd name="T80" fmla="*/ 40 w 438"/>
                <a:gd name="T81" fmla="*/ 2279 h 2298"/>
                <a:gd name="T82" fmla="*/ 60 w 438"/>
                <a:gd name="T83" fmla="*/ 2282 h 2298"/>
                <a:gd name="T84" fmla="*/ 82 w 438"/>
                <a:gd name="T85" fmla="*/ 2287 h 2298"/>
                <a:gd name="T86" fmla="*/ 93 w 438"/>
                <a:gd name="T87" fmla="*/ 2293 h 2298"/>
                <a:gd name="T88" fmla="*/ 128 w 438"/>
                <a:gd name="T89" fmla="*/ 2284 h 2298"/>
                <a:gd name="T90" fmla="*/ 171 w 438"/>
                <a:gd name="T91" fmla="*/ 2290 h 2298"/>
                <a:gd name="T92" fmla="*/ 225 w 438"/>
                <a:gd name="T93" fmla="*/ 2284 h 2298"/>
                <a:gd name="T94" fmla="*/ 310 w 438"/>
                <a:gd name="T95" fmla="*/ 2277 h 2298"/>
                <a:gd name="T96" fmla="*/ 324 w 438"/>
                <a:gd name="T97" fmla="*/ 2206 h 2298"/>
                <a:gd name="T98" fmla="*/ 319 w 438"/>
                <a:gd name="T99" fmla="*/ 2134 h 2298"/>
                <a:gd name="T100" fmla="*/ 349 w 438"/>
                <a:gd name="T101" fmla="*/ 1948 h 2298"/>
                <a:gd name="T102" fmla="*/ 356 w 438"/>
                <a:gd name="T103" fmla="*/ 1806 h 2298"/>
                <a:gd name="T104" fmla="*/ 294 w 438"/>
                <a:gd name="T105" fmla="*/ 1602 h 2298"/>
                <a:gd name="T106" fmla="*/ 324 w 438"/>
                <a:gd name="T107" fmla="*/ 1366 h 2298"/>
                <a:gd name="T108" fmla="*/ 335 w 438"/>
                <a:gd name="T109" fmla="*/ 1238 h 2298"/>
                <a:gd name="T110" fmla="*/ 375 w 438"/>
                <a:gd name="T111" fmla="*/ 1142 h 2298"/>
                <a:gd name="T112" fmla="*/ 368 w 438"/>
                <a:gd name="T113" fmla="*/ 1058 h 2298"/>
                <a:gd name="T114" fmla="*/ 337 w 438"/>
                <a:gd name="T115" fmla="*/ 1007 h 229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38"/>
                <a:gd name="T175" fmla="*/ 0 h 2298"/>
                <a:gd name="T176" fmla="*/ 438 w 438"/>
                <a:gd name="T177" fmla="*/ 2298 h 229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38" h="2298">
                  <a:moveTo>
                    <a:pt x="387" y="622"/>
                  </a:moveTo>
                  <a:cubicBezTo>
                    <a:pt x="416" y="549"/>
                    <a:pt x="394" y="452"/>
                    <a:pt x="387" y="429"/>
                  </a:cubicBezTo>
                  <a:cubicBezTo>
                    <a:pt x="381" y="410"/>
                    <a:pt x="365" y="380"/>
                    <a:pt x="359" y="354"/>
                  </a:cubicBezTo>
                  <a:cubicBezTo>
                    <a:pt x="349" y="332"/>
                    <a:pt x="340" y="264"/>
                    <a:pt x="349" y="248"/>
                  </a:cubicBezTo>
                  <a:cubicBezTo>
                    <a:pt x="394" y="183"/>
                    <a:pt x="438" y="36"/>
                    <a:pt x="270" y="14"/>
                  </a:cubicBezTo>
                  <a:cubicBezTo>
                    <a:pt x="161" y="0"/>
                    <a:pt x="125" y="112"/>
                    <a:pt x="122" y="128"/>
                  </a:cubicBezTo>
                  <a:cubicBezTo>
                    <a:pt x="119" y="141"/>
                    <a:pt x="128" y="157"/>
                    <a:pt x="125" y="172"/>
                  </a:cubicBezTo>
                  <a:cubicBezTo>
                    <a:pt x="119" y="188"/>
                    <a:pt x="100" y="207"/>
                    <a:pt x="96" y="217"/>
                  </a:cubicBezTo>
                  <a:cubicBezTo>
                    <a:pt x="90" y="226"/>
                    <a:pt x="90" y="226"/>
                    <a:pt x="93" y="232"/>
                  </a:cubicBezTo>
                  <a:cubicBezTo>
                    <a:pt x="96" y="236"/>
                    <a:pt x="115" y="239"/>
                    <a:pt x="119" y="245"/>
                  </a:cubicBezTo>
                  <a:cubicBezTo>
                    <a:pt x="122" y="251"/>
                    <a:pt x="112" y="266"/>
                    <a:pt x="115" y="272"/>
                  </a:cubicBezTo>
                  <a:cubicBezTo>
                    <a:pt x="119" y="275"/>
                    <a:pt x="141" y="274"/>
                    <a:pt x="144" y="274"/>
                  </a:cubicBezTo>
                  <a:cubicBezTo>
                    <a:pt x="144" y="277"/>
                    <a:pt x="122" y="278"/>
                    <a:pt x="119" y="282"/>
                  </a:cubicBezTo>
                  <a:cubicBezTo>
                    <a:pt x="119" y="285"/>
                    <a:pt x="125" y="291"/>
                    <a:pt x="125" y="297"/>
                  </a:cubicBezTo>
                  <a:cubicBezTo>
                    <a:pt x="128" y="304"/>
                    <a:pt x="125" y="313"/>
                    <a:pt x="125" y="319"/>
                  </a:cubicBezTo>
                  <a:cubicBezTo>
                    <a:pt x="128" y="326"/>
                    <a:pt x="128" y="329"/>
                    <a:pt x="138" y="329"/>
                  </a:cubicBezTo>
                  <a:cubicBezTo>
                    <a:pt x="149" y="329"/>
                    <a:pt x="177" y="323"/>
                    <a:pt x="187" y="323"/>
                  </a:cubicBezTo>
                  <a:cubicBezTo>
                    <a:pt x="196" y="326"/>
                    <a:pt x="196" y="329"/>
                    <a:pt x="199" y="335"/>
                  </a:cubicBezTo>
                  <a:cubicBezTo>
                    <a:pt x="199" y="342"/>
                    <a:pt x="209" y="391"/>
                    <a:pt x="206" y="403"/>
                  </a:cubicBezTo>
                  <a:cubicBezTo>
                    <a:pt x="187" y="471"/>
                    <a:pt x="84" y="509"/>
                    <a:pt x="52" y="598"/>
                  </a:cubicBezTo>
                  <a:cubicBezTo>
                    <a:pt x="43" y="625"/>
                    <a:pt x="33" y="726"/>
                    <a:pt x="33" y="748"/>
                  </a:cubicBezTo>
                  <a:cubicBezTo>
                    <a:pt x="30" y="773"/>
                    <a:pt x="40" y="851"/>
                    <a:pt x="43" y="870"/>
                  </a:cubicBezTo>
                  <a:cubicBezTo>
                    <a:pt x="43" y="886"/>
                    <a:pt x="40" y="958"/>
                    <a:pt x="43" y="992"/>
                  </a:cubicBezTo>
                  <a:cubicBezTo>
                    <a:pt x="46" y="1023"/>
                    <a:pt x="68" y="1083"/>
                    <a:pt x="71" y="1118"/>
                  </a:cubicBezTo>
                  <a:cubicBezTo>
                    <a:pt x="74" y="1151"/>
                    <a:pt x="68" y="1155"/>
                    <a:pt x="68" y="1185"/>
                  </a:cubicBezTo>
                  <a:cubicBezTo>
                    <a:pt x="68" y="1213"/>
                    <a:pt x="65" y="1238"/>
                    <a:pt x="68" y="1283"/>
                  </a:cubicBezTo>
                  <a:cubicBezTo>
                    <a:pt x="74" y="1329"/>
                    <a:pt x="81" y="1389"/>
                    <a:pt x="90" y="1433"/>
                  </a:cubicBezTo>
                  <a:cubicBezTo>
                    <a:pt x="96" y="1479"/>
                    <a:pt x="108" y="1523"/>
                    <a:pt x="117" y="1548"/>
                  </a:cubicBezTo>
                  <a:cubicBezTo>
                    <a:pt x="126" y="1577"/>
                    <a:pt x="138" y="1605"/>
                    <a:pt x="144" y="1627"/>
                  </a:cubicBezTo>
                  <a:cubicBezTo>
                    <a:pt x="149" y="1646"/>
                    <a:pt x="141" y="1656"/>
                    <a:pt x="149" y="1680"/>
                  </a:cubicBezTo>
                  <a:cubicBezTo>
                    <a:pt x="158" y="1702"/>
                    <a:pt x="183" y="1730"/>
                    <a:pt x="193" y="1759"/>
                  </a:cubicBezTo>
                  <a:cubicBezTo>
                    <a:pt x="202" y="1790"/>
                    <a:pt x="206" y="1822"/>
                    <a:pt x="212" y="1861"/>
                  </a:cubicBezTo>
                  <a:cubicBezTo>
                    <a:pt x="218" y="1903"/>
                    <a:pt x="229" y="1950"/>
                    <a:pt x="232" y="1994"/>
                  </a:cubicBezTo>
                  <a:cubicBezTo>
                    <a:pt x="232" y="2040"/>
                    <a:pt x="240" y="2099"/>
                    <a:pt x="225" y="2134"/>
                  </a:cubicBezTo>
                  <a:cubicBezTo>
                    <a:pt x="209" y="2168"/>
                    <a:pt x="164" y="2190"/>
                    <a:pt x="138" y="2206"/>
                  </a:cubicBezTo>
                  <a:cubicBezTo>
                    <a:pt x="115" y="2227"/>
                    <a:pt x="96" y="2233"/>
                    <a:pt x="81" y="2239"/>
                  </a:cubicBezTo>
                  <a:cubicBezTo>
                    <a:pt x="65" y="2246"/>
                    <a:pt x="52" y="2246"/>
                    <a:pt x="40" y="2249"/>
                  </a:cubicBezTo>
                  <a:cubicBezTo>
                    <a:pt x="30" y="2252"/>
                    <a:pt x="27" y="2249"/>
                    <a:pt x="17" y="2254"/>
                  </a:cubicBezTo>
                  <a:cubicBezTo>
                    <a:pt x="13" y="2255"/>
                    <a:pt x="0" y="2268"/>
                    <a:pt x="14" y="2273"/>
                  </a:cubicBezTo>
                  <a:cubicBezTo>
                    <a:pt x="22" y="2274"/>
                    <a:pt x="24" y="2273"/>
                    <a:pt x="24" y="2276"/>
                  </a:cubicBezTo>
                  <a:cubicBezTo>
                    <a:pt x="24" y="2279"/>
                    <a:pt x="27" y="2284"/>
                    <a:pt x="40" y="2279"/>
                  </a:cubicBezTo>
                  <a:cubicBezTo>
                    <a:pt x="36" y="2287"/>
                    <a:pt x="49" y="2292"/>
                    <a:pt x="60" y="2282"/>
                  </a:cubicBezTo>
                  <a:cubicBezTo>
                    <a:pt x="62" y="2282"/>
                    <a:pt x="55" y="2298"/>
                    <a:pt x="82" y="2287"/>
                  </a:cubicBezTo>
                  <a:cubicBezTo>
                    <a:pt x="79" y="2290"/>
                    <a:pt x="87" y="2293"/>
                    <a:pt x="93" y="2293"/>
                  </a:cubicBezTo>
                  <a:cubicBezTo>
                    <a:pt x="100" y="2293"/>
                    <a:pt x="115" y="2284"/>
                    <a:pt x="128" y="2284"/>
                  </a:cubicBezTo>
                  <a:cubicBezTo>
                    <a:pt x="141" y="2284"/>
                    <a:pt x="155" y="2290"/>
                    <a:pt x="171" y="2290"/>
                  </a:cubicBezTo>
                  <a:cubicBezTo>
                    <a:pt x="187" y="2290"/>
                    <a:pt x="202" y="2287"/>
                    <a:pt x="225" y="2284"/>
                  </a:cubicBezTo>
                  <a:cubicBezTo>
                    <a:pt x="247" y="2281"/>
                    <a:pt x="294" y="2287"/>
                    <a:pt x="310" y="2277"/>
                  </a:cubicBezTo>
                  <a:cubicBezTo>
                    <a:pt x="327" y="2265"/>
                    <a:pt x="324" y="2233"/>
                    <a:pt x="324" y="2206"/>
                  </a:cubicBezTo>
                  <a:cubicBezTo>
                    <a:pt x="324" y="2184"/>
                    <a:pt x="310" y="2181"/>
                    <a:pt x="319" y="2134"/>
                  </a:cubicBezTo>
                  <a:cubicBezTo>
                    <a:pt x="327" y="2086"/>
                    <a:pt x="345" y="2002"/>
                    <a:pt x="349" y="1948"/>
                  </a:cubicBezTo>
                  <a:cubicBezTo>
                    <a:pt x="354" y="1890"/>
                    <a:pt x="362" y="1874"/>
                    <a:pt x="356" y="1806"/>
                  </a:cubicBezTo>
                  <a:cubicBezTo>
                    <a:pt x="351" y="1751"/>
                    <a:pt x="304" y="1675"/>
                    <a:pt x="294" y="1602"/>
                  </a:cubicBezTo>
                  <a:cubicBezTo>
                    <a:pt x="285" y="1529"/>
                    <a:pt x="316" y="1430"/>
                    <a:pt x="324" y="1366"/>
                  </a:cubicBezTo>
                  <a:cubicBezTo>
                    <a:pt x="330" y="1302"/>
                    <a:pt x="335" y="1238"/>
                    <a:pt x="335" y="1238"/>
                  </a:cubicBezTo>
                  <a:cubicBezTo>
                    <a:pt x="349" y="1218"/>
                    <a:pt x="368" y="1167"/>
                    <a:pt x="375" y="1142"/>
                  </a:cubicBezTo>
                  <a:cubicBezTo>
                    <a:pt x="381" y="1115"/>
                    <a:pt x="378" y="1080"/>
                    <a:pt x="368" y="1058"/>
                  </a:cubicBezTo>
                  <a:cubicBezTo>
                    <a:pt x="362" y="1036"/>
                    <a:pt x="343" y="1017"/>
                    <a:pt x="337" y="1007"/>
                  </a:cubicBezTo>
                </a:path>
              </a:pathLst>
            </a:custGeom>
            <a:solidFill>
              <a:srgbClr val="FFF5EE"/>
            </a:solidFill>
            <a:ln w="6350" cap="rnd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1" name="Freeform 15"/>
            <p:cNvSpPr>
              <a:spLocks noChangeAspect="1"/>
            </p:cNvSpPr>
            <p:nvPr/>
          </p:nvSpPr>
          <p:spPr bwMode="auto">
            <a:xfrm>
              <a:off x="2756" y="1555"/>
              <a:ext cx="308" cy="804"/>
            </a:xfrm>
            <a:custGeom>
              <a:avLst/>
              <a:gdLst>
                <a:gd name="T0" fmla="*/ 78 w 195"/>
                <a:gd name="T1" fmla="*/ 4 h 508"/>
                <a:gd name="T2" fmla="*/ 94 w 195"/>
                <a:gd name="T3" fmla="*/ 35 h 508"/>
                <a:gd name="T4" fmla="*/ 102 w 195"/>
                <a:gd name="T5" fmla="*/ 67 h 508"/>
                <a:gd name="T6" fmla="*/ 110 w 195"/>
                <a:gd name="T7" fmla="*/ 119 h 508"/>
                <a:gd name="T8" fmla="*/ 130 w 195"/>
                <a:gd name="T9" fmla="*/ 188 h 508"/>
                <a:gd name="T10" fmla="*/ 108 w 195"/>
                <a:gd name="T11" fmla="*/ 232 h 508"/>
                <a:gd name="T12" fmla="*/ 74 w 195"/>
                <a:gd name="T13" fmla="*/ 336 h 508"/>
                <a:gd name="T14" fmla="*/ 57 w 195"/>
                <a:gd name="T15" fmla="*/ 373 h 508"/>
                <a:gd name="T16" fmla="*/ 27 w 195"/>
                <a:gd name="T17" fmla="*/ 405 h 508"/>
                <a:gd name="T18" fmla="*/ 13 w 195"/>
                <a:gd name="T19" fmla="*/ 433 h 508"/>
                <a:gd name="T20" fmla="*/ 5 w 195"/>
                <a:gd name="T21" fmla="*/ 446 h 508"/>
                <a:gd name="T22" fmla="*/ 3 w 195"/>
                <a:gd name="T23" fmla="*/ 461 h 508"/>
                <a:gd name="T24" fmla="*/ 21 w 195"/>
                <a:gd name="T25" fmla="*/ 453 h 508"/>
                <a:gd name="T26" fmla="*/ 27 w 195"/>
                <a:gd name="T27" fmla="*/ 429 h 508"/>
                <a:gd name="T28" fmla="*/ 21 w 195"/>
                <a:gd name="T29" fmla="*/ 465 h 508"/>
                <a:gd name="T30" fmla="*/ 21 w 195"/>
                <a:gd name="T31" fmla="*/ 494 h 508"/>
                <a:gd name="T32" fmla="*/ 29 w 195"/>
                <a:gd name="T33" fmla="*/ 494 h 508"/>
                <a:gd name="T34" fmla="*/ 33 w 195"/>
                <a:gd name="T35" fmla="*/ 463 h 508"/>
                <a:gd name="T36" fmla="*/ 41 w 195"/>
                <a:gd name="T37" fmla="*/ 437 h 508"/>
                <a:gd name="T38" fmla="*/ 39 w 195"/>
                <a:gd name="T39" fmla="*/ 467 h 508"/>
                <a:gd name="T40" fmla="*/ 45 w 195"/>
                <a:gd name="T41" fmla="*/ 502 h 508"/>
                <a:gd name="T42" fmla="*/ 53 w 195"/>
                <a:gd name="T43" fmla="*/ 500 h 508"/>
                <a:gd name="T44" fmla="*/ 51 w 195"/>
                <a:gd name="T45" fmla="*/ 467 h 508"/>
                <a:gd name="T46" fmla="*/ 57 w 195"/>
                <a:gd name="T47" fmla="*/ 439 h 508"/>
                <a:gd name="T48" fmla="*/ 63 w 195"/>
                <a:gd name="T49" fmla="*/ 469 h 508"/>
                <a:gd name="T50" fmla="*/ 72 w 195"/>
                <a:gd name="T51" fmla="*/ 500 h 508"/>
                <a:gd name="T52" fmla="*/ 76 w 195"/>
                <a:gd name="T53" fmla="*/ 492 h 508"/>
                <a:gd name="T54" fmla="*/ 72 w 195"/>
                <a:gd name="T55" fmla="*/ 466 h 508"/>
                <a:gd name="T56" fmla="*/ 74 w 195"/>
                <a:gd name="T57" fmla="*/ 441 h 508"/>
                <a:gd name="T58" fmla="*/ 78 w 195"/>
                <a:gd name="T59" fmla="*/ 443 h 508"/>
                <a:gd name="T60" fmla="*/ 88 w 195"/>
                <a:gd name="T61" fmla="*/ 480 h 508"/>
                <a:gd name="T62" fmla="*/ 94 w 195"/>
                <a:gd name="T63" fmla="*/ 476 h 508"/>
                <a:gd name="T64" fmla="*/ 90 w 195"/>
                <a:gd name="T65" fmla="*/ 442 h 508"/>
                <a:gd name="T66" fmla="*/ 96 w 195"/>
                <a:gd name="T67" fmla="*/ 393 h 508"/>
                <a:gd name="T68" fmla="*/ 152 w 195"/>
                <a:gd name="T69" fmla="*/ 293 h 508"/>
                <a:gd name="T70" fmla="*/ 179 w 195"/>
                <a:gd name="T71" fmla="*/ 236 h 508"/>
                <a:gd name="T72" fmla="*/ 191 w 195"/>
                <a:gd name="T73" fmla="*/ 206 h 508"/>
                <a:gd name="T74" fmla="*/ 191 w 195"/>
                <a:gd name="T75" fmla="*/ 154 h 508"/>
                <a:gd name="T76" fmla="*/ 193 w 195"/>
                <a:gd name="T77" fmla="*/ 105 h 508"/>
                <a:gd name="T78" fmla="*/ 185 w 195"/>
                <a:gd name="T79" fmla="*/ 49 h 508"/>
                <a:gd name="T80" fmla="*/ 183 w 195"/>
                <a:gd name="T81" fmla="*/ 28 h 508"/>
                <a:gd name="T82" fmla="*/ 187 w 195"/>
                <a:gd name="T83" fmla="*/ 0 h 50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95"/>
                <a:gd name="T127" fmla="*/ 0 h 508"/>
                <a:gd name="T128" fmla="*/ 195 w 195"/>
                <a:gd name="T129" fmla="*/ 508 h 50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95" h="508">
                  <a:moveTo>
                    <a:pt x="78" y="4"/>
                  </a:moveTo>
                  <a:cubicBezTo>
                    <a:pt x="80" y="8"/>
                    <a:pt x="90" y="24"/>
                    <a:pt x="94" y="35"/>
                  </a:cubicBezTo>
                  <a:cubicBezTo>
                    <a:pt x="98" y="45"/>
                    <a:pt x="100" y="51"/>
                    <a:pt x="102" y="67"/>
                  </a:cubicBezTo>
                  <a:cubicBezTo>
                    <a:pt x="104" y="81"/>
                    <a:pt x="106" y="101"/>
                    <a:pt x="110" y="119"/>
                  </a:cubicBezTo>
                  <a:cubicBezTo>
                    <a:pt x="116" y="142"/>
                    <a:pt x="130" y="168"/>
                    <a:pt x="130" y="188"/>
                  </a:cubicBezTo>
                  <a:cubicBezTo>
                    <a:pt x="128" y="206"/>
                    <a:pt x="118" y="208"/>
                    <a:pt x="108" y="232"/>
                  </a:cubicBezTo>
                  <a:cubicBezTo>
                    <a:pt x="98" y="257"/>
                    <a:pt x="82" y="312"/>
                    <a:pt x="74" y="336"/>
                  </a:cubicBezTo>
                  <a:cubicBezTo>
                    <a:pt x="63" y="358"/>
                    <a:pt x="63" y="361"/>
                    <a:pt x="57" y="373"/>
                  </a:cubicBezTo>
                  <a:cubicBezTo>
                    <a:pt x="49" y="385"/>
                    <a:pt x="35" y="395"/>
                    <a:pt x="27" y="405"/>
                  </a:cubicBezTo>
                  <a:cubicBezTo>
                    <a:pt x="19" y="415"/>
                    <a:pt x="15" y="427"/>
                    <a:pt x="13" y="433"/>
                  </a:cubicBezTo>
                  <a:cubicBezTo>
                    <a:pt x="9" y="441"/>
                    <a:pt x="7" y="444"/>
                    <a:pt x="5" y="446"/>
                  </a:cubicBezTo>
                  <a:cubicBezTo>
                    <a:pt x="3" y="448"/>
                    <a:pt x="0" y="459"/>
                    <a:pt x="3" y="461"/>
                  </a:cubicBezTo>
                  <a:cubicBezTo>
                    <a:pt x="12" y="467"/>
                    <a:pt x="17" y="459"/>
                    <a:pt x="21" y="453"/>
                  </a:cubicBezTo>
                  <a:cubicBezTo>
                    <a:pt x="25" y="449"/>
                    <a:pt x="27" y="427"/>
                    <a:pt x="27" y="429"/>
                  </a:cubicBezTo>
                  <a:cubicBezTo>
                    <a:pt x="27" y="431"/>
                    <a:pt x="21" y="453"/>
                    <a:pt x="21" y="465"/>
                  </a:cubicBezTo>
                  <a:cubicBezTo>
                    <a:pt x="19" y="476"/>
                    <a:pt x="19" y="490"/>
                    <a:pt x="21" y="494"/>
                  </a:cubicBezTo>
                  <a:cubicBezTo>
                    <a:pt x="21" y="498"/>
                    <a:pt x="27" y="498"/>
                    <a:pt x="29" y="494"/>
                  </a:cubicBezTo>
                  <a:cubicBezTo>
                    <a:pt x="31" y="490"/>
                    <a:pt x="31" y="474"/>
                    <a:pt x="33" y="463"/>
                  </a:cubicBezTo>
                  <a:cubicBezTo>
                    <a:pt x="35" y="455"/>
                    <a:pt x="39" y="437"/>
                    <a:pt x="41" y="437"/>
                  </a:cubicBezTo>
                  <a:cubicBezTo>
                    <a:pt x="43" y="437"/>
                    <a:pt x="39" y="457"/>
                    <a:pt x="39" y="467"/>
                  </a:cubicBezTo>
                  <a:cubicBezTo>
                    <a:pt x="39" y="478"/>
                    <a:pt x="43" y="496"/>
                    <a:pt x="45" y="502"/>
                  </a:cubicBezTo>
                  <a:cubicBezTo>
                    <a:pt x="47" y="508"/>
                    <a:pt x="51" y="506"/>
                    <a:pt x="53" y="500"/>
                  </a:cubicBezTo>
                  <a:cubicBezTo>
                    <a:pt x="55" y="494"/>
                    <a:pt x="51" y="478"/>
                    <a:pt x="51" y="467"/>
                  </a:cubicBezTo>
                  <a:cubicBezTo>
                    <a:pt x="53" y="457"/>
                    <a:pt x="55" y="439"/>
                    <a:pt x="57" y="439"/>
                  </a:cubicBezTo>
                  <a:cubicBezTo>
                    <a:pt x="59" y="441"/>
                    <a:pt x="61" y="458"/>
                    <a:pt x="63" y="469"/>
                  </a:cubicBezTo>
                  <a:cubicBezTo>
                    <a:pt x="65" y="479"/>
                    <a:pt x="67" y="496"/>
                    <a:pt x="72" y="500"/>
                  </a:cubicBezTo>
                  <a:cubicBezTo>
                    <a:pt x="74" y="504"/>
                    <a:pt x="76" y="498"/>
                    <a:pt x="76" y="492"/>
                  </a:cubicBezTo>
                  <a:cubicBezTo>
                    <a:pt x="76" y="486"/>
                    <a:pt x="72" y="475"/>
                    <a:pt x="72" y="466"/>
                  </a:cubicBezTo>
                  <a:cubicBezTo>
                    <a:pt x="70" y="458"/>
                    <a:pt x="72" y="445"/>
                    <a:pt x="74" y="441"/>
                  </a:cubicBezTo>
                  <a:cubicBezTo>
                    <a:pt x="74" y="437"/>
                    <a:pt x="74" y="437"/>
                    <a:pt x="78" y="443"/>
                  </a:cubicBezTo>
                  <a:cubicBezTo>
                    <a:pt x="80" y="449"/>
                    <a:pt x="86" y="476"/>
                    <a:pt x="88" y="480"/>
                  </a:cubicBezTo>
                  <a:cubicBezTo>
                    <a:pt x="90" y="486"/>
                    <a:pt x="94" y="484"/>
                    <a:pt x="94" y="476"/>
                  </a:cubicBezTo>
                  <a:cubicBezTo>
                    <a:pt x="94" y="469"/>
                    <a:pt x="93" y="455"/>
                    <a:pt x="90" y="442"/>
                  </a:cubicBezTo>
                  <a:cubicBezTo>
                    <a:pt x="88" y="432"/>
                    <a:pt x="88" y="425"/>
                    <a:pt x="96" y="393"/>
                  </a:cubicBezTo>
                  <a:cubicBezTo>
                    <a:pt x="102" y="371"/>
                    <a:pt x="138" y="320"/>
                    <a:pt x="152" y="293"/>
                  </a:cubicBezTo>
                  <a:cubicBezTo>
                    <a:pt x="167" y="265"/>
                    <a:pt x="173" y="251"/>
                    <a:pt x="179" y="236"/>
                  </a:cubicBezTo>
                  <a:cubicBezTo>
                    <a:pt x="185" y="222"/>
                    <a:pt x="189" y="220"/>
                    <a:pt x="191" y="206"/>
                  </a:cubicBezTo>
                  <a:cubicBezTo>
                    <a:pt x="193" y="194"/>
                    <a:pt x="189" y="172"/>
                    <a:pt x="191" y="154"/>
                  </a:cubicBezTo>
                  <a:cubicBezTo>
                    <a:pt x="191" y="137"/>
                    <a:pt x="195" y="121"/>
                    <a:pt x="193" y="105"/>
                  </a:cubicBezTo>
                  <a:cubicBezTo>
                    <a:pt x="193" y="87"/>
                    <a:pt x="185" y="63"/>
                    <a:pt x="185" y="49"/>
                  </a:cubicBezTo>
                  <a:cubicBezTo>
                    <a:pt x="183" y="37"/>
                    <a:pt x="183" y="37"/>
                    <a:pt x="183" y="28"/>
                  </a:cubicBezTo>
                  <a:cubicBezTo>
                    <a:pt x="185" y="20"/>
                    <a:pt x="187" y="6"/>
                    <a:pt x="187" y="0"/>
                  </a:cubicBezTo>
                </a:path>
              </a:pathLst>
            </a:custGeom>
            <a:solidFill>
              <a:srgbClr val="FFF5EE"/>
            </a:solidFill>
            <a:ln w="6350" cap="rnd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42" name="Group 17"/>
          <p:cNvGrpSpPr>
            <a:grpSpLocks noChangeAspect="1"/>
          </p:cNvGrpSpPr>
          <p:nvPr/>
        </p:nvGrpSpPr>
        <p:grpSpPr bwMode="auto">
          <a:xfrm>
            <a:off x="2208828" y="1246909"/>
            <a:ext cx="420579" cy="1863163"/>
            <a:chOff x="2661" y="1011"/>
            <a:chExt cx="438" cy="2298"/>
          </a:xfrm>
        </p:grpSpPr>
        <p:sp>
          <p:nvSpPr>
            <p:cNvPr id="17443" name="Freeform 14"/>
            <p:cNvSpPr>
              <a:spLocks noChangeAspect="1"/>
            </p:cNvSpPr>
            <p:nvPr/>
          </p:nvSpPr>
          <p:spPr bwMode="auto">
            <a:xfrm>
              <a:off x="2661" y="1011"/>
              <a:ext cx="438" cy="2298"/>
            </a:xfrm>
            <a:custGeom>
              <a:avLst/>
              <a:gdLst>
                <a:gd name="T0" fmla="*/ 387 w 438"/>
                <a:gd name="T1" fmla="*/ 622 h 2298"/>
                <a:gd name="T2" fmla="*/ 387 w 438"/>
                <a:gd name="T3" fmla="*/ 429 h 2298"/>
                <a:gd name="T4" fmla="*/ 359 w 438"/>
                <a:gd name="T5" fmla="*/ 354 h 2298"/>
                <a:gd name="T6" fmla="*/ 349 w 438"/>
                <a:gd name="T7" fmla="*/ 248 h 2298"/>
                <a:gd name="T8" fmla="*/ 270 w 438"/>
                <a:gd name="T9" fmla="*/ 14 h 2298"/>
                <a:gd name="T10" fmla="*/ 122 w 438"/>
                <a:gd name="T11" fmla="*/ 128 h 2298"/>
                <a:gd name="T12" fmla="*/ 125 w 438"/>
                <a:gd name="T13" fmla="*/ 172 h 2298"/>
                <a:gd name="T14" fmla="*/ 96 w 438"/>
                <a:gd name="T15" fmla="*/ 217 h 2298"/>
                <a:gd name="T16" fmla="*/ 93 w 438"/>
                <a:gd name="T17" fmla="*/ 232 h 2298"/>
                <a:gd name="T18" fmla="*/ 119 w 438"/>
                <a:gd name="T19" fmla="*/ 245 h 2298"/>
                <a:gd name="T20" fmla="*/ 115 w 438"/>
                <a:gd name="T21" fmla="*/ 272 h 2298"/>
                <a:gd name="T22" fmla="*/ 144 w 438"/>
                <a:gd name="T23" fmla="*/ 274 h 2298"/>
                <a:gd name="T24" fmla="*/ 119 w 438"/>
                <a:gd name="T25" fmla="*/ 282 h 2298"/>
                <a:gd name="T26" fmla="*/ 125 w 438"/>
                <a:gd name="T27" fmla="*/ 297 h 2298"/>
                <a:gd name="T28" fmla="*/ 125 w 438"/>
                <a:gd name="T29" fmla="*/ 319 h 2298"/>
                <a:gd name="T30" fmla="*/ 138 w 438"/>
                <a:gd name="T31" fmla="*/ 329 h 2298"/>
                <a:gd name="T32" fmla="*/ 187 w 438"/>
                <a:gd name="T33" fmla="*/ 323 h 2298"/>
                <a:gd name="T34" fmla="*/ 199 w 438"/>
                <a:gd name="T35" fmla="*/ 335 h 2298"/>
                <a:gd name="T36" fmla="*/ 206 w 438"/>
                <a:gd name="T37" fmla="*/ 403 h 2298"/>
                <a:gd name="T38" fmla="*/ 52 w 438"/>
                <a:gd name="T39" fmla="*/ 598 h 2298"/>
                <a:gd name="T40" fmla="*/ 33 w 438"/>
                <a:gd name="T41" fmla="*/ 748 h 2298"/>
                <a:gd name="T42" fmla="*/ 43 w 438"/>
                <a:gd name="T43" fmla="*/ 870 h 2298"/>
                <a:gd name="T44" fmla="*/ 43 w 438"/>
                <a:gd name="T45" fmla="*/ 992 h 2298"/>
                <a:gd name="T46" fmla="*/ 71 w 438"/>
                <a:gd name="T47" fmla="*/ 1118 h 2298"/>
                <a:gd name="T48" fmla="*/ 68 w 438"/>
                <a:gd name="T49" fmla="*/ 1185 h 2298"/>
                <a:gd name="T50" fmla="*/ 68 w 438"/>
                <a:gd name="T51" fmla="*/ 1283 h 2298"/>
                <a:gd name="T52" fmla="*/ 90 w 438"/>
                <a:gd name="T53" fmla="*/ 1433 h 2298"/>
                <a:gd name="T54" fmla="*/ 117 w 438"/>
                <a:gd name="T55" fmla="*/ 1548 h 2298"/>
                <a:gd name="T56" fmla="*/ 144 w 438"/>
                <a:gd name="T57" fmla="*/ 1627 h 2298"/>
                <a:gd name="T58" fmla="*/ 149 w 438"/>
                <a:gd name="T59" fmla="*/ 1680 h 2298"/>
                <a:gd name="T60" fmla="*/ 193 w 438"/>
                <a:gd name="T61" fmla="*/ 1759 h 2298"/>
                <a:gd name="T62" fmla="*/ 212 w 438"/>
                <a:gd name="T63" fmla="*/ 1861 h 2298"/>
                <a:gd name="T64" fmla="*/ 232 w 438"/>
                <a:gd name="T65" fmla="*/ 1994 h 2298"/>
                <a:gd name="T66" fmla="*/ 225 w 438"/>
                <a:gd name="T67" fmla="*/ 2134 h 2298"/>
                <a:gd name="T68" fmla="*/ 138 w 438"/>
                <a:gd name="T69" fmla="*/ 2206 h 2298"/>
                <a:gd name="T70" fmla="*/ 81 w 438"/>
                <a:gd name="T71" fmla="*/ 2239 h 2298"/>
                <a:gd name="T72" fmla="*/ 40 w 438"/>
                <a:gd name="T73" fmla="*/ 2249 h 2298"/>
                <a:gd name="T74" fmla="*/ 17 w 438"/>
                <a:gd name="T75" fmla="*/ 2254 h 2298"/>
                <a:gd name="T76" fmla="*/ 14 w 438"/>
                <a:gd name="T77" fmla="*/ 2273 h 2298"/>
                <a:gd name="T78" fmla="*/ 24 w 438"/>
                <a:gd name="T79" fmla="*/ 2276 h 2298"/>
                <a:gd name="T80" fmla="*/ 40 w 438"/>
                <a:gd name="T81" fmla="*/ 2279 h 2298"/>
                <a:gd name="T82" fmla="*/ 60 w 438"/>
                <a:gd name="T83" fmla="*/ 2282 h 2298"/>
                <a:gd name="T84" fmla="*/ 82 w 438"/>
                <a:gd name="T85" fmla="*/ 2287 h 2298"/>
                <a:gd name="T86" fmla="*/ 93 w 438"/>
                <a:gd name="T87" fmla="*/ 2293 h 2298"/>
                <a:gd name="T88" fmla="*/ 128 w 438"/>
                <a:gd name="T89" fmla="*/ 2284 h 2298"/>
                <a:gd name="T90" fmla="*/ 171 w 438"/>
                <a:gd name="T91" fmla="*/ 2290 h 2298"/>
                <a:gd name="T92" fmla="*/ 225 w 438"/>
                <a:gd name="T93" fmla="*/ 2284 h 2298"/>
                <a:gd name="T94" fmla="*/ 310 w 438"/>
                <a:gd name="T95" fmla="*/ 2277 h 2298"/>
                <a:gd name="T96" fmla="*/ 324 w 438"/>
                <a:gd name="T97" fmla="*/ 2206 h 2298"/>
                <a:gd name="T98" fmla="*/ 319 w 438"/>
                <a:gd name="T99" fmla="*/ 2134 h 2298"/>
                <a:gd name="T100" fmla="*/ 349 w 438"/>
                <a:gd name="T101" fmla="*/ 1948 h 2298"/>
                <a:gd name="T102" fmla="*/ 356 w 438"/>
                <a:gd name="T103" fmla="*/ 1806 h 2298"/>
                <a:gd name="T104" fmla="*/ 294 w 438"/>
                <a:gd name="T105" fmla="*/ 1602 h 2298"/>
                <a:gd name="T106" fmla="*/ 324 w 438"/>
                <a:gd name="T107" fmla="*/ 1366 h 2298"/>
                <a:gd name="T108" fmla="*/ 335 w 438"/>
                <a:gd name="T109" fmla="*/ 1238 h 2298"/>
                <a:gd name="T110" fmla="*/ 375 w 438"/>
                <a:gd name="T111" fmla="*/ 1142 h 2298"/>
                <a:gd name="T112" fmla="*/ 368 w 438"/>
                <a:gd name="T113" fmla="*/ 1058 h 2298"/>
                <a:gd name="T114" fmla="*/ 337 w 438"/>
                <a:gd name="T115" fmla="*/ 1007 h 229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38"/>
                <a:gd name="T175" fmla="*/ 0 h 2298"/>
                <a:gd name="T176" fmla="*/ 438 w 438"/>
                <a:gd name="T177" fmla="*/ 2298 h 229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38" h="2298">
                  <a:moveTo>
                    <a:pt x="387" y="622"/>
                  </a:moveTo>
                  <a:cubicBezTo>
                    <a:pt x="416" y="549"/>
                    <a:pt x="394" y="452"/>
                    <a:pt x="387" y="429"/>
                  </a:cubicBezTo>
                  <a:cubicBezTo>
                    <a:pt x="381" y="410"/>
                    <a:pt x="365" y="380"/>
                    <a:pt x="359" y="354"/>
                  </a:cubicBezTo>
                  <a:cubicBezTo>
                    <a:pt x="349" y="332"/>
                    <a:pt x="340" y="264"/>
                    <a:pt x="349" y="248"/>
                  </a:cubicBezTo>
                  <a:cubicBezTo>
                    <a:pt x="394" y="183"/>
                    <a:pt x="438" y="36"/>
                    <a:pt x="270" y="14"/>
                  </a:cubicBezTo>
                  <a:cubicBezTo>
                    <a:pt x="161" y="0"/>
                    <a:pt x="125" y="112"/>
                    <a:pt x="122" y="128"/>
                  </a:cubicBezTo>
                  <a:cubicBezTo>
                    <a:pt x="119" y="141"/>
                    <a:pt x="128" y="157"/>
                    <a:pt x="125" y="172"/>
                  </a:cubicBezTo>
                  <a:cubicBezTo>
                    <a:pt x="119" y="188"/>
                    <a:pt x="100" y="207"/>
                    <a:pt x="96" y="217"/>
                  </a:cubicBezTo>
                  <a:cubicBezTo>
                    <a:pt x="90" y="226"/>
                    <a:pt x="90" y="226"/>
                    <a:pt x="93" y="232"/>
                  </a:cubicBezTo>
                  <a:cubicBezTo>
                    <a:pt x="96" y="236"/>
                    <a:pt x="115" y="239"/>
                    <a:pt x="119" y="245"/>
                  </a:cubicBezTo>
                  <a:cubicBezTo>
                    <a:pt x="122" y="251"/>
                    <a:pt x="112" y="266"/>
                    <a:pt x="115" y="272"/>
                  </a:cubicBezTo>
                  <a:cubicBezTo>
                    <a:pt x="119" y="275"/>
                    <a:pt x="141" y="274"/>
                    <a:pt x="144" y="274"/>
                  </a:cubicBezTo>
                  <a:cubicBezTo>
                    <a:pt x="144" y="277"/>
                    <a:pt x="122" y="278"/>
                    <a:pt x="119" y="282"/>
                  </a:cubicBezTo>
                  <a:cubicBezTo>
                    <a:pt x="119" y="285"/>
                    <a:pt x="125" y="291"/>
                    <a:pt x="125" y="297"/>
                  </a:cubicBezTo>
                  <a:cubicBezTo>
                    <a:pt x="128" y="304"/>
                    <a:pt x="125" y="313"/>
                    <a:pt x="125" y="319"/>
                  </a:cubicBezTo>
                  <a:cubicBezTo>
                    <a:pt x="128" y="326"/>
                    <a:pt x="128" y="329"/>
                    <a:pt x="138" y="329"/>
                  </a:cubicBezTo>
                  <a:cubicBezTo>
                    <a:pt x="149" y="329"/>
                    <a:pt x="177" y="323"/>
                    <a:pt x="187" y="323"/>
                  </a:cubicBezTo>
                  <a:cubicBezTo>
                    <a:pt x="196" y="326"/>
                    <a:pt x="196" y="329"/>
                    <a:pt x="199" y="335"/>
                  </a:cubicBezTo>
                  <a:cubicBezTo>
                    <a:pt x="199" y="342"/>
                    <a:pt x="209" y="391"/>
                    <a:pt x="206" y="403"/>
                  </a:cubicBezTo>
                  <a:cubicBezTo>
                    <a:pt x="187" y="471"/>
                    <a:pt x="84" y="509"/>
                    <a:pt x="52" y="598"/>
                  </a:cubicBezTo>
                  <a:cubicBezTo>
                    <a:pt x="43" y="625"/>
                    <a:pt x="33" y="726"/>
                    <a:pt x="33" y="748"/>
                  </a:cubicBezTo>
                  <a:cubicBezTo>
                    <a:pt x="30" y="773"/>
                    <a:pt x="40" y="851"/>
                    <a:pt x="43" y="870"/>
                  </a:cubicBezTo>
                  <a:cubicBezTo>
                    <a:pt x="43" y="886"/>
                    <a:pt x="40" y="958"/>
                    <a:pt x="43" y="992"/>
                  </a:cubicBezTo>
                  <a:cubicBezTo>
                    <a:pt x="46" y="1023"/>
                    <a:pt x="68" y="1083"/>
                    <a:pt x="71" y="1118"/>
                  </a:cubicBezTo>
                  <a:cubicBezTo>
                    <a:pt x="74" y="1151"/>
                    <a:pt x="68" y="1155"/>
                    <a:pt x="68" y="1185"/>
                  </a:cubicBezTo>
                  <a:cubicBezTo>
                    <a:pt x="68" y="1213"/>
                    <a:pt x="65" y="1238"/>
                    <a:pt x="68" y="1283"/>
                  </a:cubicBezTo>
                  <a:cubicBezTo>
                    <a:pt x="74" y="1329"/>
                    <a:pt x="81" y="1389"/>
                    <a:pt x="90" y="1433"/>
                  </a:cubicBezTo>
                  <a:cubicBezTo>
                    <a:pt x="96" y="1479"/>
                    <a:pt x="108" y="1523"/>
                    <a:pt x="117" y="1548"/>
                  </a:cubicBezTo>
                  <a:cubicBezTo>
                    <a:pt x="126" y="1577"/>
                    <a:pt x="138" y="1605"/>
                    <a:pt x="144" y="1627"/>
                  </a:cubicBezTo>
                  <a:cubicBezTo>
                    <a:pt x="149" y="1646"/>
                    <a:pt x="141" y="1656"/>
                    <a:pt x="149" y="1680"/>
                  </a:cubicBezTo>
                  <a:cubicBezTo>
                    <a:pt x="158" y="1702"/>
                    <a:pt x="183" y="1730"/>
                    <a:pt x="193" y="1759"/>
                  </a:cubicBezTo>
                  <a:cubicBezTo>
                    <a:pt x="202" y="1790"/>
                    <a:pt x="206" y="1822"/>
                    <a:pt x="212" y="1861"/>
                  </a:cubicBezTo>
                  <a:cubicBezTo>
                    <a:pt x="218" y="1903"/>
                    <a:pt x="229" y="1950"/>
                    <a:pt x="232" y="1994"/>
                  </a:cubicBezTo>
                  <a:cubicBezTo>
                    <a:pt x="232" y="2040"/>
                    <a:pt x="240" y="2099"/>
                    <a:pt x="225" y="2134"/>
                  </a:cubicBezTo>
                  <a:cubicBezTo>
                    <a:pt x="209" y="2168"/>
                    <a:pt x="164" y="2190"/>
                    <a:pt x="138" y="2206"/>
                  </a:cubicBezTo>
                  <a:cubicBezTo>
                    <a:pt x="115" y="2227"/>
                    <a:pt x="96" y="2233"/>
                    <a:pt x="81" y="2239"/>
                  </a:cubicBezTo>
                  <a:cubicBezTo>
                    <a:pt x="65" y="2246"/>
                    <a:pt x="52" y="2246"/>
                    <a:pt x="40" y="2249"/>
                  </a:cubicBezTo>
                  <a:cubicBezTo>
                    <a:pt x="30" y="2252"/>
                    <a:pt x="27" y="2249"/>
                    <a:pt x="17" y="2254"/>
                  </a:cubicBezTo>
                  <a:cubicBezTo>
                    <a:pt x="13" y="2255"/>
                    <a:pt x="0" y="2268"/>
                    <a:pt x="14" y="2273"/>
                  </a:cubicBezTo>
                  <a:cubicBezTo>
                    <a:pt x="22" y="2274"/>
                    <a:pt x="24" y="2273"/>
                    <a:pt x="24" y="2276"/>
                  </a:cubicBezTo>
                  <a:cubicBezTo>
                    <a:pt x="24" y="2279"/>
                    <a:pt x="27" y="2284"/>
                    <a:pt x="40" y="2279"/>
                  </a:cubicBezTo>
                  <a:cubicBezTo>
                    <a:pt x="36" y="2287"/>
                    <a:pt x="49" y="2292"/>
                    <a:pt x="60" y="2282"/>
                  </a:cubicBezTo>
                  <a:cubicBezTo>
                    <a:pt x="62" y="2282"/>
                    <a:pt x="55" y="2298"/>
                    <a:pt x="82" y="2287"/>
                  </a:cubicBezTo>
                  <a:cubicBezTo>
                    <a:pt x="79" y="2290"/>
                    <a:pt x="87" y="2293"/>
                    <a:pt x="93" y="2293"/>
                  </a:cubicBezTo>
                  <a:cubicBezTo>
                    <a:pt x="100" y="2293"/>
                    <a:pt x="115" y="2284"/>
                    <a:pt x="128" y="2284"/>
                  </a:cubicBezTo>
                  <a:cubicBezTo>
                    <a:pt x="141" y="2284"/>
                    <a:pt x="155" y="2290"/>
                    <a:pt x="171" y="2290"/>
                  </a:cubicBezTo>
                  <a:cubicBezTo>
                    <a:pt x="187" y="2290"/>
                    <a:pt x="202" y="2287"/>
                    <a:pt x="225" y="2284"/>
                  </a:cubicBezTo>
                  <a:cubicBezTo>
                    <a:pt x="247" y="2281"/>
                    <a:pt x="294" y="2287"/>
                    <a:pt x="310" y="2277"/>
                  </a:cubicBezTo>
                  <a:cubicBezTo>
                    <a:pt x="327" y="2265"/>
                    <a:pt x="324" y="2233"/>
                    <a:pt x="324" y="2206"/>
                  </a:cubicBezTo>
                  <a:cubicBezTo>
                    <a:pt x="324" y="2184"/>
                    <a:pt x="310" y="2181"/>
                    <a:pt x="319" y="2134"/>
                  </a:cubicBezTo>
                  <a:cubicBezTo>
                    <a:pt x="327" y="2086"/>
                    <a:pt x="345" y="2002"/>
                    <a:pt x="349" y="1948"/>
                  </a:cubicBezTo>
                  <a:cubicBezTo>
                    <a:pt x="354" y="1890"/>
                    <a:pt x="362" y="1874"/>
                    <a:pt x="356" y="1806"/>
                  </a:cubicBezTo>
                  <a:cubicBezTo>
                    <a:pt x="351" y="1751"/>
                    <a:pt x="304" y="1675"/>
                    <a:pt x="294" y="1602"/>
                  </a:cubicBezTo>
                  <a:cubicBezTo>
                    <a:pt x="285" y="1529"/>
                    <a:pt x="316" y="1430"/>
                    <a:pt x="324" y="1366"/>
                  </a:cubicBezTo>
                  <a:cubicBezTo>
                    <a:pt x="330" y="1302"/>
                    <a:pt x="335" y="1238"/>
                    <a:pt x="335" y="1238"/>
                  </a:cubicBezTo>
                  <a:cubicBezTo>
                    <a:pt x="349" y="1218"/>
                    <a:pt x="368" y="1167"/>
                    <a:pt x="375" y="1142"/>
                  </a:cubicBezTo>
                  <a:cubicBezTo>
                    <a:pt x="381" y="1115"/>
                    <a:pt x="378" y="1080"/>
                    <a:pt x="368" y="1058"/>
                  </a:cubicBezTo>
                  <a:cubicBezTo>
                    <a:pt x="362" y="1036"/>
                    <a:pt x="343" y="1017"/>
                    <a:pt x="337" y="1007"/>
                  </a:cubicBezTo>
                </a:path>
              </a:pathLst>
            </a:custGeom>
            <a:solidFill>
              <a:srgbClr val="FFF5EE"/>
            </a:solidFill>
            <a:ln w="6350" cap="rnd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4" name="Freeform 15"/>
            <p:cNvSpPr>
              <a:spLocks noChangeAspect="1"/>
            </p:cNvSpPr>
            <p:nvPr/>
          </p:nvSpPr>
          <p:spPr bwMode="auto">
            <a:xfrm>
              <a:off x="2756" y="1555"/>
              <a:ext cx="308" cy="804"/>
            </a:xfrm>
            <a:custGeom>
              <a:avLst/>
              <a:gdLst>
                <a:gd name="T0" fmla="*/ 78 w 195"/>
                <a:gd name="T1" fmla="*/ 4 h 508"/>
                <a:gd name="T2" fmla="*/ 94 w 195"/>
                <a:gd name="T3" fmla="*/ 35 h 508"/>
                <a:gd name="T4" fmla="*/ 102 w 195"/>
                <a:gd name="T5" fmla="*/ 67 h 508"/>
                <a:gd name="T6" fmla="*/ 110 w 195"/>
                <a:gd name="T7" fmla="*/ 119 h 508"/>
                <a:gd name="T8" fmla="*/ 130 w 195"/>
                <a:gd name="T9" fmla="*/ 188 h 508"/>
                <a:gd name="T10" fmla="*/ 108 w 195"/>
                <a:gd name="T11" fmla="*/ 232 h 508"/>
                <a:gd name="T12" fmla="*/ 74 w 195"/>
                <a:gd name="T13" fmla="*/ 336 h 508"/>
                <a:gd name="T14" fmla="*/ 57 w 195"/>
                <a:gd name="T15" fmla="*/ 373 h 508"/>
                <a:gd name="T16" fmla="*/ 27 w 195"/>
                <a:gd name="T17" fmla="*/ 405 h 508"/>
                <a:gd name="T18" fmla="*/ 13 w 195"/>
                <a:gd name="T19" fmla="*/ 433 h 508"/>
                <a:gd name="T20" fmla="*/ 5 w 195"/>
                <a:gd name="T21" fmla="*/ 446 h 508"/>
                <a:gd name="T22" fmla="*/ 3 w 195"/>
                <a:gd name="T23" fmla="*/ 461 h 508"/>
                <a:gd name="T24" fmla="*/ 21 w 195"/>
                <a:gd name="T25" fmla="*/ 453 h 508"/>
                <a:gd name="T26" fmla="*/ 27 w 195"/>
                <a:gd name="T27" fmla="*/ 429 h 508"/>
                <a:gd name="T28" fmla="*/ 21 w 195"/>
                <a:gd name="T29" fmla="*/ 465 h 508"/>
                <a:gd name="T30" fmla="*/ 21 w 195"/>
                <a:gd name="T31" fmla="*/ 494 h 508"/>
                <a:gd name="T32" fmla="*/ 29 w 195"/>
                <a:gd name="T33" fmla="*/ 494 h 508"/>
                <a:gd name="T34" fmla="*/ 33 w 195"/>
                <a:gd name="T35" fmla="*/ 463 h 508"/>
                <a:gd name="T36" fmla="*/ 41 w 195"/>
                <a:gd name="T37" fmla="*/ 437 h 508"/>
                <a:gd name="T38" fmla="*/ 39 w 195"/>
                <a:gd name="T39" fmla="*/ 467 h 508"/>
                <a:gd name="T40" fmla="*/ 45 w 195"/>
                <a:gd name="T41" fmla="*/ 502 h 508"/>
                <a:gd name="T42" fmla="*/ 53 w 195"/>
                <a:gd name="T43" fmla="*/ 500 h 508"/>
                <a:gd name="T44" fmla="*/ 51 w 195"/>
                <a:gd name="T45" fmla="*/ 467 h 508"/>
                <a:gd name="T46" fmla="*/ 57 w 195"/>
                <a:gd name="T47" fmla="*/ 439 h 508"/>
                <a:gd name="T48" fmla="*/ 63 w 195"/>
                <a:gd name="T49" fmla="*/ 469 h 508"/>
                <a:gd name="T50" fmla="*/ 72 w 195"/>
                <a:gd name="T51" fmla="*/ 500 h 508"/>
                <a:gd name="T52" fmla="*/ 76 w 195"/>
                <a:gd name="T53" fmla="*/ 492 h 508"/>
                <a:gd name="T54" fmla="*/ 72 w 195"/>
                <a:gd name="T55" fmla="*/ 466 h 508"/>
                <a:gd name="T56" fmla="*/ 74 w 195"/>
                <a:gd name="T57" fmla="*/ 441 h 508"/>
                <a:gd name="T58" fmla="*/ 78 w 195"/>
                <a:gd name="T59" fmla="*/ 443 h 508"/>
                <a:gd name="T60" fmla="*/ 88 w 195"/>
                <a:gd name="T61" fmla="*/ 480 h 508"/>
                <a:gd name="T62" fmla="*/ 94 w 195"/>
                <a:gd name="T63" fmla="*/ 476 h 508"/>
                <a:gd name="T64" fmla="*/ 90 w 195"/>
                <a:gd name="T65" fmla="*/ 442 h 508"/>
                <a:gd name="T66" fmla="*/ 96 w 195"/>
                <a:gd name="T67" fmla="*/ 393 h 508"/>
                <a:gd name="T68" fmla="*/ 152 w 195"/>
                <a:gd name="T69" fmla="*/ 293 h 508"/>
                <a:gd name="T70" fmla="*/ 179 w 195"/>
                <a:gd name="T71" fmla="*/ 236 h 508"/>
                <a:gd name="T72" fmla="*/ 191 w 195"/>
                <a:gd name="T73" fmla="*/ 206 h 508"/>
                <a:gd name="T74" fmla="*/ 191 w 195"/>
                <a:gd name="T75" fmla="*/ 154 h 508"/>
                <a:gd name="T76" fmla="*/ 193 w 195"/>
                <a:gd name="T77" fmla="*/ 105 h 508"/>
                <a:gd name="T78" fmla="*/ 185 w 195"/>
                <a:gd name="T79" fmla="*/ 49 h 508"/>
                <a:gd name="T80" fmla="*/ 183 w 195"/>
                <a:gd name="T81" fmla="*/ 28 h 508"/>
                <a:gd name="T82" fmla="*/ 187 w 195"/>
                <a:gd name="T83" fmla="*/ 0 h 50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95"/>
                <a:gd name="T127" fmla="*/ 0 h 508"/>
                <a:gd name="T128" fmla="*/ 195 w 195"/>
                <a:gd name="T129" fmla="*/ 508 h 50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95" h="508">
                  <a:moveTo>
                    <a:pt x="78" y="4"/>
                  </a:moveTo>
                  <a:cubicBezTo>
                    <a:pt x="80" y="8"/>
                    <a:pt x="90" y="24"/>
                    <a:pt x="94" y="35"/>
                  </a:cubicBezTo>
                  <a:cubicBezTo>
                    <a:pt x="98" y="45"/>
                    <a:pt x="100" y="51"/>
                    <a:pt x="102" y="67"/>
                  </a:cubicBezTo>
                  <a:cubicBezTo>
                    <a:pt x="104" y="81"/>
                    <a:pt x="106" y="101"/>
                    <a:pt x="110" y="119"/>
                  </a:cubicBezTo>
                  <a:cubicBezTo>
                    <a:pt x="116" y="142"/>
                    <a:pt x="130" y="168"/>
                    <a:pt x="130" y="188"/>
                  </a:cubicBezTo>
                  <a:cubicBezTo>
                    <a:pt x="128" y="206"/>
                    <a:pt x="118" y="208"/>
                    <a:pt x="108" y="232"/>
                  </a:cubicBezTo>
                  <a:cubicBezTo>
                    <a:pt x="98" y="257"/>
                    <a:pt x="82" y="312"/>
                    <a:pt x="74" y="336"/>
                  </a:cubicBezTo>
                  <a:cubicBezTo>
                    <a:pt x="63" y="358"/>
                    <a:pt x="63" y="361"/>
                    <a:pt x="57" y="373"/>
                  </a:cubicBezTo>
                  <a:cubicBezTo>
                    <a:pt x="49" y="385"/>
                    <a:pt x="35" y="395"/>
                    <a:pt x="27" y="405"/>
                  </a:cubicBezTo>
                  <a:cubicBezTo>
                    <a:pt x="19" y="415"/>
                    <a:pt x="15" y="427"/>
                    <a:pt x="13" y="433"/>
                  </a:cubicBezTo>
                  <a:cubicBezTo>
                    <a:pt x="9" y="441"/>
                    <a:pt x="7" y="444"/>
                    <a:pt x="5" y="446"/>
                  </a:cubicBezTo>
                  <a:cubicBezTo>
                    <a:pt x="3" y="448"/>
                    <a:pt x="0" y="459"/>
                    <a:pt x="3" y="461"/>
                  </a:cubicBezTo>
                  <a:cubicBezTo>
                    <a:pt x="12" y="467"/>
                    <a:pt x="17" y="459"/>
                    <a:pt x="21" y="453"/>
                  </a:cubicBezTo>
                  <a:cubicBezTo>
                    <a:pt x="25" y="449"/>
                    <a:pt x="27" y="427"/>
                    <a:pt x="27" y="429"/>
                  </a:cubicBezTo>
                  <a:cubicBezTo>
                    <a:pt x="27" y="431"/>
                    <a:pt x="21" y="453"/>
                    <a:pt x="21" y="465"/>
                  </a:cubicBezTo>
                  <a:cubicBezTo>
                    <a:pt x="19" y="476"/>
                    <a:pt x="19" y="490"/>
                    <a:pt x="21" y="494"/>
                  </a:cubicBezTo>
                  <a:cubicBezTo>
                    <a:pt x="21" y="498"/>
                    <a:pt x="27" y="498"/>
                    <a:pt x="29" y="494"/>
                  </a:cubicBezTo>
                  <a:cubicBezTo>
                    <a:pt x="31" y="490"/>
                    <a:pt x="31" y="474"/>
                    <a:pt x="33" y="463"/>
                  </a:cubicBezTo>
                  <a:cubicBezTo>
                    <a:pt x="35" y="455"/>
                    <a:pt x="39" y="437"/>
                    <a:pt x="41" y="437"/>
                  </a:cubicBezTo>
                  <a:cubicBezTo>
                    <a:pt x="43" y="437"/>
                    <a:pt x="39" y="457"/>
                    <a:pt x="39" y="467"/>
                  </a:cubicBezTo>
                  <a:cubicBezTo>
                    <a:pt x="39" y="478"/>
                    <a:pt x="43" y="496"/>
                    <a:pt x="45" y="502"/>
                  </a:cubicBezTo>
                  <a:cubicBezTo>
                    <a:pt x="47" y="508"/>
                    <a:pt x="51" y="506"/>
                    <a:pt x="53" y="500"/>
                  </a:cubicBezTo>
                  <a:cubicBezTo>
                    <a:pt x="55" y="494"/>
                    <a:pt x="51" y="478"/>
                    <a:pt x="51" y="467"/>
                  </a:cubicBezTo>
                  <a:cubicBezTo>
                    <a:pt x="53" y="457"/>
                    <a:pt x="55" y="439"/>
                    <a:pt x="57" y="439"/>
                  </a:cubicBezTo>
                  <a:cubicBezTo>
                    <a:pt x="59" y="441"/>
                    <a:pt x="61" y="458"/>
                    <a:pt x="63" y="469"/>
                  </a:cubicBezTo>
                  <a:cubicBezTo>
                    <a:pt x="65" y="479"/>
                    <a:pt x="67" y="496"/>
                    <a:pt x="72" y="500"/>
                  </a:cubicBezTo>
                  <a:cubicBezTo>
                    <a:pt x="74" y="504"/>
                    <a:pt x="76" y="498"/>
                    <a:pt x="76" y="492"/>
                  </a:cubicBezTo>
                  <a:cubicBezTo>
                    <a:pt x="76" y="486"/>
                    <a:pt x="72" y="475"/>
                    <a:pt x="72" y="466"/>
                  </a:cubicBezTo>
                  <a:cubicBezTo>
                    <a:pt x="70" y="458"/>
                    <a:pt x="72" y="445"/>
                    <a:pt x="74" y="441"/>
                  </a:cubicBezTo>
                  <a:cubicBezTo>
                    <a:pt x="74" y="437"/>
                    <a:pt x="74" y="437"/>
                    <a:pt x="78" y="443"/>
                  </a:cubicBezTo>
                  <a:cubicBezTo>
                    <a:pt x="80" y="449"/>
                    <a:pt x="86" y="476"/>
                    <a:pt x="88" y="480"/>
                  </a:cubicBezTo>
                  <a:cubicBezTo>
                    <a:pt x="90" y="486"/>
                    <a:pt x="94" y="484"/>
                    <a:pt x="94" y="476"/>
                  </a:cubicBezTo>
                  <a:cubicBezTo>
                    <a:pt x="94" y="469"/>
                    <a:pt x="93" y="455"/>
                    <a:pt x="90" y="442"/>
                  </a:cubicBezTo>
                  <a:cubicBezTo>
                    <a:pt x="88" y="432"/>
                    <a:pt x="88" y="425"/>
                    <a:pt x="96" y="393"/>
                  </a:cubicBezTo>
                  <a:cubicBezTo>
                    <a:pt x="102" y="371"/>
                    <a:pt x="138" y="320"/>
                    <a:pt x="152" y="293"/>
                  </a:cubicBezTo>
                  <a:cubicBezTo>
                    <a:pt x="167" y="265"/>
                    <a:pt x="173" y="251"/>
                    <a:pt x="179" y="236"/>
                  </a:cubicBezTo>
                  <a:cubicBezTo>
                    <a:pt x="185" y="222"/>
                    <a:pt x="189" y="220"/>
                    <a:pt x="191" y="206"/>
                  </a:cubicBezTo>
                  <a:cubicBezTo>
                    <a:pt x="193" y="194"/>
                    <a:pt x="189" y="172"/>
                    <a:pt x="191" y="154"/>
                  </a:cubicBezTo>
                  <a:cubicBezTo>
                    <a:pt x="191" y="137"/>
                    <a:pt x="195" y="121"/>
                    <a:pt x="193" y="105"/>
                  </a:cubicBezTo>
                  <a:cubicBezTo>
                    <a:pt x="193" y="87"/>
                    <a:pt x="185" y="63"/>
                    <a:pt x="185" y="49"/>
                  </a:cubicBezTo>
                  <a:cubicBezTo>
                    <a:pt x="183" y="37"/>
                    <a:pt x="183" y="37"/>
                    <a:pt x="183" y="28"/>
                  </a:cubicBezTo>
                  <a:cubicBezTo>
                    <a:pt x="185" y="20"/>
                    <a:pt x="187" y="6"/>
                    <a:pt x="187" y="0"/>
                  </a:cubicBezTo>
                </a:path>
              </a:pathLst>
            </a:custGeom>
            <a:solidFill>
              <a:srgbClr val="FFF5EE"/>
            </a:solidFill>
            <a:ln w="6350" cap="rnd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45" name="Group 17"/>
          <p:cNvGrpSpPr>
            <a:grpSpLocks noChangeAspect="1"/>
          </p:cNvGrpSpPr>
          <p:nvPr/>
        </p:nvGrpSpPr>
        <p:grpSpPr bwMode="auto">
          <a:xfrm>
            <a:off x="2671650" y="1229748"/>
            <a:ext cx="403178" cy="1880324"/>
            <a:chOff x="2661" y="1011"/>
            <a:chExt cx="438" cy="2298"/>
          </a:xfrm>
        </p:grpSpPr>
        <p:sp>
          <p:nvSpPr>
            <p:cNvPr id="17446" name="Freeform 14"/>
            <p:cNvSpPr>
              <a:spLocks noChangeAspect="1"/>
            </p:cNvSpPr>
            <p:nvPr/>
          </p:nvSpPr>
          <p:spPr bwMode="auto">
            <a:xfrm>
              <a:off x="2661" y="1011"/>
              <a:ext cx="438" cy="2298"/>
            </a:xfrm>
            <a:custGeom>
              <a:avLst/>
              <a:gdLst>
                <a:gd name="T0" fmla="*/ 387 w 438"/>
                <a:gd name="T1" fmla="*/ 622 h 2298"/>
                <a:gd name="T2" fmla="*/ 387 w 438"/>
                <a:gd name="T3" fmla="*/ 429 h 2298"/>
                <a:gd name="T4" fmla="*/ 359 w 438"/>
                <a:gd name="T5" fmla="*/ 354 h 2298"/>
                <a:gd name="T6" fmla="*/ 349 w 438"/>
                <a:gd name="T7" fmla="*/ 248 h 2298"/>
                <a:gd name="T8" fmla="*/ 270 w 438"/>
                <a:gd name="T9" fmla="*/ 14 h 2298"/>
                <a:gd name="T10" fmla="*/ 122 w 438"/>
                <a:gd name="T11" fmla="*/ 128 h 2298"/>
                <a:gd name="T12" fmla="*/ 125 w 438"/>
                <a:gd name="T13" fmla="*/ 172 h 2298"/>
                <a:gd name="T14" fmla="*/ 96 w 438"/>
                <a:gd name="T15" fmla="*/ 217 h 2298"/>
                <a:gd name="T16" fmla="*/ 93 w 438"/>
                <a:gd name="T17" fmla="*/ 232 h 2298"/>
                <a:gd name="T18" fmla="*/ 119 w 438"/>
                <a:gd name="T19" fmla="*/ 245 h 2298"/>
                <a:gd name="T20" fmla="*/ 115 w 438"/>
                <a:gd name="T21" fmla="*/ 272 h 2298"/>
                <a:gd name="T22" fmla="*/ 144 w 438"/>
                <a:gd name="T23" fmla="*/ 274 h 2298"/>
                <a:gd name="T24" fmla="*/ 119 w 438"/>
                <a:gd name="T25" fmla="*/ 282 h 2298"/>
                <a:gd name="T26" fmla="*/ 125 w 438"/>
                <a:gd name="T27" fmla="*/ 297 h 2298"/>
                <a:gd name="T28" fmla="*/ 125 w 438"/>
                <a:gd name="T29" fmla="*/ 319 h 2298"/>
                <a:gd name="T30" fmla="*/ 138 w 438"/>
                <a:gd name="T31" fmla="*/ 329 h 2298"/>
                <a:gd name="T32" fmla="*/ 187 w 438"/>
                <a:gd name="T33" fmla="*/ 323 h 2298"/>
                <a:gd name="T34" fmla="*/ 199 w 438"/>
                <a:gd name="T35" fmla="*/ 335 h 2298"/>
                <a:gd name="T36" fmla="*/ 206 w 438"/>
                <a:gd name="T37" fmla="*/ 403 h 2298"/>
                <a:gd name="T38" fmla="*/ 52 w 438"/>
                <a:gd name="T39" fmla="*/ 598 h 2298"/>
                <a:gd name="T40" fmla="*/ 33 w 438"/>
                <a:gd name="T41" fmla="*/ 748 h 2298"/>
                <a:gd name="T42" fmla="*/ 43 w 438"/>
                <a:gd name="T43" fmla="*/ 870 h 2298"/>
                <a:gd name="T44" fmla="*/ 43 w 438"/>
                <a:gd name="T45" fmla="*/ 992 h 2298"/>
                <a:gd name="T46" fmla="*/ 71 w 438"/>
                <a:gd name="T47" fmla="*/ 1118 h 2298"/>
                <a:gd name="T48" fmla="*/ 68 w 438"/>
                <a:gd name="T49" fmla="*/ 1185 h 2298"/>
                <a:gd name="T50" fmla="*/ 68 w 438"/>
                <a:gd name="T51" fmla="*/ 1283 h 2298"/>
                <a:gd name="T52" fmla="*/ 90 w 438"/>
                <a:gd name="T53" fmla="*/ 1433 h 2298"/>
                <a:gd name="T54" fmla="*/ 117 w 438"/>
                <a:gd name="T55" fmla="*/ 1548 h 2298"/>
                <a:gd name="T56" fmla="*/ 144 w 438"/>
                <a:gd name="T57" fmla="*/ 1627 h 2298"/>
                <a:gd name="T58" fmla="*/ 149 w 438"/>
                <a:gd name="T59" fmla="*/ 1680 h 2298"/>
                <a:gd name="T60" fmla="*/ 193 w 438"/>
                <a:gd name="T61" fmla="*/ 1759 h 2298"/>
                <a:gd name="T62" fmla="*/ 212 w 438"/>
                <a:gd name="T63" fmla="*/ 1861 h 2298"/>
                <a:gd name="T64" fmla="*/ 232 w 438"/>
                <a:gd name="T65" fmla="*/ 1994 h 2298"/>
                <a:gd name="T66" fmla="*/ 225 w 438"/>
                <a:gd name="T67" fmla="*/ 2134 h 2298"/>
                <a:gd name="T68" fmla="*/ 138 w 438"/>
                <a:gd name="T69" fmla="*/ 2206 h 2298"/>
                <a:gd name="T70" fmla="*/ 81 w 438"/>
                <a:gd name="T71" fmla="*/ 2239 h 2298"/>
                <a:gd name="T72" fmla="*/ 40 w 438"/>
                <a:gd name="T73" fmla="*/ 2249 h 2298"/>
                <a:gd name="T74" fmla="*/ 17 w 438"/>
                <a:gd name="T75" fmla="*/ 2254 h 2298"/>
                <a:gd name="T76" fmla="*/ 14 w 438"/>
                <a:gd name="T77" fmla="*/ 2273 h 2298"/>
                <a:gd name="T78" fmla="*/ 24 w 438"/>
                <a:gd name="T79" fmla="*/ 2276 h 2298"/>
                <a:gd name="T80" fmla="*/ 40 w 438"/>
                <a:gd name="T81" fmla="*/ 2279 h 2298"/>
                <a:gd name="T82" fmla="*/ 60 w 438"/>
                <a:gd name="T83" fmla="*/ 2282 h 2298"/>
                <a:gd name="T84" fmla="*/ 82 w 438"/>
                <a:gd name="T85" fmla="*/ 2287 h 2298"/>
                <a:gd name="T86" fmla="*/ 93 w 438"/>
                <a:gd name="T87" fmla="*/ 2293 h 2298"/>
                <a:gd name="T88" fmla="*/ 128 w 438"/>
                <a:gd name="T89" fmla="*/ 2284 h 2298"/>
                <a:gd name="T90" fmla="*/ 171 w 438"/>
                <a:gd name="T91" fmla="*/ 2290 h 2298"/>
                <a:gd name="T92" fmla="*/ 225 w 438"/>
                <a:gd name="T93" fmla="*/ 2284 h 2298"/>
                <a:gd name="T94" fmla="*/ 310 w 438"/>
                <a:gd name="T95" fmla="*/ 2277 h 2298"/>
                <a:gd name="T96" fmla="*/ 324 w 438"/>
                <a:gd name="T97" fmla="*/ 2206 h 2298"/>
                <a:gd name="T98" fmla="*/ 319 w 438"/>
                <a:gd name="T99" fmla="*/ 2134 h 2298"/>
                <a:gd name="T100" fmla="*/ 349 w 438"/>
                <a:gd name="T101" fmla="*/ 1948 h 2298"/>
                <a:gd name="T102" fmla="*/ 356 w 438"/>
                <a:gd name="T103" fmla="*/ 1806 h 2298"/>
                <a:gd name="T104" fmla="*/ 294 w 438"/>
                <a:gd name="T105" fmla="*/ 1602 h 2298"/>
                <a:gd name="T106" fmla="*/ 324 w 438"/>
                <a:gd name="T107" fmla="*/ 1366 h 2298"/>
                <a:gd name="T108" fmla="*/ 335 w 438"/>
                <a:gd name="T109" fmla="*/ 1238 h 2298"/>
                <a:gd name="T110" fmla="*/ 375 w 438"/>
                <a:gd name="T111" fmla="*/ 1142 h 2298"/>
                <a:gd name="T112" fmla="*/ 368 w 438"/>
                <a:gd name="T113" fmla="*/ 1058 h 2298"/>
                <a:gd name="T114" fmla="*/ 337 w 438"/>
                <a:gd name="T115" fmla="*/ 1007 h 229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38"/>
                <a:gd name="T175" fmla="*/ 0 h 2298"/>
                <a:gd name="T176" fmla="*/ 438 w 438"/>
                <a:gd name="T177" fmla="*/ 2298 h 229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38" h="2298">
                  <a:moveTo>
                    <a:pt x="387" y="622"/>
                  </a:moveTo>
                  <a:cubicBezTo>
                    <a:pt x="416" y="549"/>
                    <a:pt x="394" y="452"/>
                    <a:pt x="387" y="429"/>
                  </a:cubicBezTo>
                  <a:cubicBezTo>
                    <a:pt x="381" y="410"/>
                    <a:pt x="365" y="380"/>
                    <a:pt x="359" y="354"/>
                  </a:cubicBezTo>
                  <a:cubicBezTo>
                    <a:pt x="349" y="332"/>
                    <a:pt x="340" y="264"/>
                    <a:pt x="349" y="248"/>
                  </a:cubicBezTo>
                  <a:cubicBezTo>
                    <a:pt x="394" y="183"/>
                    <a:pt x="438" y="36"/>
                    <a:pt x="270" y="14"/>
                  </a:cubicBezTo>
                  <a:cubicBezTo>
                    <a:pt x="161" y="0"/>
                    <a:pt x="125" y="112"/>
                    <a:pt x="122" y="128"/>
                  </a:cubicBezTo>
                  <a:cubicBezTo>
                    <a:pt x="119" y="141"/>
                    <a:pt x="128" y="157"/>
                    <a:pt x="125" y="172"/>
                  </a:cubicBezTo>
                  <a:cubicBezTo>
                    <a:pt x="119" y="188"/>
                    <a:pt x="100" y="207"/>
                    <a:pt x="96" y="217"/>
                  </a:cubicBezTo>
                  <a:cubicBezTo>
                    <a:pt x="90" y="226"/>
                    <a:pt x="90" y="226"/>
                    <a:pt x="93" y="232"/>
                  </a:cubicBezTo>
                  <a:cubicBezTo>
                    <a:pt x="96" y="236"/>
                    <a:pt x="115" y="239"/>
                    <a:pt x="119" y="245"/>
                  </a:cubicBezTo>
                  <a:cubicBezTo>
                    <a:pt x="122" y="251"/>
                    <a:pt x="112" y="266"/>
                    <a:pt x="115" y="272"/>
                  </a:cubicBezTo>
                  <a:cubicBezTo>
                    <a:pt x="119" y="275"/>
                    <a:pt x="141" y="274"/>
                    <a:pt x="144" y="274"/>
                  </a:cubicBezTo>
                  <a:cubicBezTo>
                    <a:pt x="144" y="277"/>
                    <a:pt x="122" y="278"/>
                    <a:pt x="119" y="282"/>
                  </a:cubicBezTo>
                  <a:cubicBezTo>
                    <a:pt x="119" y="285"/>
                    <a:pt x="125" y="291"/>
                    <a:pt x="125" y="297"/>
                  </a:cubicBezTo>
                  <a:cubicBezTo>
                    <a:pt x="128" y="304"/>
                    <a:pt x="125" y="313"/>
                    <a:pt x="125" y="319"/>
                  </a:cubicBezTo>
                  <a:cubicBezTo>
                    <a:pt x="128" y="326"/>
                    <a:pt x="128" y="329"/>
                    <a:pt x="138" y="329"/>
                  </a:cubicBezTo>
                  <a:cubicBezTo>
                    <a:pt x="149" y="329"/>
                    <a:pt x="177" y="323"/>
                    <a:pt x="187" y="323"/>
                  </a:cubicBezTo>
                  <a:cubicBezTo>
                    <a:pt x="196" y="326"/>
                    <a:pt x="196" y="329"/>
                    <a:pt x="199" y="335"/>
                  </a:cubicBezTo>
                  <a:cubicBezTo>
                    <a:pt x="199" y="342"/>
                    <a:pt x="209" y="391"/>
                    <a:pt x="206" y="403"/>
                  </a:cubicBezTo>
                  <a:cubicBezTo>
                    <a:pt x="187" y="471"/>
                    <a:pt x="84" y="509"/>
                    <a:pt x="52" y="598"/>
                  </a:cubicBezTo>
                  <a:cubicBezTo>
                    <a:pt x="43" y="625"/>
                    <a:pt x="33" y="726"/>
                    <a:pt x="33" y="748"/>
                  </a:cubicBezTo>
                  <a:cubicBezTo>
                    <a:pt x="30" y="773"/>
                    <a:pt x="40" y="851"/>
                    <a:pt x="43" y="870"/>
                  </a:cubicBezTo>
                  <a:cubicBezTo>
                    <a:pt x="43" y="886"/>
                    <a:pt x="40" y="958"/>
                    <a:pt x="43" y="992"/>
                  </a:cubicBezTo>
                  <a:cubicBezTo>
                    <a:pt x="46" y="1023"/>
                    <a:pt x="68" y="1083"/>
                    <a:pt x="71" y="1118"/>
                  </a:cubicBezTo>
                  <a:cubicBezTo>
                    <a:pt x="74" y="1151"/>
                    <a:pt x="68" y="1155"/>
                    <a:pt x="68" y="1185"/>
                  </a:cubicBezTo>
                  <a:cubicBezTo>
                    <a:pt x="68" y="1213"/>
                    <a:pt x="65" y="1238"/>
                    <a:pt x="68" y="1283"/>
                  </a:cubicBezTo>
                  <a:cubicBezTo>
                    <a:pt x="74" y="1329"/>
                    <a:pt x="81" y="1389"/>
                    <a:pt x="90" y="1433"/>
                  </a:cubicBezTo>
                  <a:cubicBezTo>
                    <a:pt x="96" y="1479"/>
                    <a:pt x="108" y="1523"/>
                    <a:pt x="117" y="1548"/>
                  </a:cubicBezTo>
                  <a:cubicBezTo>
                    <a:pt x="126" y="1577"/>
                    <a:pt x="138" y="1605"/>
                    <a:pt x="144" y="1627"/>
                  </a:cubicBezTo>
                  <a:cubicBezTo>
                    <a:pt x="149" y="1646"/>
                    <a:pt x="141" y="1656"/>
                    <a:pt x="149" y="1680"/>
                  </a:cubicBezTo>
                  <a:cubicBezTo>
                    <a:pt x="158" y="1702"/>
                    <a:pt x="183" y="1730"/>
                    <a:pt x="193" y="1759"/>
                  </a:cubicBezTo>
                  <a:cubicBezTo>
                    <a:pt x="202" y="1790"/>
                    <a:pt x="206" y="1822"/>
                    <a:pt x="212" y="1861"/>
                  </a:cubicBezTo>
                  <a:cubicBezTo>
                    <a:pt x="218" y="1903"/>
                    <a:pt x="229" y="1950"/>
                    <a:pt x="232" y="1994"/>
                  </a:cubicBezTo>
                  <a:cubicBezTo>
                    <a:pt x="232" y="2040"/>
                    <a:pt x="240" y="2099"/>
                    <a:pt x="225" y="2134"/>
                  </a:cubicBezTo>
                  <a:cubicBezTo>
                    <a:pt x="209" y="2168"/>
                    <a:pt x="164" y="2190"/>
                    <a:pt x="138" y="2206"/>
                  </a:cubicBezTo>
                  <a:cubicBezTo>
                    <a:pt x="115" y="2227"/>
                    <a:pt x="96" y="2233"/>
                    <a:pt x="81" y="2239"/>
                  </a:cubicBezTo>
                  <a:cubicBezTo>
                    <a:pt x="65" y="2246"/>
                    <a:pt x="52" y="2246"/>
                    <a:pt x="40" y="2249"/>
                  </a:cubicBezTo>
                  <a:cubicBezTo>
                    <a:pt x="30" y="2252"/>
                    <a:pt x="27" y="2249"/>
                    <a:pt x="17" y="2254"/>
                  </a:cubicBezTo>
                  <a:cubicBezTo>
                    <a:pt x="13" y="2255"/>
                    <a:pt x="0" y="2268"/>
                    <a:pt x="14" y="2273"/>
                  </a:cubicBezTo>
                  <a:cubicBezTo>
                    <a:pt x="22" y="2274"/>
                    <a:pt x="24" y="2273"/>
                    <a:pt x="24" y="2276"/>
                  </a:cubicBezTo>
                  <a:cubicBezTo>
                    <a:pt x="24" y="2279"/>
                    <a:pt x="27" y="2284"/>
                    <a:pt x="40" y="2279"/>
                  </a:cubicBezTo>
                  <a:cubicBezTo>
                    <a:pt x="36" y="2287"/>
                    <a:pt x="49" y="2292"/>
                    <a:pt x="60" y="2282"/>
                  </a:cubicBezTo>
                  <a:cubicBezTo>
                    <a:pt x="62" y="2282"/>
                    <a:pt x="55" y="2298"/>
                    <a:pt x="82" y="2287"/>
                  </a:cubicBezTo>
                  <a:cubicBezTo>
                    <a:pt x="79" y="2290"/>
                    <a:pt x="87" y="2293"/>
                    <a:pt x="93" y="2293"/>
                  </a:cubicBezTo>
                  <a:cubicBezTo>
                    <a:pt x="100" y="2293"/>
                    <a:pt x="115" y="2284"/>
                    <a:pt x="128" y="2284"/>
                  </a:cubicBezTo>
                  <a:cubicBezTo>
                    <a:pt x="141" y="2284"/>
                    <a:pt x="155" y="2290"/>
                    <a:pt x="171" y="2290"/>
                  </a:cubicBezTo>
                  <a:cubicBezTo>
                    <a:pt x="187" y="2290"/>
                    <a:pt x="202" y="2287"/>
                    <a:pt x="225" y="2284"/>
                  </a:cubicBezTo>
                  <a:cubicBezTo>
                    <a:pt x="247" y="2281"/>
                    <a:pt x="294" y="2287"/>
                    <a:pt x="310" y="2277"/>
                  </a:cubicBezTo>
                  <a:cubicBezTo>
                    <a:pt x="327" y="2265"/>
                    <a:pt x="324" y="2233"/>
                    <a:pt x="324" y="2206"/>
                  </a:cubicBezTo>
                  <a:cubicBezTo>
                    <a:pt x="324" y="2184"/>
                    <a:pt x="310" y="2181"/>
                    <a:pt x="319" y="2134"/>
                  </a:cubicBezTo>
                  <a:cubicBezTo>
                    <a:pt x="327" y="2086"/>
                    <a:pt x="345" y="2002"/>
                    <a:pt x="349" y="1948"/>
                  </a:cubicBezTo>
                  <a:cubicBezTo>
                    <a:pt x="354" y="1890"/>
                    <a:pt x="362" y="1874"/>
                    <a:pt x="356" y="1806"/>
                  </a:cubicBezTo>
                  <a:cubicBezTo>
                    <a:pt x="351" y="1751"/>
                    <a:pt x="304" y="1675"/>
                    <a:pt x="294" y="1602"/>
                  </a:cubicBezTo>
                  <a:cubicBezTo>
                    <a:pt x="285" y="1529"/>
                    <a:pt x="316" y="1430"/>
                    <a:pt x="324" y="1366"/>
                  </a:cubicBezTo>
                  <a:cubicBezTo>
                    <a:pt x="330" y="1302"/>
                    <a:pt x="335" y="1238"/>
                    <a:pt x="335" y="1238"/>
                  </a:cubicBezTo>
                  <a:cubicBezTo>
                    <a:pt x="349" y="1218"/>
                    <a:pt x="368" y="1167"/>
                    <a:pt x="375" y="1142"/>
                  </a:cubicBezTo>
                  <a:cubicBezTo>
                    <a:pt x="381" y="1115"/>
                    <a:pt x="378" y="1080"/>
                    <a:pt x="368" y="1058"/>
                  </a:cubicBezTo>
                  <a:cubicBezTo>
                    <a:pt x="362" y="1036"/>
                    <a:pt x="343" y="1017"/>
                    <a:pt x="337" y="1007"/>
                  </a:cubicBezTo>
                </a:path>
              </a:pathLst>
            </a:custGeom>
            <a:solidFill>
              <a:srgbClr val="FFF5EE"/>
            </a:solidFill>
            <a:ln w="6350" cap="rnd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7" name="Freeform 15"/>
            <p:cNvSpPr>
              <a:spLocks noChangeAspect="1"/>
            </p:cNvSpPr>
            <p:nvPr/>
          </p:nvSpPr>
          <p:spPr bwMode="auto">
            <a:xfrm>
              <a:off x="2756" y="1555"/>
              <a:ext cx="308" cy="804"/>
            </a:xfrm>
            <a:custGeom>
              <a:avLst/>
              <a:gdLst>
                <a:gd name="T0" fmla="*/ 78 w 195"/>
                <a:gd name="T1" fmla="*/ 4 h 508"/>
                <a:gd name="T2" fmla="*/ 94 w 195"/>
                <a:gd name="T3" fmla="*/ 35 h 508"/>
                <a:gd name="T4" fmla="*/ 102 w 195"/>
                <a:gd name="T5" fmla="*/ 67 h 508"/>
                <a:gd name="T6" fmla="*/ 110 w 195"/>
                <a:gd name="T7" fmla="*/ 119 h 508"/>
                <a:gd name="T8" fmla="*/ 130 w 195"/>
                <a:gd name="T9" fmla="*/ 188 h 508"/>
                <a:gd name="T10" fmla="*/ 108 w 195"/>
                <a:gd name="T11" fmla="*/ 232 h 508"/>
                <a:gd name="T12" fmla="*/ 74 w 195"/>
                <a:gd name="T13" fmla="*/ 336 h 508"/>
                <a:gd name="T14" fmla="*/ 57 w 195"/>
                <a:gd name="T15" fmla="*/ 373 h 508"/>
                <a:gd name="T16" fmla="*/ 27 w 195"/>
                <a:gd name="T17" fmla="*/ 405 h 508"/>
                <a:gd name="T18" fmla="*/ 13 w 195"/>
                <a:gd name="T19" fmla="*/ 433 h 508"/>
                <a:gd name="T20" fmla="*/ 5 w 195"/>
                <a:gd name="T21" fmla="*/ 446 h 508"/>
                <a:gd name="T22" fmla="*/ 3 w 195"/>
                <a:gd name="T23" fmla="*/ 461 h 508"/>
                <a:gd name="T24" fmla="*/ 21 w 195"/>
                <a:gd name="T25" fmla="*/ 453 h 508"/>
                <a:gd name="T26" fmla="*/ 27 w 195"/>
                <a:gd name="T27" fmla="*/ 429 h 508"/>
                <a:gd name="T28" fmla="*/ 21 w 195"/>
                <a:gd name="T29" fmla="*/ 465 h 508"/>
                <a:gd name="T30" fmla="*/ 21 w 195"/>
                <a:gd name="T31" fmla="*/ 494 h 508"/>
                <a:gd name="T32" fmla="*/ 29 w 195"/>
                <a:gd name="T33" fmla="*/ 494 h 508"/>
                <a:gd name="T34" fmla="*/ 33 w 195"/>
                <a:gd name="T35" fmla="*/ 463 h 508"/>
                <a:gd name="T36" fmla="*/ 41 w 195"/>
                <a:gd name="T37" fmla="*/ 437 h 508"/>
                <a:gd name="T38" fmla="*/ 39 w 195"/>
                <a:gd name="T39" fmla="*/ 467 h 508"/>
                <a:gd name="T40" fmla="*/ 45 w 195"/>
                <a:gd name="T41" fmla="*/ 502 h 508"/>
                <a:gd name="T42" fmla="*/ 53 w 195"/>
                <a:gd name="T43" fmla="*/ 500 h 508"/>
                <a:gd name="T44" fmla="*/ 51 w 195"/>
                <a:gd name="T45" fmla="*/ 467 h 508"/>
                <a:gd name="T46" fmla="*/ 57 w 195"/>
                <a:gd name="T47" fmla="*/ 439 h 508"/>
                <a:gd name="T48" fmla="*/ 63 w 195"/>
                <a:gd name="T49" fmla="*/ 469 h 508"/>
                <a:gd name="T50" fmla="*/ 72 w 195"/>
                <a:gd name="T51" fmla="*/ 500 h 508"/>
                <a:gd name="T52" fmla="*/ 76 w 195"/>
                <a:gd name="T53" fmla="*/ 492 h 508"/>
                <a:gd name="T54" fmla="*/ 72 w 195"/>
                <a:gd name="T55" fmla="*/ 466 h 508"/>
                <a:gd name="T56" fmla="*/ 74 w 195"/>
                <a:gd name="T57" fmla="*/ 441 h 508"/>
                <a:gd name="T58" fmla="*/ 78 w 195"/>
                <a:gd name="T59" fmla="*/ 443 h 508"/>
                <a:gd name="T60" fmla="*/ 88 w 195"/>
                <a:gd name="T61" fmla="*/ 480 h 508"/>
                <a:gd name="T62" fmla="*/ 94 w 195"/>
                <a:gd name="T63" fmla="*/ 476 h 508"/>
                <a:gd name="T64" fmla="*/ 90 w 195"/>
                <a:gd name="T65" fmla="*/ 442 h 508"/>
                <a:gd name="T66" fmla="*/ 96 w 195"/>
                <a:gd name="T67" fmla="*/ 393 h 508"/>
                <a:gd name="T68" fmla="*/ 152 w 195"/>
                <a:gd name="T69" fmla="*/ 293 h 508"/>
                <a:gd name="T70" fmla="*/ 179 w 195"/>
                <a:gd name="T71" fmla="*/ 236 h 508"/>
                <a:gd name="T72" fmla="*/ 191 w 195"/>
                <a:gd name="T73" fmla="*/ 206 h 508"/>
                <a:gd name="T74" fmla="*/ 191 w 195"/>
                <a:gd name="T75" fmla="*/ 154 h 508"/>
                <a:gd name="T76" fmla="*/ 193 w 195"/>
                <a:gd name="T77" fmla="*/ 105 h 508"/>
                <a:gd name="T78" fmla="*/ 185 w 195"/>
                <a:gd name="T79" fmla="*/ 49 h 508"/>
                <a:gd name="T80" fmla="*/ 183 w 195"/>
                <a:gd name="T81" fmla="*/ 28 h 508"/>
                <a:gd name="T82" fmla="*/ 187 w 195"/>
                <a:gd name="T83" fmla="*/ 0 h 50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95"/>
                <a:gd name="T127" fmla="*/ 0 h 508"/>
                <a:gd name="T128" fmla="*/ 195 w 195"/>
                <a:gd name="T129" fmla="*/ 508 h 50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95" h="508">
                  <a:moveTo>
                    <a:pt x="78" y="4"/>
                  </a:moveTo>
                  <a:cubicBezTo>
                    <a:pt x="80" y="8"/>
                    <a:pt x="90" y="24"/>
                    <a:pt x="94" y="35"/>
                  </a:cubicBezTo>
                  <a:cubicBezTo>
                    <a:pt x="98" y="45"/>
                    <a:pt x="100" y="51"/>
                    <a:pt x="102" y="67"/>
                  </a:cubicBezTo>
                  <a:cubicBezTo>
                    <a:pt x="104" y="81"/>
                    <a:pt x="106" y="101"/>
                    <a:pt x="110" y="119"/>
                  </a:cubicBezTo>
                  <a:cubicBezTo>
                    <a:pt x="116" y="142"/>
                    <a:pt x="130" y="168"/>
                    <a:pt x="130" y="188"/>
                  </a:cubicBezTo>
                  <a:cubicBezTo>
                    <a:pt x="128" y="206"/>
                    <a:pt x="118" y="208"/>
                    <a:pt x="108" y="232"/>
                  </a:cubicBezTo>
                  <a:cubicBezTo>
                    <a:pt x="98" y="257"/>
                    <a:pt x="82" y="312"/>
                    <a:pt x="74" y="336"/>
                  </a:cubicBezTo>
                  <a:cubicBezTo>
                    <a:pt x="63" y="358"/>
                    <a:pt x="63" y="361"/>
                    <a:pt x="57" y="373"/>
                  </a:cubicBezTo>
                  <a:cubicBezTo>
                    <a:pt x="49" y="385"/>
                    <a:pt x="35" y="395"/>
                    <a:pt x="27" y="405"/>
                  </a:cubicBezTo>
                  <a:cubicBezTo>
                    <a:pt x="19" y="415"/>
                    <a:pt x="15" y="427"/>
                    <a:pt x="13" y="433"/>
                  </a:cubicBezTo>
                  <a:cubicBezTo>
                    <a:pt x="9" y="441"/>
                    <a:pt x="7" y="444"/>
                    <a:pt x="5" y="446"/>
                  </a:cubicBezTo>
                  <a:cubicBezTo>
                    <a:pt x="3" y="448"/>
                    <a:pt x="0" y="459"/>
                    <a:pt x="3" y="461"/>
                  </a:cubicBezTo>
                  <a:cubicBezTo>
                    <a:pt x="12" y="467"/>
                    <a:pt x="17" y="459"/>
                    <a:pt x="21" y="453"/>
                  </a:cubicBezTo>
                  <a:cubicBezTo>
                    <a:pt x="25" y="449"/>
                    <a:pt x="27" y="427"/>
                    <a:pt x="27" y="429"/>
                  </a:cubicBezTo>
                  <a:cubicBezTo>
                    <a:pt x="27" y="431"/>
                    <a:pt x="21" y="453"/>
                    <a:pt x="21" y="465"/>
                  </a:cubicBezTo>
                  <a:cubicBezTo>
                    <a:pt x="19" y="476"/>
                    <a:pt x="19" y="490"/>
                    <a:pt x="21" y="494"/>
                  </a:cubicBezTo>
                  <a:cubicBezTo>
                    <a:pt x="21" y="498"/>
                    <a:pt x="27" y="498"/>
                    <a:pt x="29" y="494"/>
                  </a:cubicBezTo>
                  <a:cubicBezTo>
                    <a:pt x="31" y="490"/>
                    <a:pt x="31" y="474"/>
                    <a:pt x="33" y="463"/>
                  </a:cubicBezTo>
                  <a:cubicBezTo>
                    <a:pt x="35" y="455"/>
                    <a:pt x="39" y="437"/>
                    <a:pt x="41" y="437"/>
                  </a:cubicBezTo>
                  <a:cubicBezTo>
                    <a:pt x="43" y="437"/>
                    <a:pt x="39" y="457"/>
                    <a:pt x="39" y="467"/>
                  </a:cubicBezTo>
                  <a:cubicBezTo>
                    <a:pt x="39" y="478"/>
                    <a:pt x="43" y="496"/>
                    <a:pt x="45" y="502"/>
                  </a:cubicBezTo>
                  <a:cubicBezTo>
                    <a:pt x="47" y="508"/>
                    <a:pt x="51" y="506"/>
                    <a:pt x="53" y="500"/>
                  </a:cubicBezTo>
                  <a:cubicBezTo>
                    <a:pt x="55" y="494"/>
                    <a:pt x="51" y="478"/>
                    <a:pt x="51" y="467"/>
                  </a:cubicBezTo>
                  <a:cubicBezTo>
                    <a:pt x="53" y="457"/>
                    <a:pt x="55" y="439"/>
                    <a:pt x="57" y="439"/>
                  </a:cubicBezTo>
                  <a:cubicBezTo>
                    <a:pt x="59" y="441"/>
                    <a:pt x="61" y="458"/>
                    <a:pt x="63" y="469"/>
                  </a:cubicBezTo>
                  <a:cubicBezTo>
                    <a:pt x="65" y="479"/>
                    <a:pt x="67" y="496"/>
                    <a:pt x="72" y="500"/>
                  </a:cubicBezTo>
                  <a:cubicBezTo>
                    <a:pt x="74" y="504"/>
                    <a:pt x="76" y="498"/>
                    <a:pt x="76" y="492"/>
                  </a:cubicBezTo>
                  <a:cubicBezTo>
                    <a:pt x="76" y="486"/>
                    <a:pt x="72" y="475"/>
                    <a:pt x="72" y="466"/>
                  </a:cubicBezTo>
                  <a:cubicBezTo>
                    <a:pt x="70" y="458"/>
                    <a:pt x="72" y="445"/>
                    <a:pt x="74" y="441"/>
                  </a:cubicBezTo>
                  <a:cubicBezTo>
                    <a:pt x="74" y="437"/>
                    <a:pt x="74" y="437"/>
                    <a:pt x="78" y="443"/>
                  </a:cubicBezTo>
                  <a:cubicBezTo>
                    <a:pt x="80" y="449"/>
                    <a:pt x="86" y="476"/>
                    <a:pt x="88" y="480"/>
                  </a:cubicBezTo>
                  <a:cubicBezTo>
                    <a:pt x="90" y="486"/>
                    <a:pt x="94" y="484"/>
                    <a:pt x="94" y="476"/>
                  </a:cubicBezTo>
                  <a:cubicBezTo>
                    <a:pt x="94" y="469"/>
                    <a:pt x="93" y="455"/>
                    <a:pt x="90" y="442"/>
                  </a:cubicBezTo>
                  <a:cubicBezTo>
                    <a:pt x="88" y="432"/>
                    <a:pt x="88" y="425"/>
                    <a:pt x="96" y="393"/>
                  </a:cubicBezTo>
                  <a:cubicBezTo>
                    <a:pt x="102" y="371"/>
                    <a:pt x="138" y="320"/>
                    <a:pt x="152" y="293"/>
                  </a:cubicBezTo>
                  <a:cubicBezTo>
                    <a:pt x="167" y="265"/>
                    <a:pt x="173" y="251"/>
                    <a:pt x="179" y="236"/>
                  </a:cubicBezTo>
                  <a:cubicBezTo>
                    <a:pt x="185" y="222"/>
                    <a:pt x="189" y="220"/>
                    <a:pt x="191" y="206"/>
                  </a:cubicBezTo>
                  <a:cubicBezTo>
                    <a:pt x="193" y="194"/>
                    <a:pt x="189" y="172"/>
                    <a:pt x="191" y="154"/>
                  </a:cubicBezTo>
                  <a:cubicBezTo>
                    <a:pt x="191" y="137"/>
                    <a:pt x="195" y="121"/>
                    <a:pt x="193" y="105"/>
                  </a:cubicBezTo>
                  <a:cubicBezTo>
                    <a:pt x="193" y="87"/>
                    <a:pt x="185" y="63"/>
                    <a:pt x="185" y="49"/>
                  </a:cubicBezTo>
                  <a:cubicBezTo>
                    <a:pt x="183" y="37"/>
                    <a:pt x="183" y="37"/>
                    <a:pt x="183" y="28"/>
                  </a:cubicBezTo>
                  <a:cubicBezTo>
                    <a:pt x="185" y="20"/>
                    <a:pt x="187" y="6"/>
                    <a:pt x="187" y="0"/>
                  </a:cubicBezTo>
                </a:path>
              </a:pathLst>
            </a:custGeom>
            <a:solidFill>
              <a:srgbClr val="FFF5EE"/>
            </a:solidFill>
            <a:ln w="6350" cap="rnd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48" name="Group 17"/>
          <p:cNvGrpSpPr>
            <a:grpSpLocks noChangeAspect="1"/>
          </p:cNvGrpSpPr>
          <p:nvPr/>
        </p:nvGrpSpPr>
        <p:grpSpPr bwMode="auto">
          <a:xfrm>
            <a:off x="9680361" y="1183908"/>
            <a:ext cx="349710" cy="1839954"/>
            <a:chOff x="2661" y="1011"/>
            <a:chExt cx="438" cy="2298"/>
          </a:xfrm>
        </p:grpSpPr>
        <p:sp>
          <p:nvSpPr>
            <p:cNvPr id="17449" name="Freeform 14"/>
            <p:cNvSpPr>
              <a:spLocks noChangeAspect="1"/>
            </p:cNvSpPr>
            <p:nvPr/>
          </p:nvSpPr>
          <p:spPr bwMode="auto">
            <a:xfrm>
              <a:off x="2661" y="1011"/>
              <a:ext cx="438" cy="2298"/>
            </a:xfrm>
            <a:custGeom>
              <a:avLst/>
              <a:gdLst>
                <a:gd name="T0" fmla="*/ 387 w 438"/>
                <a:gd name="T1" fmla="*/ 622 h 2298"/>
                <a:gd name="T2" fmla="*/ 387 w 438"/>
                <a:gd name="T3" fmla="*/ 429 h 2298"/>
                <a:gd name="T4" fmla="*/ 359 w 438"/>
                <a:gd name="T5" fmla="*/ 354 h 2298"/>
                <a:gd name="T6" fmla="*/ 349 w 438"/>
                <a:gd name="T7" fmla="*/ 248 h 2298"/>
                <a:gd name="T8" fmla="*/ 270 w 438"/>
                <a:gd name="T9" fmla="*/ 14 h 2298"/>
                <a:gd name="T10" fmla="*/ 122 w 438"/>
                <a:gd name="T11" fmla="*/ 128 h 2298"/>
                <a:gd name="T12" fmla="*/ 125 w 438"/>
                <a:gd name="T13" fmla="*/ 172 h 2298"/>
                <a:gd name="T14" fmla="*/ 96 w 438"/>
                <a:gd name="T15" fmla="*/ 217 h 2298"/>
                <a:gd name="T16" fmla="*/ 93 w 438"/>
                <a:gd name="T17" fmla="*/ 232 h 2298"/>
                <a:gd name="T18" fmla="*/ 119 w 438"/>
                <a:gd name="T19" fmla="*/ 245 h 2298"/>
                <a:gd name="T20" fmla="*/ 115 w 438"/>
                <a:gd name="T21" fmla="*/ 272 h 2298"/>
                <a:gd name="T22" fmla="*/ 144 w 438"/>
                <a:gd name="T23" fmla="*/ 274 h 2298"/>
                <a:gd name="T24" fmla="*/ 119 w 438"/>
                <a:gd name="T25" fmla="*/ 282 h 2298"/>
                <a:gd name="T26" fmla="*/ 125 w 438"/>
                <a:gd name="T27" fmla="*/ 297 h 2298"/>
                <a:gd name="T28" fmla="*/ 125 w 438"/>
                <a:gd name="T29" fmla="*/ 319 h 2298"/>
                <a:gd name="T30" fmla="*/ 138 w 438"/>
                <a:gd name="T31" fmla="*/ 329 h 2298"/>
                <a:gd name="T32" fmla="*/ 187 w 438"/>
                <a:gd name="T33" fmla="*/ 323 h 2298"/>
                <a:gd name="T34" fmla="*/ 199 w 438"/>
                <a:gd name="T35" fmla="*/ 335 h 2298"/>
                <a:gd name="T36" fmla="*/ 206 w 438"/>
                <a:gd name="T37" fmla="*/ 403 h 2298"/>
                <a:gd name="T38" fmla="*/ 52 w 438"/>
                <a:gd name="T39" fmla="*/ 598 h 2298"/>
                <a:gd name="T40" fmla="*/ 33 w 438"/>
                <a:gd name="T41" fmla="*/ 748 h 2298"/>
                <a:gd name="T42" fmla="*/ 43 w 438"/>
                <a:gd name="T43" fmla="*/ 870 h 2298"/>
                <a:gd name="T44" fmla="*/ 43 w 438"/>
                <a:gd name="T45" fmla="*/ 992 h 2298"/>
                <a:gd name="T46" fmla="*/ 71 w 438"/>
                <a:gd name="T47" fmla="*/ 1118 h 2298"/>
                <a:gd name="T48" fmla="*/ 68 w 438"/>
                <a:gd name="T49" fmla="*/ 1185 h 2298"/>
                <a:gd name="T50" fmla="*/ 68 w 438"/>
                <a:gd name="T51" fmla="*/ 1283 h 2298"/>
                <a:gd name="T52" fmla="*/ 90 w 438"/>
                <a:gd name="T53" fmla="*/ 1433 h 2298"/>
                <a:gd name="T54" fmla="*/ 117 w 438"/>
                <a:gd name="T55" fmla="*/ 1548 h 2298"/>
                <a:gd name="T56" fmla="*/ 144 w 438"/>
                <a:gd name="T57" fmla="*/ 1627 h 2298"/>
                <a:gd name="T58" fmla="*/ 149 w 438"/>
                <a:gd name="T59" fmla="*/ 1680 h 2298"/>
                <a:gd name="T60" fmla="*/ 193 w 438"/>
                <a:gd name="T61" fmla="*/ 1759 h 2298"/>
                <a:gd name="T62" fmla="*/ 212 w 438"/>
                <a:gd name="T63" fmla="*/ 1861 h 2298"/>
                <a:gd name="T64" fmla="*/ 232 w 438"/>
                <a:gd name="T65" fmla="*/ 1994 h 2298"/>
                <a:gd name="T66" fmla="*/ 225 w 438"/>
                <a:gd name="T67" fmla="*/ 2134 h 2298"/>
                <a:gd name="T68" fmla="*/ 138 w 438"/>
                <a:gd name="T69" fmla="*/ 2206 h 2298"/>
                <a:gd name="T70" fmla="*/ 81 w 438"/>
                <a:gd name="T71" fmla="*/ 2239 h 2298"/>
                <a:gd name="T72" fmla="*/ 40 w 438"/>
                <a:gd name="T73" fmla="*/ 2249 h 2298"/>
                <a:gd name="T74" fmla="*/ 17 w 438"/>
                <a:gd name="T75" fmla="*/ 2254 h 2298"/>
                <a:gd name="T76" fmla="*/ 14 w 438"/>
                <a:gd name="T77" fmla="*/ 2273 h 2298"/>
                <a:gd name="T78" fmla="*/ 24 w 438"/>
                <a:gd name="T79" fmla="*/ 2276 h 2298"/>
                <a:gd name="T80" fmla="*/ 40 w 438"/>
                <a:gd name="T81" fmla="*/ 2279 h 2298"/>
                <a:gd name="T82" fmla="*/ 60 w 438"/>
                <a:gd name="T83" fmla="*/ 2282 h 2298"/>
                <a:gd name="T84" fmla="*/ 82 w 438"/>
                <a:gd name="T85" fmla="*/ 2287 h 2298"/>
                <a:gd name="T86" fmla="*/ 93 w 438"/>
                <a:gd name="T87" fmla="*/ 2293 h 2298"/>
                <a:gd name="T88" fmla="*/ 128 w 438"/>
                <a:gd name="T89" fmla="*/ 2284 h 2298"/>
                <a:gd name="T90" fmla="*/ 171 w 438"/>
                <a:gd name="T91" fmla="*/ 2290 h 2298"/>
                <a:gd name="T92" fmla="*/ 225 w 438"/>
                <a:gd name="T93" fmla="*/ 2284 h 2298"/>
                <a:gd name="T94" fmla="*/ 310 w 438"/>
                <a:gd name="T95" fmla="*/ 2277 h 2298"/>
                <a:gd name="T96" fmla="*/ 324 w 438"/>
                <a:gd name="T97" fmla="*/ 2206 h 2298"/>
                <a:gd name="T98" fmla="*/ 319 w 438"/>
                <a:gd name="T99" fmla="*/ 2134 h 2298"/>
                <a:gd name="T100" fmla="*/ 349 w 438"/>
                <a:gd name="T101" fmla="*/ 1948 h 2298"/>
                <a:gd name="T102" fmla="*/ 356 w 438"/>
                <a:gd name="T103" fmla="*/ 1806 h 2298"/>
                <a:gd name="T104" fmla="*/ 294 w 438"/>
                <a:gd name="T105" fmla="*/ 1602 h 2298"/>
                <a:gd name="T106" fmla="*/ 324 w 438"/>
                <a:gd name="T107" fmla="*/ 1366 h 2298"/>
                <a:gd name="T108" fmla="*/ 335 w 438"/>
                <a:gd name="T109" fmla="*/ 1238 h 2298"/>
                <a:gd name="T110" fmla="*/ 375 w 438"/>
                <a:gd name="T111" fmla="*/ 1142 h 2298"/>
                <a:gd name="T112" fmla="*/ 368 w 438"/>
                <a:gd name="T113" fmla="*/ 1058 h 2298"/>
                <a:gd name="T114" fmla="*/ 337 w 438"/>
                <a:gd name="T115" fmla="*/ 1007 h 229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38"/>
                <a:gd name="T175" fmla="*/ 0 h 2298"/>
                <a:gd name="T176" fmla="*/ 438 w 438"/>
                <a:gd name="T177" fmla="*/ 2298 h 229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38" h="2298">
                  <a:moveTo>
                    <a:pt x="387" y="622"/>
                  </a:moveTo>
                  <a:cubicBezTo>
                    <a:pt x="416" y="549"/>
                    <a:pt x="394" y="452"/>
                    <a:pt x="387" y="429"/>
                  </a:cubicBezTo>
                  <a:cubicBezTo>
                    <a:pt x="381" y="410"/>
                    <a:pt x="365" y="380"/>
                    <a:pt x="359" y="354"/>
                  </a:cubicBezTo>
                  <a:cubicBezTo>
                    <a:pt x="349" y="332"/>
                    <a:pt x="340" y="264"/>
                    <a:pt x="349" y="248"/>
                  </a:cubicBezTo>
                  <a:cubicBezTo>
                    <a:pt x="394" y="183"/>
                    <a:pt x="438" y="36"/>
                    <a:pt x="270" y="14"/>
                  </a:cubicBezTo>
                  <a:cubicBezTo>
                    <a:pt x="161" y="0"/>
                    <a:pt x="125" y="112"/>
                    <a:pt x="122" y="128"/>
                  </a:cubicBezTo>
                  <a:cubicBezTo>
                    <a:pt x="119" y="141"/>
                    <a:pt x="128" y="157"/>
                    <a:pt x="125" y="172"/>
                  </a:cubicBezTo>
                  <a:cubicBezTo>
                    <a:pt x="119" y="188"/>
                    <a:pt x="100" y="207"/>
                    <a:pt x="96" y="217"/>
                  </a:cubicBezTo>
                  <a:cubicBezTo>
                    <a:pt x="90" y="226"/>
                    <a:pt x="90" y="226"/>
                    <a:pt x="93" y="232"/>
                  </a:cubicBezTo>
                  <a:cubicBezTo>
                    <a:pt x="96" y="236"/>
                    <a:pt x="115" y="239"/>
                    <a:pt x="119" y="245"/>
                  </a:cubicBezTo>
                  <a:cubicBezTo>
                    <a:pt x="122" y="251"/>
                    <a:pt x="112" y="266"/>
                    <a:pt x="115" y="272"/>
                  </a:cubicBezTo>
                  <a:cubicBezTo>
                    <a:pt x="119" y="275"/>
                    <a:pt x="141" y="274"/>
                    <a:pt x="144" y="274"/>
                  </a:cubicBezTo>
                  <a:cubicBezTo>
                    <a:pt x="144" y="277"/>
                    <a:pt x="122" y="278"/>
                    <a:pt x="119" y="282"/>
                  </a:cubicBezTo>
                  <a:cubicBezTo>
                    <a:pt x="119" y="285"/>
                    <a:pt x="125" y="291"/>
                    <a:pt x="125" y="297"/>
                  </a:cubicBezTo>
                  <a:cubicBezTo>
                    <a:pt x="128" y="304"/>
                    <a:pt x="125" y="313"/>
                    <a:pt x="125" y="319"/>
                  </a:cubicBezTo>
                  <a:cubicBezTo>
                    <a:pt x="128" y="326"/>
                    <a:pt x="128" y="329"/>
                    <a:pt x="138" y="329"/>
                  </a:cubicBezTo>
                  <a:cubicBezTo>
                    <a:pt x="149" y="329"/>
                    <a:pt x="177" y="323"/>
                    <a:pt x="187" y="323"/>
                  </a:cubicBezTo>
                  <a:cubicBezTo>
                    <a:pt x="196" y="326"/>
                    <a:pt x="196" y="329"/>
                    <a:pt x="199" y="335"/>
                  </a:cubicBezTo>
                  <a:cubicBezTo>
                    <a:pt x="199" y="342"/>
                    <a:pt x="209" y="391"/>
                    <a:pt x="206" y="403"/>
                  </a:cubicBezTo>
                  <a:cubicBezTo>
                    <a:pt x="187" y="471"/>
                    <a:pt x="84" y="509"/>
                    <a:pt x="52" y="598"/>
                  </a:cubicBezTo>
                  <a:cubicBezTo>
                    <a:pt x="43" y="625"/>
                    <a:pt x="33" y="726"/>
                    <a:pt x="33" y="748"/>
                  </a:cubicBezTo>
                  <a:cubicBezTo>
                    <a:pt x="30" y="773"/>
                    <a:pt x="40" y="851"/>
                    <a:pt x="43" y="870"/>
                  </a:cubicBezTo>
                  <a:cubicBezTo>
                    <a:pt x="43" y="886"/>
                    <a:pt x="40" y="958"/>
                    <a:pt x="43" y="992"/>
                  </a:cubicBezTo>
                  <a:cubicBezTo>
                    <a:pt x="46" y="1023"/>
                    <a:pt x="68" y="1083"/>
                    <a:pt x="71" y="1118"/>
                  </a:cubicBezTo>
                  <a:cubicBezTo>
                    <a:pt x="74" y="1151"/>
                    <a:pt x="68" y="1155"/>
                    <a:pt x="68" y="1185"/>
                  </a:cubicBezTo>
                  <a:cubicBezTo>
                    <a:pt x="68" y="1213"/>
                    <a:pt x="65" y="1238"/>
                    <a:pt x="68" y="1283"/>
                  </a:cubicBezTo>
                  <a:cubicBezTo>
                    <a:pt x="74" y="1329"/>
                    <a:pt x="81" y="1389"/>
                    <a:pt x="90" y="1433"/>
                  </a:cubicBezTo>
                  <a:cubicBezTo>
                    <a:pt x="96" y="1479"/>
                    <a:pt x="108" y="1523"/>
                    <a:pt x="117" y="1548"/>
                  </a:cubicBezTo>
                  <a:cubicBezTo>
                    <a:pt x="126" y="1577"/>
                    <a:pt x="138" y="1605"/>
                    <a:pt x="144" y="1627"/>
                  </a:cubicBezTo>
                  <a:cubicBezTo>
                    <a:pt x="149" y="1646"/>
                    <a:pt x="141" y="1656"/>
                    <a:pt x="149" y="1680"/>
                  </a:cubicBezTo>
                  <a:cubicBezTo>
                    <a:pt x="158" y="1702"/>
                    <a:pt x="183" y="1730"/>
                    <a:pt x="193" y="1759"/>
                  </a:cubicBezTo>
                  <a:cubicBezTo>
                    <a:pt x="202" y="1790"/>
                    <a:pt x="206" y="1822"/>
                    <a:pt x="212" y="1861"/>
                  </a:cubicBezTo>
                  <a:cubicBezTo>
                    <a:pt x="218" y="1903"/>
                    <a:pt x="229" y="1950"/>
                    <a:pt x="232" y="1994"/>
                  </a:cubicBezTo>
                  <a:cubicBezTo>
                    <a:pt x="232" y="2040"/>
                    <a:pt x="240" y="2099"/>
                    <a:pt x="225" y="2134"/>
                  </a:cubicBezTo>
                  <a:cubicBezTo>
                    <a:pt x="209" y="2168"/>
                    <a:pt x="164" y="2190"/>
                    <a:pt x="138" y="2206"/>
                  </a:cubicBezTo>
                  <a:cubicBezTo>
                    <a:pt x="115" y="2227"/>
                    <a:pt x="96" y="2233"/>
                    <a:pt x="81" y="2239"/>
                  </a:cubicBezTo>
                  <a:cubicBezTo>
                    <a:pt x="65" y="2246"/>
                    <a:pt x="52" y="2246"/>
                    <a:pt x="40" y="2249"/>
                  </a:cubicBezTo>
                  <a:cubicBezTo>
                    <a:pt x="30" y="2252"/>
                    <a:pt x="27" y="2249"/>
                    <a:pt x="17" y="2254"/>
                  </a:cubicBezTo>
                  <a:cubicBezTo>
                    <a:pt x="13" y="2255"/>
                    <a:pt x="0" y="2268"/>
                    <a:pt x="14" y="2273"/>
                  </a:cubicBezTo>
                  <a:cubicBezTo>
                    <a:pt x="22" y="2274"/>
                    <a:pt x="24" y="2273"/>
                    <a:pt x="24" y="2276"/>
                  </a:cubicBezTo>
                  <a:cubicBezTo>
                    <a:pt x="24" y="2279"/>
                    <a:pt x="27" y="2284"/>
                    <a:pt x="40" y="2279"/>
                  </a:cubicBezTo>
                  <a:cubicBezTo>
                    <a:pt x="36" y="2287"/>
                    <a:pt x="49" y="2292"/>
                    <a:pt x="60" y="2282"/>
                  </a:cubicBezTo>
                  <a:cubicBezTo>
                    <a:pt x="62" y="2282"/>
                    <a:pt x="55" y="2298"/>
                    <a:pt x="82" y="2287"/>
                  </a:cubicBezTo>
                  <a:cubicBezTo>
                    <a:pt x="79" y="2290"/>
                    <a:pt x="87" y="2293"/>
                    <a:pt x="93" y="2293"/>
                  </a:cubicBezTo>
                  <a:cubicBezTo>
                    <a:pt x="100" y="2293"/>
                    <a:pt x="115" y="2284"/>
                    <a:pt x="128" y="2284"/>
                  </a:cubicBezTo>
                  <a:cubicBezTo>
                    <a:pt x="141" y="2284"/>
                    <a:pt x="155" y="2290"/>
                    <a:pt x="171" y="2290"/>
                  </a:cubicBezTo>
                  <a:cubicBezTo>
                    <a:pt x="187" y="2290"/>
                    <a:pt x="202" y="2287"/>
                    <a:pt x="225" y="2284"/>
                  </a:cubicBezTo>
                  <a:cubicBezTo>
                    <a:pt x="247" y="2281"/>
                    <a:pt x="294" y="2287"/>
                    <a:pt x="310" y="2277"/>
                  </a:cubicBezTo>
                  <a:cubicBezTo>
                    <a:pt x="327" y="2265"/>
                    <a:pt x="324" y="2233"/>
                    <a:pt x="324" y="2206"/>
                  </a:cubicBezTo>
                  <a:cubicBezTo>
                    <a:pt x="324" y="2184"/>
                    <a:pt x="310" y="2181"/>
                    <a:pt x="319" y="2134"/>
                  </a:cubicBezTo>
                  <a:cubicBezTo>
                    <a:pt x="327" y="2086"/>
                    <a:pt x="345" y="2002"/>
                    <a:pt x="349" y="1948"/>
                  </a:cubicBezTo>
                  <a:cubicBezTo>
                    <a:pt x="354" y="1890"/>
                    <a:pt x="362" y="1874"/>
                    <a:pt x="356" y="1806"/>
                  </a:cubicBezTo>
                  <a:cubicBezTo>
                    <a:pt x="351" y="1751"/>
                    <a:pt x="304" y="1675"/>
                    <a:pt x="294" y="1602"/>
                  </a:cubicBezTo>
                  <a:cubicBezTo>
                    <a:pt x="285" y="1529"/>
                    <a:pt x="316" y="1430"/>
                    <a:pt x="324" y="1366"/>
                  </a:cubicBezTo>
                  <a:cubicBezTo>
                    <a:pt x="330" y="1302"/>
                    <a:pt x="335" y="1238"/>
                    <a:pt x="335" y="1238"/>
                  </a:cubicBezTo>
                  <a:cubicBezTo>
                    <a:pt x="349" y="1218"/>
                    <a:pt x="368" y="1167"/>
                    <a:pt x="375" y="1142"/>
                  </a:cubicBezTo>
                  <a:cubicBezTo>
                    <a:pt x="381" y="1115"/>
                    <a:pt x="378" y="1080"/>
                    <a:pt x="368" y="1058"/>
                  </a:cubicBezTo>
                  <a:cubicBezTo>
                    <a:pt x="362" y="1036"/>
                    <a:pt x="343" y="1017"/>
                    <a:pt x="337" y="1007"/>
                  </a:cubicBezTo>
                </a:path>
              </a:pathLst>
            </a:custGeom>
            <a:solidFill>
              <a:srgbClr val="FFF5EE"/>
            </a:solidFill>
            <a:ln w="6350" cap="rnd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0" name="Freeform 15"/>
            <p:cNvSpPr>
              <a:spLocks noChangeAspect="1"/>
            </p:cNvSpPr>
            <p:nvPr/>
          </p:nvSpPr>
          <p:spPr bwMode="auto">
            <a:xfrm>
              <a:off x="2756" y="1555"/>
              <a:ext cx="308" cy="804"/>
            </a:xfrm>
            <a:custGeom>
              <a:avLst/>
              <a:gdLst>
                <a:gd name="T0" fmla="*/ 78 w 195"/>
                <a:gd name="T1" fmla="*/ 4 h 508"/>
                <a:gd name="T2" fmla="*/ 94 w 195"/>
                <a:gd name="T3" fmla="*/ 35 h 508"/>
                <a:gd name="T4" fmla="*/ 102 w 195"/>
                <a:gd name="T5" fmla="*/ 67 h 508"/>
                <a:gd name="T6" fmla="*/ 110 w 195"/>
                <a:gd name="T7" fmla="*/ 119 h 508"/>
                <a:gd name="T8" fmla="*/ 130 w 195"/>
                <a:gd name="T9" fmla="*/ 188 h 508"/>
                <a:gd name="T10" fmla="*/ 108 w 195"/>
                <a:gd name="T11" fmla="*/ 232 h 508"/>
                <a:gd name="T12" fmla="*/ 74 w 195"/>
                <a:gd name="T13" fmla="*/ 336 h 508"/>
                <a:gd name="T14" fmla="*/ 57 w 195"/>
                <a:gd name="T15" fmla="*/ 373 h 508"/>
                <a:gd name="T16" fmla="*/ 27 w 195"/>
                <a:gd name="T17" fmla="*/ 405 h 508"/>
                <a:gd name="T18" fmla="*/ 13 w 195"/>
                <a:gd name="T19" fmla="*/ 433 h 508"/>
                <a:gd name="T20" fmla="*/ 5 w 195"/>
                <a:gd name="T21" fmla="*/ 446 h 508"/>
                <a:gd name="T22" fmla="*/ 3 w 195"/>
                <a:gd name="T23" fmla="*/ 461 h 508"/>
                <a:gd name="T24" fmla="*/ 21 w 195"/>
                <a:gd name="T25" fmla="*/ 453 h 508"/>
                <a:gd name="T26" fmla="*/ 27 w 195"/>
                <a:gd name="T27" fmla="*/ 429 h 508"/>
                <a:gd name="T28" fmla="*/ 21 w 195"/>
                <a:gd name="T29" fmla="*/ 465 h 508"/>
                <a:gd name="T30" fmla="*/ 21 w 195"/>
                <a:gd name="T31" fmla="*/ 494 h 508"/>
                <a:gd name="T32" fmla="*/ 29 w 195"/>
                <a:gd name="T33" fmla="*/ 494 h 508"/>
                <a:gd name="T34" fmla="*/ 33 w 195"/>
                <a:gd name="T35" fmla="*/ 463 h 508"/>
                <a:gd name="T36" fmla="*/ 41 w 195"/>
                <a:gd name="T37" fmla="*/ 437 h 508"/>
                <a:gd name="T38" fmla="*/ 39 w 195"/>
                <a:gd name="T39" fmla="*/ 467 h 508"/>
                <a:gd name="T40" fmla="*/ 45 w 195"/>
                <a:gd name="T41" fmla="*/ 502 h 508"/>
                <a:gd name="T42" fmla="*/ 53 w 195"/>
                <a:gd name="T43" fmla="*/ 500 h 508"/>
                <a:gd name="T44" fmla="*/ 51 w 195"/>
                <a:gd name="T45" fmla="*/ 467 h 508"/>
                <a:gd name="T46" fmla="*/ 57 w 195"/>
                <a:gd name="T47" fmla="*/ 439 h 508"/>
                <a:gd name="T48" fmla="*/ 63 w 195"/>
                <a:gd name="T49" fmla="*/ 469 h 508"/>
                <a:gd name="T50" fmla="*/ 72 w 195"/>
                <a:gd name="T51" fmla="*/ 500 h 508"/>
                <a:gd name="T52" fmla="*/ 76 w 195"/>
                <a:gd name="T53" fmla="*/ 492 h 508"/>
                <a:gd name="T54" fmla="*/ 72 w 195"/>
                <a:gd name="T55" fmla="*/ 466 h 508"/>
                <a:gd name="T56" fmla="*/ 74 w 195"/>
                <a:gd name="T57" fmla="*/ 441 h 508"/>
                <a:gd name="T58" fmla="*/ 78 w 195"/>
                <a:gd name="T59" fmla="*/ 443 h 508"/>
                <a:gd name="T60" fmla="*/ 88 w 195"/>
                <a:gd name="T61" fmla="*/ 480 h 508"/>
                <a:gd name="T62" fmla="*/ 94 w 195"/>
                <a:gd name="T63" fmla="*/ 476 h 508"/>
                <a:gd name="T64" fmla="*/ 90 w 195"/>
                <a:gd name="T65" fmla="*/ 442 h 508"/>
                <a:gd name="T66" fmla="*/ 96 w 195"/>
                <a:gd name="T67" fmla="*/ 393 h 508"/>
                <a:gd name="T68" fmla="*/ 152 w 195"/>
                <a:gd name="T69" fmla="*/ 293 h 508"/>
                <a:gd name="T70" fmla="*/ 179 w 195"/>
                <a:gd name="T71" fmla="*/ 236 h 508"/>
                <a:gd name="T72" fmla="*/ 191 w 195"/>
                <a:gd name="T73" fmla="*/ 206 h 508"/>
                <a:gd name="T74" fmla="*/ 191 w 195"/>
                <a:gd name="T75" fmla="*/ 154 h 508"/>
                <a:gd name="T76" fmla="*/ 193 w 195"/>
                <a:gd name="T77" fmla="*/ 105 h 508"/>
                <a:gd name="T78" fmla="*/ 185 w 195"/>
                <a:gd name="T79" fmla="*/ 49 h 508"/>
                <a:gd name="T80" fmla="*/ 183 w 195"/>
                <a:gd name="T81" fmla="*/ 28 h 508"/>
                <a:gd name="T82" fmla="*/ 187 w 195"/>
                <a:gd name="T83" fmla="*/ 0 h 50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95"/>
                <a:gd name="T127" fmla="*/ 0 h 508"/>
                <a:gd name="T128" fmla="*/ 195 w 195"/>
                <a:gd name="T129" fmla="*/ 508 h 50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95" h="508">
                  <a:moveTo>
                    <a:pt x="78" y="4"/>
                  </a:moveTo>
                  <a:cubicBezTo>
                    <a:pt x="80" y="8"/>
                    <a:pt x="90" y="24"/>
                    <a:pt x="94" y="35"/>
                  </a:cubicBezTo>
                  <a:cubicBezTo>
                    <a:pt x="98" y="45"/>
                    <a:pt x="100" y="51"/>
                    <a:pt x="102" y="67"/>
                  </a:cubicBezTo>
                  <a:cubicBezTo>
                    <a:pt x="104" y="81"/>
                    <a:pt x="106" y="101"/>
                    <a:pt x="110" y="119"/>
                  </a:cubicBezTo>
                  <a:cubicBezTo>
                    <a:pt x="116" y="142"/>
                    <a:pt x="130" y="168"/>
                    <a:pt x="130" y="188"/>
                  </a:cubicBezTo>
                  <a:cubicBezTo>
                    <a:pt x="128" y="206"/>
                    <a:pt x="118" y="208"/>
                    <a:pt x="108" y="232"/>
                  </a:cubicBezTo>
                  <a:cubicBezTo>
                    <a:pt x="98" y="257"/>
                    <a:pt x="82" y="312"/>
                    <a:pt x="74" y="336"/>
                  </a:cubicBezTo>
                  <a:cubicBezTo>
                    <a:pt x="63" y="358"/>
                    <a:pt x="63" y="361"/>
                    <a:pt x="57" y="373"/>
                  </a:cubicBezTo>
                  <a:cubicBezTo>
                    <a:pt x="49" y="385"/>
                    <a:pt x="35" y="395"/>
                    <a:pt x="27" y="405"/>
                  </a:cubicBezTo>
                  <a:cubicBezTo>
                    <a:pt x="19" y="415"/>
                    <a:pt x="15" y="427"/>
                    <a:pt x="13" y="433"/>
                  </a:cubicBezTo>
                  <a:cubicBezTo>
                    <a:pt x="9" y="441"/>
                    <a:pt x="7" y="444"/>
                    <a:pt x="5" y="446"/>
                  </a:cubicBezTo>
                  <a:cubicBezTo>
                    <a:pt x="3" y="448"/>
                    <a:pt x="0" y="459"/>
                    <a:pt x="3" y="461"/>
                  </a:cubicBezTo>
                  <a:cubicBezTo>
                    <a:pt x="12" y="467"/>
                    <a:pt x="17" y="459"/>
                    <a:pt x="21" y="453"/>
                  </a:cubicBezTo>
                  <a:cubicBezTo>
                    <a:pt x="25" y="449"/>
                    <a:pt x="27" y="427"/>
                    <a:pt x="27" y="429"/>
                  </a:cubicBezTo>
                  <a:cubicBezTo>
                    <a:pt x="27" y="431"/>
                    <a:pt x="21" y="453"/>
                    <a:pt x="21" y="465"/>
                  </a:cubicBezTo>
                  <a:cubicBezTo>
                    <a:pt x="19" y="476"/>
                    <a:pt x="19" y="490"/>
                    <a:pt x="21" y="494"/>
                  </a:cubicBezTo>
                  <a:cubicBezTo>
                    <a:pt x="21" y="498"/>
                    <a:pt x="27" y="498"/>
                    <a:pt x="29" y="494"/>
                  </a:cubicBezTo>
                  <a:cubicBezTo>
                    <a:pt x="31" y="490"/>
                    <a:pt x="31" y="474"/>
                    <a:pt x="33" y="463"/>
                  </a:cubicBezTo>
                  <a:cubicBezTo>
                    <a:pt x="35" y="455"/>
                    <a:pt x="39" y="437"/>
                    <a:pt x="41" y="437"/>
                  </a:cubicBezTo>
                  <a:cubicBezTo>
                    <a:pt x="43" y="437"/>
                    <a:pt x="39" y="457"/>
                    <a:pt x="39" y="467"/>
                  </a:cubicBezTo>
                  <a:cubicBezTo>
                    <a:pt x="39" y="478"/>
                    <a:pt x="43" y="496"/>
                    <a:pt x="45" y="502"/>
                  </a:cubicBezTo>
                  <a:cubicBezTo>
                    <a:pt x="47" y="508"/>
                    <a:pt x="51" y="506"/>
                    <a:pt x="53" y="500"/>
                  </a:cubicBezTo>
                  <a:cubicBezTo>
                    <a:pt x="55" y="494"/>
                    <a:pt x="51" y="478"/>
                    <a:pt x="51" y="467"/>
                  </a:cubicBezTo>
                  <a:cubicBezTo>
                    <a:pt x="53" y="457"/>
                    <a:pt x="55" y="439"/>
                    <a:pt x="57" y="439"/>
                  </a:cubicBezTo>
                  <a:cubicBezTo>
                    <a:pt x="59" y="441"/>
                    <a:pt x="61" y="458"/>
                    <a:pt x="63" y="469"/>
                  </a:cubicBezTo>
                  <a:cubicBezTo>
                    <a:pt x="65" y="479"/>
                    <a:pt x="67" y="496"/>
                    <a:pt x="72" y="500"/>
                  </a:cubicBezTo>
                  <a:cubicBezTo>
                    <a:pt x="74" y="504"/>
                    <a:pt x="76" y="498"/>
                    <a:pt x="76" y="492"/>
                  </a:cubicBezTo>
                  <a:cubicBezTo>
                    <a:pt x="76" y="486"/>
                    <a:pt x="72" y="475"/>
                    <a:pt x="72" y="466"/>
                  </a:cubicBezTo>
                  <a:cubicBezTo>
                    <a:pt x="70" y="458"/>
                    <a:pt x="72" y="445"/>
                    <a:pt x="74" y="441"/>
                  </a:cubicBezTo>
                  <a:cubicBezTo>
                    <a:pt x="74" y="437"/>
                    <a:pt x="74" y="437"/>
                    <a:pt x="78" y="443"/>
                  </a:cubicBezTo>
                  <a:cubicBezTo>
                    <a:pt x="80" y="449"/>
                    <a:pt x="86" y="476"/>
                    <a:pt x="88" y="480"/>
                  </a:cubicBezTo>
                  <a:cubicBezTo>
                    <a:pt x="90" y="486"/>
                    <a:pt x="94" y="484"/>
                    <a:pt x="94" y="476"/>
                  </a:cubicBezTo>
                  <a:cubicBezTo>
                    <a:pt x="94" y="469"/>
                    <a:pt x="93" y="455"/>
                    <a:pt x="90" y="442"/>
                  </a:cubicBezTo>
                  <a:cubicBezTo>
                    <a:pt x="88" y="432"/>
                    <a:pt x="88" y="425"/>
                    <a:pt x="96" y="393"/>
                  </a:cubicBezTo>
                  <a:cubicBezTo>
                    <a:pt x="102" y="371"/>
                    <a:pt x="138" y="320"/>
                    <a:pt x="152" y="293"/>
                  </a:cubicBezTo>
                  <a:cubicBezTo>
                    <a:pt x="167" y="265"/>
                    <a:pt x="173" y="251"/>
                    <a:pt x="179" y="236"/>
                  </a:cubicBezTo>
                  <a:cubicBezTo>
                    <a:pt x="185" y="222"/>
                    <a:pt x="189" y="220"/>
                    <a:pt x="191" y="206"/>
                  </a:cubicBezTo>
                  <a:cubicBezTo>
                    <a:pt x="193" y="194"/>
                    <a:pt x="189" y="172"/>
                    <a:pt x="191" y="154"/>
                  </a:cubicBezTo>
                  <a:cubicBezTo>
                    <a:pt x="191" y="137"/>
                    <a:pt x="195" y="121"/>
                    <a:pt x="193" y="105"/>
                  </a:cubicBezTo>
                  <a:cubicBezTo>
                    <a:pt x="193" y="87"/>
                    <a:pt x="185" y="63"/>
                    <a:pt x="185" y="49"/>
                  </a:cubicBezTo>
                  <a:cubicBezTo>
                    <a:pt x="183" y="37"/>
                    <a:pt x="183" y="37"/>
                    <a:pt x="183" y="28"/>
                  </a:cubicBezTo>
                  <a:cubicBezTo>
                    <a:pt x="185" y="20"/>
                    <a:pt x="187" y="6"/>
                    <a:pt x="187" y="0"/>
                  </a:cubicBezTo>
                </a:path>
              </a:pathLst>
            </a:custGeom>
            <a:solidFill>
              <a:srgbClr val="FFF5EE"/>
            </a:solidFill>
            <a:ln w="6350" cap="rnd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51" name="Text Box 43"/>
          <p:cNvSpPr txBox="1">
            <a:spLocks noChangeArrowheads="1"/>
          </p:cNvSpPr>
          <p:nvPr/>
        </p:nvSpPr>
        <p:spPr bwMode="auto">
          <a:xfrm>
            <a:off x="3184530" y="1690155"/>
            <a:ext cx="192552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 dirty="0"/>
              <a:t>AL: </a:t>
            </a:r>
            <a:r>
              <a:rPr lang="en-US" altLang="en-US" sz="3600" b="1" dirty="0">
                <a:cs typeface="Arial" panose="020B0604020202020204" pitchFamily="34" charset="0"/>
              </a:rPr>
              <a:t>~85%</a:t>
            </a:r>
          </a:p>
        </p:txBody>
      </p:sp>
      <p:grpSp>
        <p:nvGrpSpPr>
          <p:cNvPr id="47" name="Group 17"/>
          <p:cNvGrpSpPr>
            <a:grpSpLocks noChangeAspect="1"/>
          </p:cNvGrpSpPr>
          <p:nvPr/>
        </p:nvGrpSpPr>
        <p:grpSpPr bwMode="auto">
          <a:xfrm>
            <a:off x="655776" y="1229748"/>
            <a:ext cx="349710" cy="1839954"/>
            <a:chOff x="2646" y="1050"/>
            <a:chExt cx="438" cy="2298"/>
          </a:xfrm>
        </p:grpSpPr>
        <p:sp>
          <p:nvSpPr>
            <p:cNvPr id="48" name="Freeform 14"/>
            <p:cNvSpPr>
              <a:spLocks noChangeAspect="1"/>
            </p:cNvSpPr>
            <p:nvPr/>
          </p:nvSpPr>
          <p:spPr bwMode="auto">
            <a:xfrm>
              <a:off x="2646" y="1050"/>
              <a:ext cx="438" cy="2298"/>
            </a:xfrm>
            <a:custGeom>
              <a:avLst/>
              <a:gdLst>
                <a:gd name="T0" fmla="*/ 387 w 438"/>
                <a:gd name="T1" fmla="*/ 622 h 2298"/>
                <a:gd name="T2" fmla="*/ 387 w 438"/>
                <a:gd name="T3" fmla="*/ 429 h 2298"/>
                <a:gd name="T4" fmla="*/ 359 w 438"/>
                <a:gd name="T5" fmla="*/ 354 h 2298"/>
                <a:gd name="T6" fmla="*/ 349 w 438"/>
                <a:gd name="T7" fmla="*/ 248 h 2298"/>
                <a:gd name="T8" fmla="*/ 270 w 438"/>
                <a:gd name="T9" fmla="*/ 14 h 2298"/>
                <a:gd name="T10" fmla="*/ 122 w 438"/>
                <a:gd name="T11" fmla="*/ 128 h 2298"/>
                <a:gd name="T12" fmla="*/ 125 w 438"/>
                <a:gd name="T13" fmla="*/ 172 h 2298"/>
                <a:gd name="T14" fmla="*/ 96 w 438"/>
                <a:gd name="T15" fmla="*/ 217 h 2298"/>
                <a:gd name="T16" fmla="*/ 93 w 438"/>
                <a:gd name="T17" fmla="*/ 232 h 2298"/>
                <a:gd name="T18" fmla="*/ 119 w 438"/>
                <a:gd name="T19" fmla="*/ 245 h 2298"/>
                <a:gd name="T20" fmla="*/ 115 w 438"/>
                <a:gd name="T21" fmla="*/ 272 h 2298"/>
                <a:gd name="T22" fmla="*/ 144 w 438"/>
                <a:gd name="T23" fmla="*/ 274 h 2298"/>
                <a:gd name="T24" fmla="*/ 119 w 438"/>
                <a:gd name="T25" fmla="*/ 282 h 2298"/>
                <a:gd name="T26" fmla="*/ 125 w 438"/>
                <a:gd name="T27" fmla="*/ 297 h 2298"/>
                <a:gd name="T28" fmla="*/ 125 w 438"/>
                <a:gd name="T29" fmla="*/ 319 h 2298"/>
                <a:gd name="T30" fmla="*/ 138 w 438"/>
                <a:gd name="T31" fmla="*/ 329 h 2298"/>
                <a:gd name="T32" fmla="*/ 187 w 438"/>
                <a:gd name="T33" fmla="*/ 323 h 2298"/>
                <a:gd name="T34" fmla="*/ 199 w 438"/>
                <a:gd name="T35" fmla="*/ 335 h 2298"/>
                <a:gd name="T36" fmla="*/ 206 w 438"/>
                <a:gd name="T37" fmla="*/ 403 h 2298"/>
                <a:gd name="T38" fmla="*/ 52 w 438"/>
                <a:gd name="T39" fmla="*/ 598 h 2298"/>
                <a:gd name="T40" fmla="*/ 33 w 438"/>
                <a:gd name="T41" fmla="*/ 748 h 2298"/>
                <a:gd name="T42" fmla="*/ 43 w 438"/>
                <a:gd name="T43" fmla="*/ 870 h 2298"/>
                <a:gd name="T44" fmla="*/ 43 w 438"/>
                <a:gd name="T45" fmla="*/ 992 h 2298"/>
                <a:gd name="T46" fmla="*/ 71 w 438"/>
                <a:gd name="T47" fmla="*/ 1118 h 2298"/>
                <a:gd name="T48" fmla="*/ 68 w 438"/>
                <a:gd name="T49" fmla="*/ 1185 h 2298"/>
                <a:gd name="T50" fmla="*/ 68 w 438"/>
                <a:gd name="T51" fmla="*/ 1283 h 2298"/>
                <a:gd name="T52" fmla="*/ 90 w 438"/>
                <a:gd name="T53" fmla="*/ 1433 h 2298"/>
                <a:gd name="T54" fmla="*/ 117 w 438"/>
                <a:gd name="T55" fmla="*/ 1548 h 2298"/>
                <a:gd name="T56" fmla="*/ 144 w 438"/>
                <a:gd name="T57" fmla="*/ 1627 h 2298"/>
                <a:gd name="T58" fmla="*/ 149 w 438"/>
                <a:gd name="T59" fmla="*/ 1680 h 2298"/>
                <a:gd name="T60" fmla="*/ 193 w 438"/>
                <a:gd name="T61" fmla="*/ 1759 h 2298"/>
                <a:gd name="T62" fmla="*/ 212 w 438"/>
                <a:gd name="T63" fmla="*/ 1861 h 2298"/>
                <a:gd name="T64" fmla="*/ 232 w 438"/>
                <a:gd name="T65" fmla="*/ 1994 h 2298"/>
                <a:gd name="T66" fmla="*/ 225 w 438"/>
                <a:gd name="T67" fmla="*/ 2134 h 2298"/>
                <a:gd name="T68" fmla="*/ 138 w 438"/>
                <a:gd name="T69" fmla="*/ 2206 h 2298"/>
                <a:gd name="T70" fmla="*/ 81 w 438"/>
                <a:gd name="T71" fmla="*/ 2239 h 2298"/>
                <a:gd name="T72" fmla="*/ 40 w 438"/>
                <a:gd name="T73" fmla="*/ 2249 h 2298"/>
                <a:gd name="T74" fmla="*/ 17 w 438"/>
                <a:gd name="T75" fmla="*/ 2254 h 2298"/>
                <a:gd name="T76" fmla="*/ 14 w 438"/>
                <a:gd name="T77" fmla="*/ 2273 h 2298"/>
                <a:gd name="T78" fmla="*/ 24 w 438"/>
                <a:gd name="T79" fmla="*/ 2276 h 2298"/>
                <a:gd name="T80" fmla="*/ 40 w 438"/>
                <a:gd name="T81" fmla="*/ 2279 h 2298"/>
                <a:gd name="T82" fmla="*/ 60 w 438"/>
                <a:gd name="T83" fmla="*/ 2282 h 2298"/>
                <a:gd name="T84" fmla="*/ 82 w 438"/>
                <a:gd name="T85" fmla="*/ 2287 h 2298"/>
                <a:gd name="T86" fmla="*/ 93 w 438"/>
                <a:gd name="T87" fmla="*/ 2293 h 2298"/>
                <a:gd name="T88" fmla="*/ 128 w 438"/>
                <a:gd name="T89" fmla="*/ 2284 h 2298"/>
                <a:gd name="T90" fmla="*/ 171 w 438"/>
                <a:gd name="T91" fmla="*/ 2290 h 2298"/>
                <a:gd name="T92" fmla="*/ 225 w 438"/>
                <a:gd name="T93" fmla="*/ 2284 h 2298"/>
                <a:gd name="T94" fmla="*/ 310 w 438"/>
                <a:gd name="T95" fmla="*/ 2277 h 2298"/>
                <a:gd name="T96" fmla="*/ 324 w 438"/>
                <a:gd name="T97" fmla="*/ 2206 h 2298"/>
                <a:gd name="T98" fmla="*/ 319 w 438"/>
                <a:gd name="T99" fmla="*/ 2134 h 2298"/>
                <a:gd name="T100" fmla="*/ 349 w 438"/>
                <a:gd name="T101" fmla="*/ 1948 h 2298"/>
                <a:gd name="T102" fmla="*/ 356 w 438"/>
                <a:gd name="T103" fmla="*/ 1806 h 2298"/>
                <a:gd name="T104" fmla="*/ 294 w 438"/>
                <a:gd name="T105" fmla="*/ 1602 h 2298"/>
                <a:gd name="T106" fmla="*/ 324 w 438"/>
                <a:gd name="T107" fmla="*/ 1366 h 2298"/>
                <a:gd name="T108" fmla="*/ 335 w 438"/>
                <a:gd name="T109" fmla="*/ 1238 h 2298"/>
                <a:gd name="T110" fmla="*/ 375 w 438"/>
                <a:gd name="T111" fmla="*/ 1142 h 2298"/>
                <a:gd name="T112" fmla="*/ 368 w 438"/>
                <a:gd name="T113" fmla="*/ 1058 h 2298"/>
                <a:gd name="T114" fmla="*/ 337 w 438"/>
                <a:gd name="T115" fmla="*/ 1007 h 229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38"/>
                <a:gd name="T175" fmla="*/ 0 h 2298"/>
                <a:gd name="T176" fmla="*/ 438 w 438"/>
                <a:gd name="T177" fmla="*/ 2298 h 229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38" h="2298">
                  <a:moveTo>
                    <a:pt x="387" y="622"/>
                  </a:moveTo>
                  <a:cubicBezTo>
                    <a:pt x="416" y="549"/>
                    <a:pt x="394" y="452"/>
                    <a:pt x="387" y="429"/>
                  </a:cubicBezTo>
                  <a:cubicBezTo>
                    <a:pt x="381" y="410"/>
                    <a:pt x="365" y="380"/>
                    <a:pt x="359" y="354"/>
                  </a:cubicBezTo>
                  <a:cubicBezTo>
                    <a:pt x="349" y="332"/>
                    <a:pt x="340" y="264"/>
                    <a:pt x="349" y="248"/>
                  </a:cubicBezTo>
                  <a:cubicBezTo>
                    <a:pt x="394" y="183"/>
                    <a:pt x="438" y="36"/>
                    <a:pt x="270" y="14"/>
                  </a:cubicBezTo>
                  <a:cubicBezTo>
                    <a:pt x="161" y="0"/>
                    <a:pt x="125" y="112"/>
                    <a:pt x="122" y="128"/>
                  </a:cubicBezTo>
                  <a:cubicBezTo>
                    <a:pt x="119" y="141"/>
                    <a:pt x="128" y="157"/>
                    <a:pt x="125" y="172"/>
                  </a:cubicBezTo>
                  <a:cubicBezTo>
                    <a:pt x="119" y="188"/>
                    <a:pt x="100" y="207"/>
                    <a:pt x="96" y="217"/>
                  </a:cubicBezTo>
                  <a:cubicBezTo>
                    <a:pt x="90" y="226"/>
                    <a:pt x="90" y="226"/>
                    <a:pt x="93" y="232"/>
                  </a:cubicBezTo>
                  <a:cubicBezTo>
                    <a:pt x="96" y="236"/>
                    <a:pt x="115" y="239"/>
                    <a:pt x="119" y="245"/>
                  </a:cubicBezTo>
                  <a:cubicBezTo>
                    <a:pt x="122" y="251"/>
                    <a:pt x="112" y="266"/>
                    <a:pt x="115" y="272"/>
                  </a:cubicBezTo>
                  <a:cubicBezTo>
                    <a:pt x="119" y="275"/>
                    <a:pt x="141" y="274"/>
                    <a:pt x="144" y="274"/>
                  </a:cubicBezTo>
                  <a:cubicBezTo>
                    <a:pt x="144" y="277"/>
                    <a:pt x="122" y="278"/>
                    <a:pt x="119" y="282"/>
                  </a:cubicBezTo>
                  <a:cubicBezTo>
                    <a:pt x="119" y="285"/>
                    <a:pt x="125" y="291"/>
                    <a:pt x="125" y="297"/>
                  </a:cubicBezTo>
                  <a:cubicBezTo>
                    <a:pt x="128" y="304"/>
                    <a:pt x="125" y="313"/>
                    <a:pt x="125" y="319"/>
                  </a:cubicBezTo>
                  <a:cubicBezTo>
                    <a:pt x="128" y="326"/>
                    <a:pt x="128" y="329"/>
                    <a:pt x="138" y="329"/>
                  </a:cubicBezTo>
                  <a:cubicBezTo>
                    <a:pt x="149" y="329"/>
                    <a:pt x="177" y="323"/>
                    <a:pt x="187" y="323"/>
                  </a:cubicBezTo>
                  <a:cubicBezTo>
                    <a:pt x="196" y="326"/>
                    <a:pt x="196" y="329"/>
                    <a:pt x="199" y="335"/>
                  </a:cubicBezTo>
                  <a:cubicBezTo>
                    <a:pt x="199" y="342"/>
                    <a:pt x="209" y="391"/>
                    <a:pt x="206" y="403"/>
                  </a:cubicBezTo>
                  <a:cubicBezTo>
                    <a:pt x="187" y="471"/>
                    <a:pt x="84" y="509"/>
                    <a:pt x="52" y="598"/>
                  </a:cubicBezTo>
                  <a:cubicBezTo>
                    <a:pt x="43" y="625"/>
                    <a:pt x="33" y="726"/>
                    <a:pt x="33" y="748"/>
                  </a:cubicBezTo>
                  <a:cubicBezTo>
                    <a:pt x="30" y="773"/>
                    <a:pt x="40" y="851"/>
                    <a:pt x="43" y="870"/>
                  </a:cubicBezTo>
                  <a:cubicBezTo>
                    <a:pt x="43" y="886"/>
                    <a:pt x="40" y="958"/>
                    <a:pt x="43" y="992"/>
                  </a:cubicBezTo>
                  <a:cubicBezTo>
                    <a:pt x="46" y="1023"/>
                    <a:pt x="68" y="1083"/>
                    <a:pt x="71" y="1118"/>
                  </a:cubicBezTo>
                  <a:cubicBezTo>
                    <a:pt x="74" y="1151"/>
                    <a:pt x="68" y="1155"/>
                    <a:pt x="68" y="1185"/>
                  </a:cubicBezTo>
                  <a:cubicBezTo>
                    <a:pt x="68" y="1213"/>
                    <a:pt x="65" y="1238"/>
                    <a:pt x="68" y="1283"/>
                  </a:cubicBezTo>
                  <a:cubicBezTo>
                    <a:pt x="74" y="1329"/>
                    <a:pt x="81" y="1389"/>
                    <a:pt x="90" y="1433"/>
                  </a:cubicBezTo>
                  <a:cubicBezTo>
                    <a:pt x="96" y="1479"/>
                    <a:pt x="108" y="1523"/>
                    <a:pt x="117" y="1548"/>
                  </a:cubicBezTo>
                  <a:cubicBezTo>
                    <a:pt x="126" y="1577"/>
                    <a:pt x="138" y="1605"/>
                    <a:pt x="144" y="1627"/>
                  </a:cubicBezTo>
                  <a:cubicBezTo>
                    <a:pt x="149" y="1646"/>
                    <a:pt x="141" y="1656"/>
                    <a:pt x="149" y="1680"/>
                  </a:cubicBezTo>
                  <a:cubicBezTo>
                    <a:pt x="158" y="1702"/>
                    <a:pt x="183" y="1730"/>
                    <a:pt x="193" y="1759"/>
                  </a:cubicBezTo>
                  <a:cubicBezTo>
                    <a:pt x="202" y="1790"/>
                    <a:pt x="206" y="1822"/>
                    <a:pt x="212" y="1861"/>
                  </a:cubicBezTo>
                  <a:cubicBezTo>
                    <a:pt x="218" y="1903"/>
                    <a:pt x="229" y="1950"/>
                    <a:pt x="232" y="1994"/>
                  </a:cubicBezTo>
                  <a:cubicBezTo>
                    <a:pt x="232" y="2040"/>
                    <a:pt x="240" y="2099"/>
                    <a:pt x="225" y="2134"/>
                  </a:cubicBezTo>
                  <a:cubicBezTo>
                    <a:pt x="209" y="2168"/>
                    <a:pt x="164" y="2190"/>
                    <a:pt x="138" y="2206"/>
                  </a:cubicBezTo>
                  <a:cubicBezTo>
                    <a:pt x="115" y="2227"/>
                    <a:pt x="96" y="2233"/>
                    <a:pt x="81" y="2239"/>
                  </a:cubicBezTo>
                  <a:cubicBezTo>
                    <a:pt x="65" y="2246"/>
                    <a:pt x="52" y="2246"/>
                    <a:pt x="40" y="2249"/>
                  </a:cubicBezTo>
                  <a:cubicBezTo>
                    <a:pt x="30" y="2252"/>
                    <a:pt x="27" y="2249"/>
                    <a:pt x="17" y="2254"/>
                  </a:cubicBezTo>
                  <a:cubicBezTo>
                    <a:pt x="13" y="2255"/>
                    <a:pt x="0" y="2268"/>
                    <a:pt x="14" y="2273"/>
                  </a:cubicBezTo>
                  <a:cubicBezTo>
                    <a:pt x="22" y="2274"/>
                    <a:pt x="24" y="2273"/>
                    <a:pt x="24" y="2276"/>
                  </a:cubicBezTo>
                  <a:cubicBezTo>
                    <a:pt x="24" y="2279"/>
                    <a:pt x="27" y="2284"/>
                    <a:pt x="40" y="2279"/>
                  </a:cubicBezTo>
                  <a:cubicBezTo>
                    <a:pt x="36" y="2287"/>
                    <a:pt x="49" y="2292"/>
                    <a:pt x="60" y="2282"/>
                  </a:cubicBezTo>
                  <a:cubicBezTo>
                    <a:pt x="62" y="2282"/>
                    <a:pt x="55" y="2298"/>
                    <a:pt x="82" y="2287"/>
                  </a:cubicBezTo>
                  <a:cubicBezTo>
                    <a:pt x="79" y="2290"/>
                    <a:pt x="87" y="2293"/>
                    <a:pt x="93" y="2293"/>
                  </a:cubicBezTo>
                  <a:cubicBezTo>
                    <a:pt x="100" y="2293"/>
                    <a:pt x="115" y="2284"/>
                    <a:pt x="128" y="2284"/>
                  </a:cubicBezTo>
                  <a:cubicBezTo>
                    <a:pt x="141" y="2284"/>
                    <a:pt x="155" y="2290"/>
                    <a:pt x="171" y="2290"/>
                  </a:cubicBezTo>
                  <a:cubicBezTo>
                    <a:pt x="187" y="2290"/>
                    <a:pt x="202" y="2287"/>
                    <a:pt x="225" y="2284"/>
                  </a:cubicBezTo>
                  <a:cubicBezTo>
                    <a:pt x="247" y="2281"/>
                    <a:pt x="294" y="2287"/>
                    <a:pt x="310" y="2277"/>
                  </a:cubicBezTo>
                  <a:cubicBezTo>
                    <a:pt x="327" y="2265"/>
                    <a:pt x="324" y="2233"/>
                    <a:pt x="324" y="2206"/>
                  </a:cubicBezTo>
                  <a:cubicBezTo>
                    <a:pt x="324" y="2184"/>
                    <a:pt x="310" y="2181"/>
                    <a:pt x="319" y="2134"/>
                  </a:cubicBezTo>
                  <a:cubicBezTo>
                    <a:pt x="327" y="2086"/>
                    <a:pt x="345" y="2002"/>
                    <a:pt x="349" y="1948"/>
                  </a:cubicBezTo>
                  <a:cubicBezTo>
                    <a:pt x="354" y="1890"/>
                    <a:pt x="362" y="1874"/>
                    <a:pt x="356" y="1806"/>
                  </a:cubicBezTo>
                  <a:cubicBezTo>
                    <a:pt x="351" y="1751"/>
                    <a:pt x="304" y="1675"/>
                    <a:pt x="294" y="1602"/>
                  </a:cubicBezTo>
                  <a:cubicBezTo>
                    <a:pt x="285" y="1529"/>
                    <a:pt x="316" y="1430"/>
                    <a:pt x="324" y="1366"/>
                  </a:cubicBezTo>
                  <a:cubicBezTo>
                    <a:pt x="330" y="1302"/>
                    <a:pt x="335" y="1238"/>
                    <a:pt x="335" y="1238"/>
                  </a:cubicBezTo>
                  <a:cubicBezTo>
                    <a:pt x="349" y="1218"/>
                    <a:pt x="368" y="1167"/>
                    <a:pt x="375" y="1142"/>
                  </a:cubicBezTo>
                  <a:cubicBezTo>
                    <a:pt x="381" y="1115"/>
                    <a:pt x="378" y="1080"/>
                    <a:pt x="368" y="1058"/>
                  </a:cubicBezTo>
                  <a:cubicBezTo>
                    <a:pt x="362" y="1036"/>
                    <a:pt x="343" y="1017"/>
                    <a:pt x="337" y="1007"/>
                  </a:cubicBezTo>
                </a:path>
              </a:pathLst>
            </a:custGeom>
            <a:solidFill>
              <a:srgbClr val="FFF5EE"/>
            </a:solidFill>
            <a:ln w="6350" cap="rnd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15"/>
            <p:cNvSpPr>
              <a:spLocks noChangeAspect="1"/>
            </p:cNvSpPr>
            <p:nvPr/>
          </p:nvSpPr>
          <p:spPr bwMode="auto">
            <a:xfrm>
              <a:off x="2756" y="1555"/>
              <a:ext cx="308" cy="804"/>
            </a:xfrm>
            <a:custGeom>
              <a:avLst/>
              <a:gdLst>
                <a:gd name="T0" fmla="*/ 78 w 195"/>
                <a:gd name="T1" fmla="*/ 4 h 508"/>
                <a:gd name="T2" fmla="*/ 94 w 195"/>
                <a:gd name="T3" fmla="*/ 35 h 508"/>
                <a:gd name="T4" fmla="*/ 102 w 195"/>
                <a:gd name="T5" fmla="*/ 67 h 508"/>
                <a:gd name="T6" fmla="*/ 110 w 195"/>
                <a:gd name="T7" fmla="*/ 119 h 508"/>
                <a:gd name="T8" fmla="*/ 130 w 195"/>
                <a:gd name="T9" fmla="*/ 188 h 508"/>
                <a:gd name="T10" fmla="*/ 108 w 195"/>
                <a:gd name="T11" fmla="*/ 232 h 508"/>
                <a:gd name="T12" fmla="*/ 74 w 195"/>
                <a:gd name="T13" fmla="*/ 336 h 508"/>
                <a:gd name="T14" fmla="*/ 57 w 195"/>
                <a:gd name="T15" fmla="*/ 373 h 508"/>
                <a:gd name="T16" fmla="*/ 27 w 195"/>
                <a:gd name="T17" fmla="*/ 405 h 508"/>
                <a:gd name="T18" fmla="*/ 13 w 195"/>
                <a:gd name="T19" fmla="*/ 433 h 508"/>
                <a:gd name="T20" fmla="*/ 5 w 195"/>
                <a:gd name="T21" fmla="*/ 446 h 508"/>
                <a:gd name="T22" fmla="*/ 3 w 195"/>
                <a:gd name="T23" fmla="*/ 461 h 508"/>
                <a:gd name="T24" fmla="*/ 21 w 195"/>
                <a:gd name="T25" fmla="*/ 453 h 508"/>
                <a:gd name="T26" fmla="*/ 27 w 195"/>
                <a:gd name="T27" fmla="*/ 429 h 508"/>
                <a:gd name="T28" fmla="*/ 21 w 195"/>
                <a:gd name="T29" fmla="*/ 465 h 508"/>
                <a:gd name="T30" fmla="*/ 21 w 195"/>
                <a:gd name="T31" fmla="*/ 494 h 508"/>
                <a:gd name="T32" fmla="*/ 29 w 195"/>
                <a:gd name="T33" fmla="*/ 494 h 508"/>
                <a:gd name="T34" fmla="*/ 33 w 195"/>
                <a:gd name="T35" fmla="*/ 463 h 508"/>
                <a:gd name="T36" fmla="*/ 41 w 195"/>
                <a:gd name="T37" fmla="*/ 437 h 508"/>
                <a:gd name="T38" fmla="*/ 39 w 195"/>
                <a:gd name="T39" fmla="*/ 467 h 508"/>
                <a:gd name="T40" fmla="*/ 45 w 195"/>
                <a:gd name="T41" fmla="*/ 502 h 508"/>
                <a:gd name="T42" fmla="*/ 53 w 195"/>
                <a:gd name="T43" fmla="*/ 500 h 508"/>
                <a:gd name="T44" fmla="*/ 51 w 195"/>
                <a:gd name="T45" fmla="*/ 467 h 508"/>
                <a:gd name="T46" fmla="*/ 57 w 195"/>
                <a:gd name="T47" fmla="*/ 439 h 508"/>
                <a:gd name="T48" fmla="*/ 63 w 195"/>
                <a:gd name="T49" fmla="*/ 469 h 508"/>
                <a:gd name="T50" fmla="*/ 72 w 195"/>
                <a:gd name="T51" fmla="*/ 500 h 508"/>
                <a:gd name="T52" fmla="*/ 76 w 195"/>
                <a:gd name="T53" fmla="*/ 492 h 508"/>
                <a:gd name="T54" fmla="*/ 72 w 195"/>
                <a:gd name="T55" fmla="*/ 466 h 508"/>
                <a:gd name="T56" fmla="*/ 74 w 195"/>
                <a:gd name="T57" fmla="*/ 441 h 508"/>
                <a:gd name="T58" fmla="*/ 78 w 195"/>
                <a:gd name="T59" fmla="*/ 443 h 508"/>
                <a:gd name="T60" fmla="*/ 88 w 195"/>
                <a:gd name="T61" fmla="*/ 480 h 508"/>
                <a:gd name="T62" fmla="*/ 94 w 195"/>
                <a:gd name="T63" fmla="*/ 476 h 508"/>
                <a:gd name="T64" fmla="*/ 90 w 195"/>
                <a:gd name="T65" fmla="*/ 442 h 508"/>
                <a:gd name="T66" fmla="*/ 96 w 195"/>
                <a:gd name="T67" fmla="*/ 393 h 508"/>
                <a:gd name="T68" fmla="*/ 152 w 195"/>
                <a:gd name="T69" fmla="*/ 293 h 508"/>
                <a:gd name="T70" fmla="*/ 179 w 195"/>
                <a:gd name="T71" fmla="*/ 236 h 508"/>
                <a:gd name="T72" fmla="*/ 191 w 195"/>
                <a:gd name="T73" fmla="*/ 206 h 508"/>
                <a:gd name="T74" fmla="*/ 191 w 195"/>
                <a:gd name="T75" fmla="*/ 154 h 508"/>
                <a:gd name="T76" fmla="*/ 193 w 195"/>
                <a:gd name="T77" fmla="*/ 105 h 508"/>
                <a:gd name="T78" fmla="*/ 185 w 195"/>
                <a:gd name="T79" fmla="*/ 49 h 508"/>
                <a:gd name="T80" fmla="*/ 183 w 195"/>
                <a:gd name="T81" fmla="*/ 28 h 508"/>
                <a:gd name="T82" fmla="*/ 187 w 195"/>
                <a:gd name="T83" fmla="*/ 0 h 50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95"/>
                <a:gd name="T127" fmla="*/ 0 h 508"/>
                <a:gd name="T128" fmla="*/ 195 w 195"/>
                <a:gd name="T129" fmla="*/ 508 h 50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95" h="508">
                  <a:moveTo>
                    <a:pt x="78" y="4"/>
                  </a:moveTo>
                  <a:cubicBezTo>
                    <a:pt x="80" y="8"/>
                    <a:pt x="90" y="24"/>
                    <a:pt x="94" y="35"/>
                  </a:cubicBezTo>
                  <a:cubicBezTo>
                    <a:pt x="98" y="45"/>
                    <a:pt x="100" y="51"/>
                    <a:pt x="102" y="67"/>
                  </a:cubicBezTo>
                  <a:cubicBezTo>
                    <a:pt x="104" y="81"/>
                    <a:pt x="106" y="101"/>
                    <a:pt x="110" y="119"/>
                  </a:cubicBezTo>
                  <a:cubicBezTo>
                    <a:pt x="116" y="142"/>
                    <a:pt x="130" y="168"/>
                    <a:pt x="130" y="188"/>
                  </a:cubicBezTo>
                  <a:cubicBezTo>
                    <a:pt x="128" y="206"/>
                    <a:pt x="118" y="208"/>
                    <a:pt x="108" y="232"/>
                  </a:cubicBezTo>
                  <a:cubicBezTo>
                    <a:pt x="98" y="257"/>
                    <a:pt x="82" y="312"/>
                    <a:pt x="74" y="336"/>
                  </a:cubicBezTo>
                  <a:cubicBezTo>
                    <a:pt x="63" y="358"/>
                    <a:pt x="63" y="361"/>
                    <a:pt x="57" y="373"/>
                  </a:cubicBezTo>
                  <a:cubicBezTo>
                    <a:pt x="49" y="385"/>
                    <a:pt x="35" y="395"/>
                    <a:pt x="27" y="405"/>
                  </a:cubicBezTo>
                  <a:cubicBezTo>
                    <a:pt x="19" y="415"/>
                    <a:pt x="15" y="427"/>
                    <a:pt x="13" y="433"/>
                  </a:cubicBezTo>
                  <a:cubicBezTo>
                    <a:pt x="9" y="441"/>
                    <a:pt x="7" y="444"/>
                    <a:pt x="5" y="446"/>
                  </a:cubicBezTo>
                  <a:cubicBezTo>
                    <a:pt x="3" y="448"/>
                    <a:pt x="0" y="459"/>
                    <a:pt x="3" y="461"/>
                  </a:cubicBezTo>
                  <a:cubicBezTo>
                    <a:pt x="12" y="467"/>
                    <a:pt x="17" y="459"/>
                    <a:pt x="21" y="453"/>
                  </a:cubicBezTo>
                  <a:cubicBezTo>
                    <a:pt x="25" y="449"/>
                    <a:pt x="27" y="427"/>
                    <a:pt x="27" y="429"/>
                  </a:cubicBezTo>
                  <a:cubicBezTo>
                    <a:pt x="27" y="431"/>
                    <a:pt x="21" y="453"/>
                    <a:pt x="21" y="465"/>
                  </a:cubicBezTo>
                  <a:cubicBezTo>
                    <a:pt x="19" y="476"/>
                    <a:pt x="19" y="490"/>
                    <a:pt x="21" y="494"/>
                  </a:cubicBezTo>
                  <a:cubicBezTo>
                    <a:pt x="21" y="498"/>
                    <a:pt x="27" y="498"/>
                    <a:pt x="29" y="494"/>
                  </a:cubicBezTo>
                  <a:cubicBezTo>
                    <a:pt x="31" y="490"/>
                    <a:pt x="31" y="474"/>
                    <a:pt x="33" y="463"/>
                  </a:cubicBezTo>
                  <a:cubicBezTo>
                    <a:pt x="35" y="455"/>
                    <a:pt x="39" y="437"/>
                    <a:pt x="41" y="437"/>
                  </a:cubicBezTo>
                  <a:cubicBezTo>
                    <a:pt x="43" y="437"/>
                    <a:pt x="39" y="457"/>
                    <a:pt x="39" y="467"/>
                  </a:cubicBezTo>
                  <a:cubicBezTo>
                    <a:pt x="39" y="478"/>
                    <a:pt x="43" y="496"/>
                    <a:pt x="45" y="502"/>
                  </a:cubicBezTo>
                  <a:cubicBezTo>
                    <a:pt x="47" y="508"/>
                    <a:pt x="51" y="506"/>
                    <a:pt x="53" y="500"/>
                  </a:cubicBezTo>
                  <a:cubicBezTo>
                    <a:pt x="55" y="494"/>
                    <a:pt x="51" y="478"/>
                    <a:pt x="51" y="467"/>
                  </a:cubicBezTo>
                  <a:cubicBezTo>
                    <a:pt x="53" y="457"/>
                    <a:pt x="55" y="439"/>
                    <a:pt x="57" y="439"/>
                  </a:cubicBezTo>
                  <a:cubicBezTo>
                    <a:pt x="59" y="441"/>
                    <a:pt x="61" y="458"/>
                    <a:pt x="63" y="469"/>
                  </a:cubicBezTo>
                  <a:cubicBezTo>
                    <a:pt x="65" y="479"/>
                    <a:pt x="67" y="496"/>
                    <a:pt x="72" y="500"/>
                  </a:cubicBezTo>
                  <a:cubicBezTo>
                    <a:pt x="74" y="504"/>
                    <a:pt x="76" y="498"/>
                    <a:pt x="76" y="492"/>
                  </a:cubicBezTo>
                  <a:cubicBezTo>
                    <a:pt x="76" y="486"/>
                    <a:pt x="72" y="475"/>
                    <a:pt x="72" y="466"/>
                  </a:cubicBezTo>
                  <a:cubicBezTo>
                    <a:pt x="70" y="458"/>
                    <a:pt x="72" y="445"/>
                    <a:pt x="74" y="441"/>
                  </a:cubicBezTo>
                  <a:cubicBezTo>
                    <a:pt x="74" y="437"/>
                    <a:pt x="74" y="437"/>
                    <a:pt x="78" y="443"/>
                  </a:cubicBezTo>
                  <a:cubicBezTo>
                    <a:pt x="80" y="449"/>
                    <a:pt x="86" y="476"/>
                    <a:pt x="88" y="480"/>
                  </a:cubicBezTo>
                  <a:cubicBezTo>
                    <a:pt x="90" y="486"/>
                    <a:pt x="94" y="484"/>
                    <a:pt x="94" y="476"/>
                  </a:cubicBezTo>
                  <a:cubicBezTo>
                    <a:pt x="94" y="469"/>
                    <a:pt x="93" y="455"/>
                    <a:pt x="90" y="442"/>
                  </a:cubicBezTo>
                  <a:cubicBezTo>
                    <a:pt x="88" y="432"/>
                    <a:pt x="88" y="425"/>
                    <a:pt x="96" y="393"/>
                  </a:cubicBezTo>
                  <a:cubicBezTo>
                    <a:pt x="102" y="371"/>
                    <a:pt x="138" y="320"/>
                    <a:pt x="152" y="293"/>
                  </a:cubicBezTo>
                  <a:cubicBezTo>
                    <a:pt x="167" y="265"/>
                    <a:pt x="173" y="251"/>
                    <a:pt x="179" y="236"/>
                  </a:cubicBezTo>
                  <a:cubicBezTo>
                    <a:pt x="185" y="222"/>
                    <a:pt x="189" y="220"/>
                    <a:pt x="191" y="206"/>
                  </a:cubicBezTo>
                  <a:cubicBezTo>
                    <a:pt x="193" y="194"/>
                    <a:pt x="189" y="172"/>
                    <a:pt x="191" y="154"/>
                  </a:cubicBezTo>
                  <a:cubicBezTo>
                    <a:pt x="191" y="137"/>
                    <a:pt x="195" y="121"/>
                    <a:pt x="193" y="105"/>
                  </a:cubicBezTo>
                  <a:cubicBezTo>
                    <a:pt x="193" y="87"/>
                    <a:pt x="185" y="63"/>
                    <a:pt x="185" y="49"/>
                  </a:cubicBezTo>
                  <a:cubicBezTo>
                    <a:pt x="183" y="37"/>
                    <a:pt x="183" y="37"/>
                    <a:pt x="183" y="28"/>
                  </a:cubicBezTo>
                  <a:cubicBezTo>
                    <a:pt x="185" y="20"/>
                    <a:pt x="187" y="6"/>
                    <a:pt x="187" y="0"/>
                  </a:cubicBezTo>
                </a:path>
              </a:pathLst>
            </a:custGeom>
            <a:solidFill>
              <a:srgbClr val="FFF5EE"/>
            </a:solidFill>
            <a:ln w="6350" cap="rnd">
              <a:solidFill>
                <a:srgbClr val="FF66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H="1">
            <a:off x="4887731" y="2349533"/>
            <a:ext cx="3922017" cy="4410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809748" y="2339835"/>
            <a:ext cx="690602" cy="8069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8809748" y="2349533"/>
            <a:ext cx="18319" cy="2487574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5E7D-6C3D-4755-AF03-B2BF5373CF38}" type="slidenum">
              <a:rPr lang="en-US" smtClean="0"/>
              <a:pPr/>
              <a:t>32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52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fld id="{01C61602-0AB8-4C64-9566-A3A9ACA33225}" type="slidenum">
              <a:rPr lang="en-US" altLang="en-US"/>
              <a:pPr/>
              <a:t>33</a:t>
            </a:fld>
            <a:endParaRPr lang="en-US" altLang="en-US"/>
          </a:p>
        </p:txBody>
      </p:sp>
      <p:pic>
        <p:nvPicPr>
          <p:cNvPr id="24578" name="Picture 2" descr="UPS_Aggresome_Autophagy_7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685" y="413317"/>
            <a:ext cx="5882038" cy="441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5386754" y="6216651"/>
            <a:ext cx="55114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00" dirty="0"/>
              <a:t>proteasomes: </a:t>
            </a:r>
            <a:r>
              <a:rPr lang="en-US" sz="1000" dirty="0" smtClean="0"/>
              <a:t>protein </a:t>
            </a:r>
            <a:r>
              <a:rPr lang="en-US" sz="1000" dirty="0"/>
              <a:t>complexes </a:t>
            </a:r>
            <a:r>
              <a:rPr lang="en-US" sz="1000" dirty="0" smtClean="0"/>
              <a:t>which </a:t>
            </a:r>
            <a:r>
              <a:rPr lang="en-US" sz="1000" dirty="0"/>
              <a:t>degrade unneeded or damaged proteins by </a:t>
            </a:r>
            <a:r>
              <a:rPr lang="en-US" sz="1000" dirty="0" smtClean="0"/>
              <a:t>proteolysis</a:t>
            </a:r>
          </a:p>
          <a:p>
            <a:r>
              <a:rPr lang="en-US" sz="1000" smtClean="0"/>
              <a:t>located </a:t>
            </a:r>
            <a:r>
              <a:rPr lang="en-US" sz="1000" dirty="0"/>
              <a:t>in the nucleus and the </a:t>
            </a:r>
            <a:r>
              <a:rPr lang="en-US" sz="1000"/>
              <a:t>cytoplasm</a:t>
            </a:r>
            <a:r>
              <a:rPr lang="en-US" sz="1000" smtClean="0"/>
              <a:t>.</a:t>
            </a:r>
            <a:endParaRPr lang="en-US" altLang="en-US" sz="1000" dirty="0"/>
          </a:p>
        </p:txBody>
      </p:sp>
      <p:sp>
        <p:nvSpPr>
          <p:cNvPr id="2" name="TextBox 1"/>
          <p:cNvSpPr txBox="1"/>
          <p:nvPr/>
        </p:nvSpPr>
        <p:spPr>
          <a:xfrm>
            <a:off x="773760" y="3774823"/>
            <a:ext cx="397884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Effective therapies available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Durable responses achievable</a:t>
            </a:r>
          </a:p>
          <a:p>
            <a:r>
              <a:rPr lang="en-US" sz="4000" b="1" dirty="0" smtClean="0">
                <a:solidFill>
                  <a:srgbClr val="FF0000"/>
                </a:solidFill>
              </a:rPr>
              <a:t>Late diagnosis =</a:t>
            </a:r>
          </a:p>
          <a:p>
            <a:r>
              <a:rPr lang="en-US" sz="4000" b="1" dirty="0">
                <a:solidFill>
                  <a:srgbClr val="FF0000"/>
                </a:solidFill>
              </a:rPr>
              <a:t>m</a:t>
            </a:r>
            <a:r>
              <a:rPr lang="en-US" sz="4000" b="1" dirty="0" smtClean="0">
                <a:solidFill>
                  <a:srgbClr val="FF0000"/>
                </a:solidFill>
              </a:rPr>
              <a:t>ajor obstacle!!!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2052" y="767872"/>
            <a:ext cx="439254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>
                <a:latin typeface="Arial Unicode MS" panose="020B0604020202020204" pitchFamily="34" charset="-128"/>
              </a:rPr>
              <a:t>AL:</a:t>
            </a:r>
          </a:p>
          <a:p>
            <a:r>
              <a:rPr lang="en-US" altLang="zh-TW" sz="2800" dirty="0" smtClean="0">
                <a:latin typeface="Arial Unicode MS" panose="020B0604020202020204" pitchFamily="34" charset="-128"/>
              </a:rPr>
              <a:t>chemotherapy </a:t>
            </a:r>
            <a:r>
              <a:rPr lang="en-US" altLang="zh-TW" sz="2800" dirty="0">
                <a:latin typeface="Arial Unicode MS" panose="020B0604020202020204" pitchFamily="34" charset="-128"/>
              </a:rPr>
              <a:t>+ stem cell </a:t>
            </a:r>
          </a:p>
          <a:p>
            <a:r>
              <a:rPr lang="en-US" altLang="zh-TW" sz="2800" dirty="0">
                <a:latin typeface="Arial Unicode MS" panose="020B0604020202020204" pitchFamily="34" charset="-128"/>
              </a:rPr>
              <a:t>transplantation </a:t>
            </a:r>
          </a:p>
          <a:p>
            <a:endParaRPr lang="en-US" sz="2800" dirty="0" smtClean="0"/>
          </a:p>
          <a:p>
            <a:r>
              <a:rPr lang="en-US" sz="2800" dirty="0" smtClean="0"/>
              <a:t>Proteasome inhibitors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8658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FC95112A-4A19-4DB4-B12E-6CD91201B779}" type="slidenum">
              <a:rPr lang="en-US"/>
              <a:pPr>
                <a:defRPr/>
              </a:pPr>
              <a:t>34</a:t>
            </a:fld>
            <a:endParaRPr lang="en-US"/>
          </a:p>
        </p:txBody>
      </p:sp>
      <p:graphicFrame>
        <p:nvGraphicFramePr>
          <p:cNvPr id="157698" name="Object 2"/>
          <p:cNvGraphicFramePr>
            <a:graphicFrameLocks noChangeAspect="1"/>
          </p:cNvGraphicFramePr>
          <p:nvPr/>
        </p:nvGraphicFramePr>
        <p:xfrm>
          <a:off x="1828800" y="2241550"/>
          <a:ext cx="4191000" cy="365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Picture" r:id="rId4" imgW="4320000" imgH="3242880" progId="">
                  <p:embed/>
                </p:oleObj>
              </mc:Choice>
              <mc:Fallback>
                <p:oleObj name="Picture" r:id="rId4" imgW="4320000" imgH="3242880" progId="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2241550"/>
                        <a:ext cx="4191000" cy="3659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4748214" y="533400"/>
            <a:ext cx="28543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2060"/>
                </a:solidFill>
              </a:rPr>
              <a:t>AA amyloidosis</a:t>
            </a:r>
          </a:p>
          <a:p>
            <a:pPr algn="ctr" eaLnBrk="1" hangingPunct="1"/>
            <a:endParaRPr lang="en-US" alt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7701" name="Text Box 5"/>
          <p:cNvSpPr txBox="1">
            <a:spLocks noChangeArrowheads="1"/>
          </p:cNvSpPr>
          <p:nvPr/>
        </p:nvSpPr>
        <p:spPr bwMode="auto">
          <a:xfrm>
            <a:off x="4830764" y="2909888"/>
            <a:ext cx="960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Times New Roman" pitchFamily="18" charset="0"/>
              </a:rPr>
              <a:t>&lt;10mg/l</a:t>
            </a:r>
          </a:p>
        </p:txBody>
      </p:sp>
      <p:sp>
        <p:nvSpPr>
          <p:cNvPr id="157702" name="Text Box 6"/>
          <p:cNvSpPr txBox="1">
            <a:spLocks noChangeArrowheads="1"/>
          </p:cNvSpPr>
          <p:nvPr/>
        </p:nvSpPr>
        <p:spPr bwMode="auto">
          <a:xfrm>
            <a:off x="4743698" y="4170122"/>
            <a:ext cx="1158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Times New Roman" pitchFamily="18" charset="0"/>
              </a:rPr>
              <a:t>10-50mg/l</a:t>
            </a:r>
          </a:p>
        </p:txBody>
      </p:sp>
      <p:sp>
        <p:nvSpPr>
          <p:cNvPr id="157703" name="Text Box 7"/>
          <p:cNvSpPr txBox="1">
            <a:spLocks noChangeArrowheads="1"/>
          </p:cNvSpPr>
          <p:nvPr/>
        </p:nvSpPr>
        <p:spPr bwMode="auto">
          <a:xfrm>
            <a:off x="4175125" y="4721226"/>
            <a:ext cx="9604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Times New Roman" pitchFamily="18" charset="0"/>
              </a:rPr>
              <a:t>&gt;50mg/l</a:t>
            </a:r>
          </a:p>
        </p:txBody>
      </p:sp>
      <p:sp>
        <p:nvSpPr>
          <p:cNvPr id="157707" name="Text Box 11"/>
          <p:cNvSpPr txBox="1">
            <a:spLocks noChangeArrowheads="1"/>
          </p:cNvSpPr>
          <p:nvPr/>
        </p:nvSpPr>
        <p:spPr bwMode="auto">
          <a:xfrm>
            <a:off x="7908926" y="6208713"/>
            <a:ext cx="1395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i="1" dirty="0" err="1">
                <a:solidFill>
                  <a:srgbClr val="002060"/>
                </a:solidFill>
              </a:rPr>
              <a:t>Lachmann</a:t>
            </a:r>
            <a:r>
              <a:rPr lang="en-US" altLang="en-US" sz="1400" i="1" dirty="0">
                <a:solidFill>
                  <a:srgbClr val="002060"/>
                </a:solidFill>
              </a:rPr>
              <a:t> et al</a:t>
            </a:r>
          </a:p>
        </p:txBody>
      </p:sp>
      <p:sp>
        <p:nvSpPr>
          <p:cNvPr id="157708" name="Text Box 12"/>
          <p:cNvSpPr txBox="1">
            <a:spLocks noChangeArrowheads="1"/>
          </p:cNvSpPr>
          <p:nvPr/>
        </p:nvSpPr>
        <p:spPr bwMode="auto">
          <a:xfrm>
            <a:off x="6733670" y="2286001"/>
            <a:ext cx="2750561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 dirty="0">
                <a:solidFill>
                  <a:srgbClr val="002060"/>
                </a:solidFill>
              </a:rPr>
              <a:t>treatment of inflammation</a:t>
            </a:r>
          </a:p>
          <a:p>
            <a:pPr algn="ctr"/>
            <a:r>
              <a:rPr lang="en-US" altLang="en-US" b="1" dirty="0">
                <a:solidFill>
                  <a:srgbClr val="002060"/>
                </a:solidFill>
                <a:cs typeface="Arial" charset="0"/>
              </a:rPr>
              <a:t>↓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en-US" altLang="en-US" b="1" dirty="0">
                <a:solidFill>
                  <a:srgbClr val="002060"/>
                </a:solidFill>
              </a:rPr>
              <a:t>reduction of SAA</a:t>
            </a:r>
          </a:p>
          <a:p>
            <a:pPr algn="ctr"/>
            <a:r>
              <a:rPr lang="en-US" altLang="en-US" b="1" dirty="0">
                <a:solidFill>
                  <a:srgbClr val="002060"/>
                </a:solidFill>
                <a:cs typeface="Arial" charset="0"/>
              </a:rPr>
              <a:t>↓</a:t>
            </a:r>
          </a:p>
          <a:p>
            <a:pPr algn="ctr"/>
            <a:r>
              <a:rPr lang="en-US" altLang="en-US" b="1" dirty="0">
                <a:solidFill>
                  <a:srgbClr val="002060"/>
                </a:solidFill>
              </a:rPr>
              <a:t>increased survival</a:t>
            </a:r>
          </a:p>
          <a:p>
            <a:pPr algn="ctr"/>
            <a:endParaRPr lang="en-US" altLang="en-US" b="1" dirty="0">
              <a:solidFill>
                <a:srgbClr val="002060"/>
              </a:solidFill>
            </a:endParaRPr>
          </a:p>
          <a:p>
            <a:pPr algn="ctr"/>
            <a:endParaRPr lang="en-US" altLang="en-US" b="1" dirty="0">
              <a:solidFill>
                <a:srgbClr val="002060"/>
              </a:solidFill>
            </a:endParaRPr>
          </a:p>
          <a:p>
            <a:pPr algn="ctr" eaLnBrk="1" hangingPunct="1"/>
            <a:endParaRPr lang="en-US" altLang="en-US" sz="1000" i="1" dirty="0">
              <a:solidFill>
                <a:schemeClr val="tx2"/>
              </a:solidFill>
            </a:endParaRPr>
          </a:p>
        </p:txBody>
      </p:sp>
      <p:sp>
        <p:nvSpPr>
          <p:cNvPr id="157709" name="Text Box 13"/>
          <p:cNvSpPr txBox="1">
            <a:spLocks noChangeArrowheads="1"/>
          </p:cNvSpPr>
          <p:nvPr/>
        </p:nvSpPr>
        <p:spPr bwMode="auto">
          <a:xfrm>
            <a:off x="6172201" y="5218114"/>
            <a:ext cx="45305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002060"/>
                </a:solidFill>
              </a:rPr>
              <a:t>Not all </a:t>
            </a:r>
            <a:r>
              <a:rPr lang="en-US" altLang="en-US" b="1" dirty="0" smtClean="0">
                <a:solidFill>
                  <a:srgbClr val="002060"/>
                </a:solidFill>
              </a:rPr>
              <a:t>patients </a:t>
            </a:r>
            <a:r>
              <a:rPr lang="en-US" altLang="en-US" b="1" dirty="0">
                <a:solidFill>
                  <a:srgbClr val="002060"/>
                </a:solidFill>
              </a:rPr>
              <a:t>with chronically elevated SAA</a:t>
            </a:r>
          </a:p>
          <a:p>
            <a:r>
              <a:rPr lang="en-US" altLang="en-US" b="1" dirty="0">
                <a:solidFill>
                  <a:srgbClr val="002060"/>
                </a:solidFill>
              </a:rPr>
              <a:t>d</a:t>
            </a:r>
            <a:r>
              <a:rPr lang="en-US" altLang="en-US" b="1" dirty="0" smtClean="0">
                <a:solidFill>
                  <a:srgbClr val="002060"/>
                </a:solidFill>
              </a:rPr>
              <a:t>evelop </a:t>
            </a:r>
            <a:r>
              <a:rPr lang="en-US" altLang="en-US" b="1" dirty="0">
                <a:solidFill>
                  <a:srgbClr val="002060"/>
                </a:solidFill>
              </a:rPr>
              <a:t>AA amyloidosis - ? genetics</a:t>
            </a:r>
          </a:p>
        </p:txBody>
      </p:sp>
    </p:spTree>
    <p:extLst>
      <p:ext uri="{BB962C8B-B14F-4D97-AF65-F5344CB8AC3E}">
        <p14:creationId xmlns:p14="http://schemas.microsoft.com/office/powerpoint/2010/main" val="267935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632" y="427643"/>
            <a:ext cx="11688383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Reactive systemic amyloidosis – AA amyloidosis</a:t>
            </a:r>
          </a:p>
          <a:p>
            <a:pPr marL="342900" indent="-342900">
              <a:buFontTx/>
              <a:buChar char="-"/>
            </a:pPr>
            <a:endParaRPr lang="en-US" sz="2000" dirty="0" smtClean="0"/>
          </a:p>
          <a:p>
            <a:r>
              <a:rPr lang="en-US" dirty="0" smtClean="0"/>
              <a:t>- disease-modifying </a:t>
            </a:r>
            <a:r>
              <a:rPr lang="en-US" dirty="0" err="1"/>
              <a:t>antirheumatic</a:t>
            </a:r>
            <a:r>
              <a:rPr lang="en-US" dirty="0"/>
              <a:t> drugs (DMARDs)</a:t>
            </a:r>
            <a:endParaRPr lang="en-US" dirty="0" smtClean="0"/>
          </a:p>
          <a:p>
            <a:r>
              <a:rPr lang="en-US" dirty="0" smtClean="0"/>
              <a:t>- biological </a:t>
            </a:r>
            <a:r>
              <a:rPr lang="en-US" dirty="0"/>
              <a:t>response </a:t>
            </a:r>
            <a:r>
              <a:rPr lang="en-US" dirty="0" smtClean="0"/>
              <a:t>modifiers (biologics), genetically </a:t>
            </a:r>
            <a:r>
              <a:rPr lang="en-US" dirty="0"/>
              <a:t>engineered to act like natural proteins in </a:t>
            </a:r>
            <a:r>
              <a:rPr lang="en-US" dirty="0" smtClean="0"/>
              <a:t>immune system, </a:t>
            </a:r>
          </a:p>
          <a:p>
            <a:pPr fontAlgn="base"/>
            <a:r>
              <a:rPr lang="en-US" dirty="0" smtClean="0"/>
              <a:t>work </a:t>
            </a:r>
            <a:r>
              <a:rPr lang="en-US" dirty="0"/>
              <a:t>on specific targets instead of the whole immune </a:t>
            </a:r>
            <a:r>
              <a:rPr lang="en-US" dirty="0" smtClean="0"/>
              <a:t>system, fewer </a:t>
            </a:r>
            <a:r>
              <a:rPr lang="en-US" dirty="0"/>
              <a:t>side </a:t>
            </a:r>
            <a:r>
              <a:rPr lang="en-US" dirty="0" smtClean="0"/>
              <a:t>effects, </a:t>
            </a:r>
          </a:p>
          <a:p>
            <a:pPr fontAlgn="base"/>
            <a:r>
              <a:rPr lang="en-US" dirty="0" smtClean="0"/>
              <a:t>used </a:t>
            </a:r>
            <a:r>
              <a:rPr lang="en-US" dirty="0"/>
              <a:t>effectively as part of a combination </a:t>
            </a:r>
            <a:r>
              <a:rPr lang="en-US" dirty="0" smtClean="0"/>
              <a:t>treatment</a:t>
            </a:r>
          </a:p>
          <a:p>
            <a:pPr fontAlgn="base"/>
            <a:endParaRPr lang="en-US" altLang="en-US" dirty="0" smtClean="0"/>
          </a:p>
          <a:p>
            <a:pPr fontAlgn="base"/>
            <a:endParaRPr lang="en-US" altLang="en-US" dirty="0" smtClean="0"/>
          </a:p>
          <a:p>
            <a:pPr fontAlgn="base"/>
            <a:endParaRPr lang="en-US" altLang="en-US" dirty="0" smtClean="0"/>
          </a:p>
          <a:p>
            <a:pPr fontAlgn="base"/>
            <a:endParaRPr lang="en-US" altLang="en-US" dirty="0" smtClean="0"/>
          </a:p>
          <a:p>
            <a:pPr fontAlgn="base"/>
            <a:endParaRPr lang="en-US" altLang="en-US" dirty="0" smtClean="0"/>
          </a:p>
          <a:p>
            <a:pPr fontAlgn="base"/>
            <a:endParaRPr lang="en-US" altLang="en-US" dirty="0" smtClean="0"/>
          </a:p>
          <a:p>
            <a:pPr fontAlgn="base"/>
            <a:endParaRPr lang="en-US" altLang="en-US" dirty="0" smtClean="0"/>
          </a:p>
          <a:p>
            <a:pPr fontAlgn="base"/>
            <a:endParaRPr lang="en-US" altLang="en-US" dirty="0" smtClean="0"/>
          </a:p>
          <a:p>
            <a:r>
              <a:rPr lang="en-US" altLang="en-US" sz="2000" b="1" dirty="0" smtClean="0"/>
              <a:t>Familial AA</a:t>
            </a:r>
          </a:p>
          <a:p>
            <a:r>
              <a:rPr lang="en-US" altLang="en-US" dirty="0" smtClean="0"/>
              <a:t>FMF: </a:t>
            </a:r>
          </a:p>
          <a:p>
            <a:r>
              <a:rPr lang="en-US" dirty="0" smtClean="0"/>
              <a:t>- Colchicine (from crocuses) primarily as a prophylactic treatment preventing attacks</a:t>
            </a:r>
          </a:p>
          <a:p>
            <a:r>
              <a:rPr lang="en-US" dirty="0" smtClean="0"/>
              <a:t>- inhibits microtubule polymerization (essential to mitosis), effectively functions as a "mitotic poison" or mitosis-inhibitor</a:t>
            </a:r>
            <a:endParaRPr lang="en-US" altLang="en-US" dirty="0" smtClean="0"/>
          </a:p>
          <a:p>
            <a:endParaRPr lang="en-US" altLang="en-US" dirty="0" smtClean="0"/>
          </a:p>
          <a:p>
            <a:pPr fontAlgn="base"/>
            <a:endParaRPr lang="en-US" altLang="en-US" dirty="0"/>
          </a:p>
        </p:txBody>
      </p:sp>
      <p:pic>
        <p:nvPicPr>
          <p:cNvPr id="3076" name="Picture 4" descr="Znalezione obrazy dla zapytania colchic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886" y="3196726"/>
            <a:ext cx="276225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Znalezione obrazy dla zapytania kidne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58"/>
          <a:stretch/>
        </p:blipFill>
        <p:spPr bwMode="auto">
          <a:xfrm>
            <a:off x="2298843" y="2806462"/>
            <a:ext cx="875790" cy="102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991603" y="6189786"/>
            <a:ext cx="2743200" cy="373426"/>
          </a:xfrm>
        </p:spPr>
        <p:txBody>
          <a:bodyPr/>
          <a:lstStyle/>
          <a:p>
            <a:endParaRPr lang="en-US" dirty="0" smtClean="0"/>
          </a:p>
          <a:p>
            <a:fld id="{C93E1FDC-7DC7-4151-90AE-AB18C87BBFE3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8" name="Picture 8" descr="Znalezione obrazy dla zapytania liv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98" y="2739240"/>
            <a:ext cx="1924810" cy="115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Znalezione obrazy dla zapytania splee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8" b="20056"/>
          <a:stretch/>
        </p:blipFill>
        <p:spPr bwMode="auto">
          <a:xfrm rot="5400000">
            <a:off x="5886725" y="2880941"/>
            <a:ext cx="981837" cy="58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36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pubs.acs.org/cen/images/7940/7940notwkelly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62"/>
          <a:stretch/>
        </p:blipFill>
        <p:spPr bwMode="auto">
          <a:xfrm flipH="1">
            <a:off x="6905339" y="702465"/>
            <a:ext cx="4181475" cy="190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8"/>
          <p:cNvGrpSpPr>
            <a:grpSpLocks noChangeAspect="1"/>
          </p:cNvGrpSpPr>
          <p:nvPr/>
        </p:nvGrpSpPr>
        <p:grpSpPr bwMode="auto">
          <a:xfrm>
            <a:off x="1227276" y="1750632"/>
            <a:ext cx="2579389" cy="1723076"/>
            <a:chOff x="1440" y="1200"/>
            <a:chExt cx="2879" cy="1923"/>
          </a:xfrm>
        </p:grpSpPr>
        <p:sp>
          <p:nvSpPr>
            <p:cNvPr id="4" name="Freeform 6"/>
            <p:cNvSpPr>
              <a:spLocks noChangeAspect="1"/>
            </p:cNvSpPr>
            <p:nvPr/>
          </p:nvSpPr>
          <p:spPr bwMode="auto">
            <a:xfrm>
              <a:off x="3013" y="1378"/>
              <a:ext cx="327" cy="1051"/>
            </a:xfrm>
            <a:custGeom>
              <a:avLst/>
              <a:gdLst/>
              <a:ahLst/>
              <a:cxnLst>
                <a:cxn ang="0">
                  <a:pos x="49" y="34"/>
                </a:cxn>
                <a:cxn ang="0">
                  <a:pos x="72" y="23"/>
                </a:cxn>
                <a:cxn ang="0">
                  <a:pos x="30" y="13"/>
                </a:cxn>
                <a:cxn ang="0">
                  <a:pos x="0" y="0"/>
                </a:cxn>
                <a:cxn ang="0">
                  <a:pos x="1" y="2"/>
                </a:cxn>
                <a:cxn ang="0">
                  <a:pos x="21" y="51"/>
                </a:cxn>
                <a:cxn ang="0">
                  <a:pos x="15" y="138"/>
                </a:cxn>
                <a:cxn ang="0">
                  <a:pos x="18" y="185"/>
                </a:cxn>
                <a:cxn ang="0">
                  <a:pos x="13" y="226"/>
                </a:cxn>
                <a:cxn ang="0">
                  <a:pos x="9" y="230"/>
                </a:cxn>
                <a:cxn ang="0">
                  <a:pos x="27" y="223"/>
                </a:cxn>
                <a:cxn ang="0">
                  <a:pos x="40" y="225"/>
                </a:cxn>
                <a:cxn ang="0">
                  <a:pos x="33" y="207"/>
                </a:cxn>
                <a:cxn ang="0">
                  <a:pos x="29" y="165"/>
                </a:cxn>
                <a:cxn ang="0">
                  <a:pos x="32" y="72"/>
                </a:cxn>
                <a:cxn ang="0">
                  <a:pos x="49" y="34"/>
                </a:cxn>
              </a:cxnLst>
              <a:rect l="0" t="0" r="r" b="b"/>
              <a:pathLst>
                <a:path w="72" h="230">
                  <a:moveTo>
                    <a:pt x="49" y="34"/>
                  </a:moveTo>
                  <a:cubicBezTo>
                    <a:pt x="55" y="28"/>
                    <a:pt x="63" y="25"/>
                    <a:pt x="72" y="23"/>
                  </a:cubicBezTo>
                  <a:cubicBezTo>
                    <a:pt x="58" y="21"/>
                    <a:pt x="43" y="18"/>
                    <a:pt x="30" y="13"/>
                  </a:cubicBezTo>
                  <a:cubicBezTo>
                    <a:pt x="16" y="8"/>
                    <a:pt x="7" y="4"/>
                    <a:pt x="0" y="0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1" y="15"/>
                    <a:pt x="19" y="29"/>
                    <a:pt x="21" y="51"/>
                  </a:cubicBezTo>
                  <a:cubicBezTo>
                    <a:pt x="23" y="74"/>
                    <a:pt x="16" y="116"/>
                    <a:pt x="15" y="138"/>
                  </a:cubicBezTo>
                  <a:cubicBezTo>
                    <a:pt x="15" y="161"/>
                    <a:pt x="18" y="170"/>
                    <a:pt x="18" y="185"/>
                  </a:cubicBezTo>
                  <a:cubicBezTo>
                    <a:pt x="17" y="199"/>
                    <a:pt x="25" y="214"/>
                    <a:pt x="13" y="226"/>
                  </a:cubicBezTo>
                  <a:cubicBezTo>
                    <a:pt x="12" y="227"/>
                    <a:pt x="10" y="229"/>
                    <a:pt x="9" y="230"/>
                  </a:cubicBezTo>
                  <a:cubicBezTo>
                    <a:pt x="16" y="226"/>
                    <a:pt x="22" y="223"/>
                    <a:pt x="27" y="223"/>
                  </a:cubicBezTo>
                  <a:cubicBezTo>
                    <a:pt x="30" y="223"/>
                    <a:pt x="35" y="224"/>
                    <a:pt x="40" y="225"/>
                  </a:cubicBezTo>
                  <a:cubicBezTo>
                    <a:pt x="35" y="220"/>
                    <a:pt x="35" y="214"/>
                    <a:pt x="33" y="207"/>
                  </a:cubicBezTo>
                  <a:cubicBezTo>
                    <a:pt x="29" y="196"/>
                    <a:pt x="29" y="188"/>
                    <a:pt x="29" y="165"/>
                  </a:cubicBezTo>
                  <a:cubicBezTo>
                    <a:pt x="29" y="143"/>
                    <a:pt x="29" y="94"/>
                    <a:pt x="32" y="72"/>
                  </a:cubicBezTo>
                  <a:cubicBezTo>
                    <a:pt x="35" y="50"/>
                    <a:pt x="40" y="43"/>
                    <a:pt x="49" y="34"/>
                  </a:cubicBezTo>
                  <a:close/>
                </a:path>
              </a:pathLst>
            </a:custGeom>
            <a:solidFill>
              <a:srgbClr val="EAEAEA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4"/>
            <p:cNvSpPr>
              <a:spLocks noChangeAspect="1"/>
            </p:cNvSpPr>
            <p:nvPr/>
          </p:nvSpPr>
          <p:spPr bwMode="auto">
            <a:xfrm>
              <a:off x="1440" y="1200"/>
              <a:ext cx="1687" cy="1923"/>
            </a:xfrm>
            <a:custGeom>
              <a:avLst/>
              <a:gdLst/>
              <a:ahLst/>
              <a:cxnLst>
                <a:cxn ang="0">
                  <a:pos x="309" y="17"/>
                </a:cxn>
                <a:cxn ang="0">
                  <a:pos x="226" y="2"/>
                </a:cxn>
                <a:cxn ang="0">
                  <a:pos x="138" y="27"/>
                </a:cxn>
                <a:cxn ang="0">
                  <a:pos x="80" y="72"/>
                </a:cxn>
                <a:cxn ang="0">
                  <a:pos x="31" y="147"/>
                </a:cxn>
                <a:cxn ang="0">
                  <a:pos x="7" y="238"/>
                </a:cxn>
                <a:cxn ang="0">
                  <a:pos x="5" y="365"/>
                </a:cxn>
                <a:cxn ang="0">
                  <a:pos x="4" y="407"/>
                </a:cxn>
                <a:cxn ang="0">
                  <a:pos x="28" y="421"/>
                </a:cxn>
                <a:cxn ang="0">
                  <a:pos x="79" y="407"/>
                </a:cxn>
                <a:cxn ang="0">
                  <a:pos x="138" y="365"/>
                </a:cxn>
                <a:cxn ang="0">
                  <a:pos x="211" y="324"/>
                </a:cxn>
                <a:cxn ang="0">
                  <a:pos x="290" y="298"/>
                </a:cxn>
                <a:cxn ang="0">
                  <a:pos x="357" y="265"/>
                </a:cxn>
                <a:cxn ang="0">
                  <a:pos x="362" y="224"/>
                </a:cxn>
                <a:cxn ang="0">
                  <a:pos x="359" y="177"/>
                </a:cxn>
                <a:cxn ang="0">
                  <a:pos x="365" y="90"/>
                </a:cxn>
                <a:cxn ang="0">
                  <a:pos x="345" y="41"/>
                </a:cxn>
                <a:cxn ang="0">
                  <a:pos x="309" y="17"/>
                </a:cxn>
              </a:cxnLst>
              <a:rect l="0" t="0" r="r" b="b"/>
              <a:pathLst>
                <a:path w="369" h="421">
                  <a:moveTo>
                    <a:pt x="309" y="17"/>
                  </a:moveTo>
                  <a:cubicBezTo>
                    <a:pt x="289" y="11"/>
                    <a:pt x="254" y="0"/>
                    <a:pt x="226" y="2"/>
                  </a:cubicBezTo>
                  <a:cubicBezTo>
                    <a:pt x="198" y="3"/>
                    <a:pt x="163" y="15"/>
                    <a:pt x="138" y="27"/>
                  </a:cubicBezTo>
                  <a:cubicBezTo>
                    <a:pt x="114" y="39"/>
                    <a:pt x="98" y="52"/>
                    <a:pt x="80" y="72"/>
                  </a:cubicBezTo>
                  <a:cubicBezTo>
                    <a:pt x="61" y="92"/>
                    <a:pt x="43" y="120"/>
                    <a:pt x="31" y="147"/>
                  </a:cubicBezTo>
                  <a:cubicBezTo>
                    <a:pt x="18" y="175"/>
                    <a:pt x="11" y="202"/>
                    <a:pt x="7" y="238"/>
                  </a:cubicBezTo>
                  <a:cubicBezTo>
                    <a:pt x="3" y="274"/>
                    <a:pt x="6" y="336"/>
                    <a:pt x="5" y="365"/>
                  </a:cubicBezTo>
                  <a:cubicBezTo>
                    <a:pt x="5" y="393"/>
                    <a:pt x="0" y="397"/>
                    <a:pt x="4" y="407"/>
                  </a:cubicBezTo>
                  <a:cubicBezTo>
                    <a:pt x="7" y="416"/>
                    <a:pt x="16" y="421"/>
                    <a:pt x="28" y="421"/>
                  </a:cubicBezTo>
                  <a:cubicBezTo>
                    <a:pt x="40" y="421"/>
                    <a:pt x="61" y="416"/>
                    <a:pt x="79" y="407"/>
                  </a:cubicBezTo>
                  <a:cubicBezTo>
                    <a:pt x="97" y="398"/>
                    <a:pt x="116" y="379"/>
                    <a:pt x="138" y="365"/>
                  </a:cubicBezTo>
                  <a:cubicBezTo>
                    <a:pt x="160" y="352"/>
                    <a:pt x="186" y="335"/>
                    <a:pt x="211" y="324"/>
                  </a:cubicBezTo>
                  <a:cubicBezTo>
                    <a:pt x="237" y="312"/>
                    <a:pt x="266" y="307"/>
                    <a:pt x="290" y="298"/>
                  </a:cubicBezTo>
                  <a:cubicBezTo>
                    <a:pt x="314" y="288"/>
                    <a:pt x="345" y="278"/>
                    <a:pt x="357" y="265"/>
                  </a:cubicBezTo>
                  <a:cubicBezTo>
                    <a:pt x="369" y="253"/>
                    <a:pt x="361" y="238"/>
                    <a:pt x="362" y="224"/>
                  </a:cubicBezTo>
                  <a:cubicBezTo>
                    <a:pt x="362" y="209"/>
                    <a:pt x="359" y="200"/>
                    <a:pt x="359" y="177"/>
                  </a:cubicBezTo>
                  <a:cubicBezTo>
                    <a:pt x="360" y="155"/>
                    <a:pt x="367" y="113"/>
                    <a:pt x="365" y="90"/>
                  </a:cubicBezTo>
                  <a:cubicBezTo>
                    <a:pt x="363" y="68"/>
                    <a:pt x="355" y="54"/>
                    <a:pt x="345" y="41"/>
                  </a:cubicBezTo>
                  <a:cubicBezTo>
                    <a:pt x="336" y="29"/>
                    <a:pt x="317" y="22"/>
                    <a:pt x="309" y="17"/>
                  </a:cubicBezTo>
                </a:path>
              </a:pathLst>
            </a:custGeom>
            <a:solidFill>
              <a:srgbClr val="FFF5EE"/>
            </a:solidFill>
            <a:ln w="635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5"/>
            <p:cNvSpPr>
              <a:spLocks noChangeAspect="1"/>
            </p:cNvSpPr>
            <p:nvPr/>
          </p:nvSpPr>
          <p:spPr bwMode="auto">
            <a:xfrm>
              <a:off x="3145" y="1468"/>
              <a:ext cx="1174" cy="974"/>
            </a:xfrm>
            <a:custGeom>
              <a:avLst/>
              <a:gdLst/>
              <a:ahLst/>
              <a:cxnLst>
                <a:cxn ang="0">
                  <a:pos x="20" y="14"/>
                </a:cxn>
                <a:cxn ang="0">
                  <a:pos x="3" y="52"/>
                </a:cxn>
                <a:cxn ang="0">
                  <a:pos x="0" y="145"/>
                </a:cxn>
                <a:cxn ang="0">
                  <a:pos x="4" y="187"/>
                </a:cxn>
                <a:cxn ang="0">
                  <a:pos x="22" y="210"/>
                </a:cxn>
                <a:cxn ang="0">
                  <a:pos x="98" y="203"/>
                </a:cxn>
                <a:cxn ang="0">
                  <a:pos x="180" y="149"/>
                </a:cxn>
                <a:cxn ang="0">
                  <a:pos x="235" y="88"/>
                </a:cxn>
                <a:cxn ang="0">
                  <a:pos x="257" y="37"/>
                </a:cxn>
                <a:cxn ang="0">
                  <a:pos x="236" y="17"/>
                </a:cxn>
                <a:cxn ang="0">
                  <a:pos x="162" y="3"/>
                </a:cxn>
                <a:cxn ang="0">
                  <a:pos x="110" y="6"/>
                </a:cxn>
                <a:cxn ang="0">
                  <a:pos x="55" y="1"/>
                </a:cxn>
                <a:cxn ang="0">
                  <a:pos x="20" y="14"/>
                </a:cxn>
              </a:cxnLst>
              <a:rect l="0" t="0" r="r" b="b"/>
              <a:pathLst>
                <a:path w="257" h="213">
                  <a:moveTo>
                    <a:pt x="20" y="14"/>
                  </a:moveTo>
                  <a:cubicBezTo>
                    <a:pt x="11" y="23"/>
                    <a:pt x="6" y="30"/>
                    <a:pt x="3" y="52"/>
                  </a:cubicBezTo>
                  <a:cubicBezTo>
                    <a:pt x="0" y="74"/>
                    <a:pt x="0" y="123"/>
                    <a:pt x="0" y="145"/>
                  </a:cubicBezTo>
                  <a:cubicBezTo>
                    <a:pt x="0" y="168"/>
                    <a:pt x="0" y="176"/>
                    <a:pt x="4" y="187"/>
                  </a:cubicBezTo>
                  <a:cubicBezTo>
                    <a:pt x="7" y="198"/>
                    <a:pt x="6" y="207"/>
                    <a:pt x="22" y="210"/>
                  </a:cubicBezTo>
                  <a:cubicBezTo>
                    <a:pt x="38" y="212"/>
                    <a:pt x="72" y="213"/>
                    <a:pt x="98" y="203"/>
                  </a:cubicBezTo>
                  <a:cubicBezTo>
                    <a:pt x="125" y="193"/>
                    <a:pt x="157" y="168"/>
                    <a:pt x="180" y="149"/>
                  </a:cubicBezTo>
                  <a:cubicBezTo>
                    <a:pt x="202" y="130"/>
                    <a:pt x="222" y="107"/>
                    <a:pt x="235" y="88"/>
                  </a:cubicBezTo>
                  <a:cubicBezTo>
                    <a:pt x="248" y="69"/>
                    <a:pt x="257" y="49"/>
                    <a:pt x="257" y="37"/>
                  </a:cubicBezTo>
                  <a:cubicBezTo>
                    <a:pt x="257" y="25"/>
                    <a:pt x="252" y="23"/>
                    <a:pt x="236" y="17"/>
                  </a:cubicBezTo>
                  <a:cubicBezTo>
                    <a:pt x="220" y="11"/>
                    <a:pt x="183" y="4"/>
                    <a:pt x="162" y="3"/>
                  </a:cubicBezTo>
                  <a:cubicBezTo>
                    <a:pt x="142" y="1"/>
                    <a:pt x="128" y="6"/>
                    <a:pt x="110" y="6"/>
                  </a:cubicBezTo>
                  <a:cubicBezTo>
                    <a:pt x="92" y="6"/>
                    <a:pt x="70" y="0"/>
                    <a:pt x="55" y="1"/>
                  </a:cubicBezTo>
                  <a:cubicBezTo>
                    <a:pt x="40" y="3"/>
                    <a:pt x="28" y="6"/>
                    <a:pt x="20" y="14"/>
                  </a:cubicBezTo>
                </a:path>
              </a:pathLst>
            </a:custGeom>
            <a:solidFill>
              <a:srgbClr val="FFF5EE"/>
            </a:solidFill>
            <a:ln w="635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32509" y="3631450"/>
            <a:ext cx="4735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Hereditary amyloidosis – ATTR</a:t>
            </a:r>
          </a:p>
          <a:p>
            <a:r>
              <a:rPr lang="en-US" dirty="0"/>
              <a:t>a</a:t>
            </a:r>
            <a:r>
              <a:rPr lang="en-US" dirty="0" smtClean="0"/>
              <a:t>myloid is derived from transthyretin mutant, hence liver transplantation as “surgical gene therapy” to stop the supply of mutant…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3608" y="2773944"/>
            <a:ext cx="5809116" cy="246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ATTR: the presence of a mutant leads to formation of unstable tetramers with oligomers dissociating and undergoing </a:t>
            </a:r>
            <a:r>
              <a:rPr lang="en-US" dirty="0" err="1" smtClean="0"/>
              <a:t>fibrillogenesis</a:t>
            </a:r>
            <a:endParaRPr lang="en-US" dirty="0" smtClean="0"/>
          </a:p>
          <a:p>
            <a:r>
              <a:rPr lang="en-US" dirty="0" smtClean="0"/>
              <a:t>- small </a:t>
            </a:r>
            <a:r>
              <a:rPr lang="en-US" dirty="0"/>
              <a:t>molecules stabilizing </a:t>
            </a:r>
            <a:r>
              <a:rPr lang="en-US" dirty="0" smtClean="0"/>
              <a:t>tetramers in clinical </a:t>
            </a:r>
            <a:r>
              <a:rPr lang="en-US" dirty="0"/>
              <a:t>trials</a:t>
            </a:r>
            <a:r>
              <a:rPr lang="en-US" dirty="0" smtClean="0"/>
              <a:t>….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dirty="0" smtClean="0"/>
              <a:t>- TTR </a:t>
            </a:r>
            <a:r>
              <a:rPr lang="en-US" dirty="0"/>
              <a:t>gene silencing agents </a:t>
            </a:r>
            <a:r>
              <a:rPr lang="en-US" dirty="0" smtClean="0"/>
              <a:t>(FDA approved in 2018) reduce </a:t>
            </a:r>
            <a:r>
              <a:rPr lang="en-US" dirty="0"/>
              <a:t>the </a:t>
            </a:r>
            <a:r>
              <a:rPr lang="en-US" dirty="0" smtClean="0"/>
              <a:t>amount </a:t>
            </a:r>
            <a:r>
              <a:rPr lang="en-US" dirty="0"/>
              <a:t>of circulating </a:t>
            </a:r>
            <a:r>
              <a:rPr lang="en-US" dirty="0" smtClean="0"/>
              <a:t>TTR: siRNA </a:t>
            </a:r>
            <a:r>
              <a:rPr lang="en-US" dirty="0"/>
              <a:t>(small interfering RNA) and ASOs (antisense oligonucleotides)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63256" y="2187154"/>
            <a:ext cx="2845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&gt;95% of transthyretin</a:t>
            </a:r>
          </a:p>
          <a:p>
            <a:r>
              <a:rPr lang="en-US" dirty="0"/>
              <a:t>i</a:t>
            </a:r>
            <a:r>
              <a:rPr lang="en-US" dirty="0" smtClean="0"/>
              <a:t>s produced by the liver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FEE1-5D73-449B-91C3-6FC68BA2AE00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477789" y="319381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Hereditary Amyloidosis treatment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186245" y="5764427"/>
            <a:ext cx="9629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Early diagnosis of amyloidosis = biggest challenge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858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fld id="{F29BA1CE-5729-4BCD-B682-8AFF36781EE0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3841926" y="1006475"/>
            <a:ext cx="42843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</a:rPr>
              <a:t>The big picture - 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</a:rPr>
              <a:t>where does amyloid fit?</a:t>
            </a:r>
          </a:p>
        </p:txBody>
      </p:sp>
      <p:pic>
        <p:nvPicPr>
          <p:cNvPr id="112643" name="Picture 3" descr="newborn-photographer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659064"/>
            <a:ext cx="2890838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4" descr="shatter%20the%20silence%20picture%20of%20elderly%20wom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641600"/>
            <a:ext cx="31242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5" descr="Image:Beta-meander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124200"/>
            <a:ext cx="2057400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ottawa.ca/sites/default/files/styles/wetkit_image_spotlight/public/images/topic/recycling-symbol_0.jpg?itok=cOlOWLk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862" y="5007427"/>
            <a:ext cx="24098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172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8681" y="1163562"/>
            <a:ext cx="10460171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What does antibody, Alzheimer’s disease, aging and recycling </a:t>
            </a:r>
            <a:endParaRPr lang="en-US" sz="3200" dirty="0" smtClean="0"/>
          </a:p>
          <a:p>
            <a:r>
              <a:rPr lang="en-US" sz="3200" dirty="0" smtClean="0"/>
              <a:t>have </a:t>
            </a:r>
            <a:r>
              <a:rPr lang="en-US" sz="3200" dirty="0"/>
              <a:t>in common? </a:t>
            </a:r>
            <a:endParaRPr lang="en-US" sz="3200" dirty="0" smtClean="0"/>
          </a:p>
          <a:p>
            <a:r>
              <a:rPr lang="en-US" sz="3200" dirty="0" smtClean="0"/>
              <a:t>- </a:t>
            </a:r>
            <a:r>
              <a:rPr lang="en-US" sz="3200" dirty="0"/>
              <a:t>amyloid </a:t>
            </a:r>
            <a:r>
              <a:rPr lang="en-US" sz="3200" dirty="0" smtClean="0"/>
              <a:t>formation</a:t>
            </a:r>
          </a:p>
          <a:p>
            <a:endParaRPr lang="en-US" sz="3200" dirty="0" smtClean="0"/>
          </a:p>
          <a:p>
            <a:r>
              <a:rPr lang="en-US" sz="3200" dirty="0" smtClean="0"/>
              <a:t>Amyloid beyond disease:</a:t>
            </a:r>
          </a:p>
          <a:p>
            <a:r>
              <a:rPr lang="en-US" sz="3200" dirty="0" smtClean="0"/>
              <a:t>- aging</a:t>
            </a:r>
          </a:p>
          <a:p>
            <a:r>
              <a:rPr lang="en-US" sz="3200" dirty="0" smtClean="0"/>
              <a:t>- functional amyloid – “functional fold”</a:t>
            </a:r>
            <a:endParaRPr lang="en-US" sz="3200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E519-90C6-4BE8-8624-C5F6E38DA217}" type="slidenum">
              <a:rPr lang="en-US" smtClean="0"/>
              <a:pPr/>
              <a:t>38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948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mahamala.com/wp-content/uploads/2015/02/Silk-Worms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685" y="1558984"/>
            <a:ext cx="3760420" cy="282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i.dailymail.co.uk/i/pix/2009/04/24/article-1173139-04A2973D000005DC-994_468x28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7"/>
          <a:stretch/>
        </p:blipFill>
        <p:spPr bwMode="auto">
          <a:xfrm>
            <a:off x="5376277" y="1558984"/>
            <a:ext cx="4865497" cy="282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luorite Green Silk Charmeus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54" y="3239141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80270" y="580292"/>
            <a:ext cx="43581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</a:rPr>
              <a:t>Images of amyloid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FEE1-5D73-449B-91C3-6FC68BA2AE00}" type="slidenum">
              <a:rPr lang="en-US" smtClean="0"/>
              <a:pPr/>
              <a:t>39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673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7046" y="1559169"/>
            <a:ext cx="7781297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Outline:</a:t>
            </a:r>
          </a:p>
          <a:p>
            <a:pPr marL="342900" indent="-342900">
              <a:buAutoNum type="arabicPeriod"/>
            </a:pPr>
            <a:r>
              <a:rPr lang="en-US" sz="3200" dirty="0" smtClean="0">
                <a:solidFill>
                  <a:srgbClr val="002060"/>
                </a:solidFill>
              </a:rPr>
              <a:t>Amyloid: what is it and why it forms</a:t>
            </a:r>
          </a:p>
          <a:p>
            <a:pPr marL="342900" indent="-342900">
              <a:buAutoNum type="arabicPeriod"/>
            </a:pPr>
            <a:r>
              <a:rPr lang="en-US" sz="3200" dirty="0" smtClean="0">
                <a:solidFill>
                  <a:srgbClr val="002060"/>
                </a:solidFill>
              </a:rPr>
              <a:t>Major types of amyloid</a:t>
            </a:r>
          </a:p>
          <a:p>
            <a:pPr marL="342900" indent="-342900">
              <a:buAutoNum type="arabicPeriod"/>
            </a:pPr>
            <a:r>
              <a:rPr lang="en-US" sz="3200" dirty="0" smtClean="0">
                <a:solidFill>
                  <a:srgbClr val="002060"/>
                </a:solidFill>
              </a:rPr>
              <a:t>Clinical presentation </a:t>
            </a:r>
          </a:p>
          <a:p>
            <a:pPr marL="342900" indent="-342900">
              <a:buAutoNum type="arabicPeriod"/>
            </a:pPr>
            <a:r>
              <a:rPr lang="en-US" sz="3200" dirty="0" smtClean="0">
                <a:solidFill>
                  <a:srgbClr val="002060"/>
                </a:solidFill>
              </a:rPr>
              <a:t>Pathogenesis and pathology</a:t>
            </a:r>
          </a:p>
          <a:p>
            <a:pPr marL="342900" indent="-342900">
              <a:buAutoNum type="arabicPeriod"/>
            </a:pPr>
            <a:r>
              <a:rPr lang="en-US" sz="3200" dirty="0" smtClean="0">
                <a:solidFill>
                  <a:srgbClr val="002060"/>
                </a:solidFill>
              </a:rPr>
              <a:t>Diagnosis: generic and protein-type specific</a:t>
            </a:r>
          </a:p>
          <a:p>
            <a:pPr marL="342900" indent="-342900">
              <a:buAutoNum type="arabicPeriod"/>
            </a:pPr>
            <a:r>
              <a:rPr lang="en-US" sz="3200" dirty="0">
                <a:solidFill>
                  <a:srgbClr val="002060"/>
                </a:solidFill>
              </a:rPr>
              <a:t>T</a:t>
            </a:r>
            <a:r>
              <a:rPr lang="en-US" sz="3200" dirty="0" smtClean="0">
                <a:solidFill>
                  <a:srgbClr val="002060"/>
                </a:solidFill>
              </a:rPr>
              <a:t>reatments</a:t>
            </a:r>
          </a:p>
          <a:p>
            <a:pPr marL="342900" indent="-342900">
              <a:buAutoNum type="arabicPeriod"/>
            </a:pPr>
            <a:r>
              <a:rPr lang="en-US" sz="3200" dirty="0" smtClean="0">
                <a:solidFill>
                  <a:srgbClr val="002060"/>
                </a:solidFill>
              </a:rPr>
              <a:t>Amyloid beyond disease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FEE1-5D73-449B-91C3-6FC68BA2AE00}" type="slidenum">
              <a:rPr lang="en-US" smtClean="0"/>
              <a:pPr/>
              <a:t>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620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pnas.org/content/105/50/19726/F1.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513" y="260420"/>
            <a:ext cx="4164378" cy="413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8990" y="603140"/>
            <a:ext cx="640080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</a:rPr>
              <a:t>Amylome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= the universe of proteins </a:t>
            </a:r>
          </a:p>
          <a:p>
            <a:r>
              <a:rPr lang="en-US" sz="2800" dirty="0" smtClean="0"/>
              <a:t>that are capable of forming amyloid-like fibrils</a:t>
            </a:r>
          </a:p>
          <a:p>
            <a:r>
              <a:rPr lang="en-US" sz="4000" dirty="0" smtClean="0">
                <a:solidFill>
                  <a:srgbClr val="FF0000"/>
                </a:solidFill>
              </a:rPr>
              <a:t>Functional amyloid</a:t>
            </a:r>
          </a:p>
          <a:p>
            <a:endParaRPr lang="en-US" dirty="0" smtClean="0"/>
          </a:p>
          <a:p>
            <a:r>
              <a:rPr lang="en-US" dirty="0" smtClean="0"/>
              <a:t>Amyloid in </a:t>
            </a:r>
            <a:r>
              <a:rPr lang="en-US" dirty="0"/>
              <a:t>nature for functional </a:t>
            </a:r>
            <a:r>
              <a:rPr lang="en-US" dirty="0" smtClean="0"/>
              <a:t>purposes 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high-density </a:t>
            </a:r>
            <a:r>
              <a:rPr lang="en-US" dirty="0"/>
              <a:t>packing of amino </a:t>
            </a:r>
            <a:r>
              <a:rPr lang="en-US" dirty="0" smtClean="0"/>
              <a:t>acids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unique </a:t>
            </a:r>
            <a:r>
              <a:rPr lang="en-US" dirty="0"/>
              <a:t>mechanical or </a:t>
            </a:r>
            <a:r>
              <a:rPr lang="en-US" dirty="0" smtClean="0"/>
              <a:t>chemical properties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highly </a:t>
            </a:r>
            <a:r>
              <a:rPr lang="en-US" dirty="0"/>
              <a:t>adapted use </a:t>
            </a:r>
          </a:p>
          <a:p>
            <a:endParaRPr lang="en-US" dirty="0" smtClean="0"/>
          </a:p>
          <a:p>
            <a:r>
              <a:rPr lang="en-US" dirty="0" smtClean="0"/>
              <a:t>bacterial </a:t>
            </a:r>
            <a:r>
              <a:rPr lang="en-US" dirty="0"/>
              <a:t>biofilm</a:t>
            </a:r>
            <a:r>
              <a:rPr lang="en-US" dirty="0" smtClean="0"/>
              <a:t>, fungal </a:t>
            </a:r>
            <a:r>
              <a:rPr lang="en-US" dirty="0"/>
              <a:t>spore production, </a:t>
            </a:r>
            <a:endParaRPr lang="en-US" dirty="0" smtClean="0"/>
          </a:p>
          <a:p>
            <a:r>
              <a:rPr lang="en-US" dirty="0" smtClean="0"/>
              <a:t>melanosome </a:t>
            </a:r>
            <a:r>
              <a:rPr lang="en-US" dirty="0"/>
              <a:t>production in the skin, </a:t>
            </a:r>
            <a:r>
              <a:rPr lang="en-US" dirty="0" smtClean="0"/>
              <a:t>hormone </a:t>
            </a:r>
            <a:r>
              <a:rPr lang="en-US" dirty="0"/>
              <a:t>packing </a:t>
            </a:r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the secretory granules of the endocrine </a:t>
            </a:r>
            <a:r>
              <a:rPr lang="en-US" dirty="0" smtClean="0"/>
              <a:t>system</a:t>
            </a:r>
            <a:endParaRPr lang="en-US" dirty="0"/>
          </a:p>
          <a:p>
            <a:r>
              <a:rPr lang="en-US" dirty="0"/>
              <a:t>natural adhesives </a:t>
            </a:r>
            <a:r>
              <a:rPr lang="en-US" dirty="0" smtClean="0"/>
              <a:t>that </a:t>
            </a:r>
            <a:r>
              <a:rPr lang="en-US" dirty="0"/>
              <a:t>cure in different </a:t>
            </a:r>
            <a:r>
              <a:rPr lang="en-US" dirty="0" smtClean="0"/>
              <a:t>environments </a:t>
            </a:r>
          </a:p>
          <a:p>
            <a:r>
              <a:rPr lang="en-US" dirty="0" smtClean="0"/>
              <a:t>including fully </a:t>
            </a:r>
            <a:r>
              <a:rPr lang="en-US" dirty="0"/>
              <a:t>submerged in </a:t>
            </a:r>
            <a:r>
              <a:rPr lang="en-US" dirty="0" smtClean="0"/>
              <a:t>seawater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6884616" y="4542680"/>
            <a:ext cx="436304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</a:t>
            </a:r>
            <a:r>
              <a:rPr lang="en-US" sz="1400" dirty="0" smtClean="0"/>
              <a:t>ammalian </a:t>
            </a:r>
            <a:r>
              <a:rPr lang="en-US" sz="1400" dirty="0"/>
              <a:t>protein </a:t>
            </a:r>
            <a:r>
              <a:rPr lang="en-US" sz="1400" dirty="0" smtClean="0"/>
              <a:t>Pmel17: forms </a:t>
            </a:r>
            <a:r>
              <a:rPr lang="en-US" sz="1400" dirty="0"/>
              <a:t>amyloid structures and </a:t>
            </a:r>
            <a:r>
              <a:rPr lang="en-US" sz="1400" dirty="0" smtClean="0"/>
              <a:t>thereby accelerates </a:t>
            </a:r>
            <a:r>
              <a:rPr lang="en-US" sz="1400" dirty="0"/>
              <a:t>covalent polymerization of reactive small molecules </a:t>
            </a:r>
            <a:r>
              <a:rPr lang="en-US" sz="1400" dirty="0" smtClean="0"/>
              <a:t>into melanin</a:t>
            </a:r>
          </a:p>
          <a:p>
            <a:r>
              <a:rPr lang="en-US" sz="1400" dirty="0" smtClean="0"/>
              <a:t> </a:t>
            </a:r>
            <a:endParaRPr lang="en-US" sz="1400" dirty="0"/>
          </a:p>
          <a:p>
            <a:r>
              <a:rPr lang="en-US" sz="1400" dirty="0"/>
              <a:t>peptide hormones </a:t>
            </a:r>
            <a:r>
              <a:rPr lang="en-US" sz="1400" dirty="0" smtClean="0"/>
              <a:t>stored </a:t>
            </a:r>
            <a:r>
              <a:rPr lang="en-US" sz="1400" dirty="0"/>
              <a:t>as </a:t>
            </a:r>
            <a:endParaRPr lang="en-US" sz="1400" dirty="0" smtClean="0"/>
          </a:p>
          <a:p>
            <a:r>
              <a:rPr lang="en-US" sz="1400" dirty="0" smtClean="0"/>
              <a:t>amyloid-like </a:t>
            </a:r>
            <a:r>
              <a:rPr lang="en-US" sz="1400" dirty="0"/>
              <a:t>cross-β-sheet-rich </a:t>
            </a:r>
            <a:endParaRPr lang="en-US" sz="1400" dirty="0" smtClean="0"/>
          </a:p>
          <a:p>
            <a:r>
              <a:rPr lang="en-US" sz="1400" dirty="0" smtClean="0"/>
              <a:t>conformations </a:t>
            </a:r>
            <a:r>
              <a:rPr lang="en-US" sz="1400" dirty="0"/>
              <a:t>in pituitary glands</a:t>
            </a:r>
          </a:p>
        </p:txBody>
      </p:sp>
      <p:pic>
        <p:nvPicPr>
          <p:cNvPr id="18434" name="Picture 2" descr="https://encrypted-tbn3.gstatic.com/images?q=tbn:ANd9GcSGvZKwQb4dVKG78tA2SXKIeP6wMaLuCxjBftESbyeYIHY8wE5A4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477" y="5267832"/>
            <a:ext cx="1984339" cy="142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FEE1-5D73-449B-91C3-6FC68BA2AE00}" type="slidenum">
              <a:rPr lang="en-US" smtClean="0"/>
              <a:pPr/>
              <a:t>40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358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Barnacles live on rocks, reefs, jetties, pilings, grasses, boat hulls and other hard surfaces in shallow waters. (kmevans/Flickr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48" y="70869"/>
            <a:ext cx="5089342" cy="305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upload.wikimedia.org/wikipedia/commons/thumb/8/81/Siuslaw_River-1.jpg/1920px-Siuslaw_River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971" y="70870"/>
            <a:ext cx="4580407" cy="305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86468" y="5550863"/>
            <a:ext cx="3027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Barnacle (marine crustacean)</a:t>
            </a:r>
          </a:p>
          <a:p>
            <a:r>
              <a:rPr lang="en-US" dirty="0" smtClean="0"/>
              <a:t>  stick with amyloid adhesive</a:t>
            </a:r>
            <a:endParaRPr lang="en-US" dirty="0"/>
          </a:p>
        </p:txBody>
      </p:sp>
      <p:pic>
        <p:nvPicPr>
          <p:cNvPr id="5" name="Picture 2" descr="https://teacheratsea.files.wordpress.com/2012/05/dscn14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165" y="2777627"/>
            <a:ext cx="4681050" cy="351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ile:Barnacle anatom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940" y="3262251"/>
            <a:ext cx="2961793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FEE1-5D73-449B-91C3-6FC68BA2AE00}" type="slidenum">
              <a:rPr lang="en-US" smtClean="0"/>
              <a:pPr/>
              <a:t>41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052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fld id="{B4E1BA05-2317-4711-8F77-45D2645BAE43}" type="slidenum">
              <a:rPr lang="en-US" altLang="en-US"/>
              <a:pPr/>
              <a:t>42</a:t>
            </a:fld>
            <a:endParaRPr lang="en-US" altLang="en-US"/>
          </a:p>
        </p:txBody>
      </p:sp>
      <p:pic>
        <p:nvPicPr>
          <p:cNvPr id="152581" name="Picture 5" descr="Amyloids%20Image%2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579" y="2093495"/>
            <a:ext cx="6705600" cy="219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582" name="Text Box 6"/>
          <p:cNvSpPr txBox="1">
            <a:spLocks noChangeArrowheads="1"/>
          </p:cNvSpPr>
          <p:nvPr/>
        </p:nvSpPr>
        <p:spPr bwMode="auto">
          <a:xfrm>
            <a:off x="601586" y="4379488"/>
            <a:ext cx="7736304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1" dirty="0"/>
              <a:t>“Functional fold”: </a:t>
            </a:r>
          </a:p>
          <a:p>
            <a:r>
              <a:rPr lang="en-US" altLang="en-US" b="1" dirty="0"/>
              <a:t>amyloid-based natural adhesives, biomimetic adhesives…</a:t>
            </a:r>
          </a:p>
          <a:p>
            <a:endParaRPr lang="en-US" altLang="en-US" sz="1000" dirty="0"/>
          </a:p>
          <a:p>
            <a:r>
              <a:rPr lang="en-US" altLang="en-US" sz="1200" i="1" dirty="0"/>
              <a:t>Schematic model of the mechanical manipulation of single intermolecular beta-sheets of an amyloid fibril by an AFM tip. The sequential unfolding of individual molecules corresponds to the repetitive </a:t>
            </a:r>
            <a:r>
              <a:rPr lang="en-US" altLang="en-US" sz="1200" i="1" dirty="0" err="1"/>
              <a:t>sawtooth</a:t>
            </a:r>
            <a:r>
              <a:rPr lang="en-US" altLang="en-US" sz="1200" i="1" dirty="0"/>
              <a:t> peaks in force-extension curves. </a:t>
            </a:r>
          </a:p>
          <a:p>
            <a:r>
              <a:rPr lang="en-US" altLang="en-US" sz="1200" i="1" dirty="0"/>
              <a:t>(b) Representative force-extension curve </a:t>
            </a:r>
            <a:r>
              <a:rPr lang="en-US" altLang="en-US" sz="1200" i="1" dirty="0" err="1"/>
              <a:t>sawtooth</a:t>
            </a:r>
            <a:r>
              <a:rPr lang="en-US" altLang="en-US" sz="1200" i="1" dirty="0"/>
              <a:t> from probing the adhesive of the </a:t>
            </a:r>
            <a:r>
              <a:rPr lang="en-US" altLang="en-US" sz="1200" i="1" dirty="0" err="1"/>
              <a:t>aeroterrestrial</a:t>
            </a:r>
            <a:r>
              <a:rPr lang="en-US" altLang="en-US" sz="1200" i="1" dirty="0"/>
              <a:t> green alga, </a:t>
            </a:r>
            <a:r>
              <a:rPr lang="en-US" altLang="en-US" sz="1200" i="1" dirty="0" err="1"/>
              <a:t>Prasiola</a:t>
            </a:r>
            <a:r>
              <a:rPr lang="en-US" altLang="en-US" sz="1200" i="1" dirty="0"/>
              <a:t> </a:t>
            </a:r>
            <a:r>
              <a:rPr lang="en-US" altLang="en-US" sz="1200" i="1" dirty="0" err="1"/>
              <a:t>linearis</a:t>
            </a:r>
            <a:r>
              <a:rPr lang="en-US" altLang="en-US" sz="1200" i="1" dirty="0"/>
              <a:t>. The regularly spaced, highly-ordered peaks  have been fitted to the worm-like chain model. </a:t>
            </a:r>
          </a:p>
          <a:p>
            <a:r>
              <a:rPr lang="en-US" altLang="en-US" sz="1200" i="1" dirty="0"/>
              <a:t>(c) AFM image of functional amyloid fibrils in the adhesive extruded from the marine parasite, </a:t>
            </a:r>
            <a:r>
              <a:rPr lang="en-US" altLang="en-US" sz="1200" i="1" dirty="0" err="1"/>
              <a:t>Entobdella</a:t>
            </a:r>
            <a:r>
              <a:rPr lang="en-US" altLang="en-US" sz="1200" i="1" dirty="0"/>
              <a:t> </a:t>
            </a:r>
            <a:r>
              <a:rPr lang="en-US" altLang="en-US" sz="1200" i="1" dirty="0" err="1"/>
              <a:t>soleae</a:t>
            </a:r>
            <a:r>
              <a:rPr lang="en-US" altLang="en-US" sz="1200" i="1" dirty="0"/>
              <a:t>, which attaches to the skin of the common sole (</a:t>
            </a:r>
            <a:r>
              <a:rPr lang="en-US" altLang="en-US" sz="1200" i="1" dirty="0" err="1"/>
              <a:t>Solea</a:t>
            </a:r>
            <a:r>
              <a:rPr lang="en-US" altLang="en-US" sz="1200" i="1" dirty="0"/>
              <a:t> </a:t>
            </a:r>
            <a:r>
              <a:rPr lang="en-US" altLang="en-US" sz="1200" i="1" dirty="0" err="1"/>
              <a:t>solea</a:t>
            </a:r>
            <a:r>
              <a:rPr lang="en-US" altLang="en-US" sz="1200" i="1" dirty="0"/>
              <a:t>) in the marine environment</a:t>
            </a:r>
            <a:r>
              <a:rPr lang="en-US" altLang="en-US" sz="1200" i="1" dirty="0" smtClean="0"/>
              <a:t>. A. </a:t>
            </a:r>
            <a:r>
              <a:rPr lang="en-US" altLang="en-US" sz="1200" i="1" dirty="0" err="1" smtClean="0"/>
              <a:t>Mostaert</a:t>
            </a:r>
            <a:r>
              <a:rPr lang="en-US" altLang="en-US" sz="1200" i="1" dirty="0" smtClean="0"/>
              <a:t> et al.</a:t>
            </a:r>
            <a:endParaRPr lang="en-US" altLang="en-US" sz="1200" i="1" dirty="0"/>
          </a:p>
        </p:txBody>
      </p:sp>
      <p:pic>
        <p:nvPicPr>
          <p:cNvPr id="152586" name="Picture 10" descr="Closeup of Incision and Surgical Staples 10 Days after a Total Hip Replacement Photographic Pri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716" y="2093495"/>
            <a:ext cx="22352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55032" y="1118937"/>
            <a:ext cx="94808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Amyloid </a:t>
            </a:r>
            <a:r>
              <a:rPr lang="en-US" sz="3200" dirty="0"/>
              <a:t>fibrils </a:t>
            </a:r>
            <a:r>
              <a:rPr lang="en-US" sz="3200" dirty="0" smtClean="0"/>
              <a:t>as </a:t>
            </a:r>
            <a:r>
              <a:rPr lang="en-US" sz="3200" dirty="0"/>
              <a:t>biotechnological </a:t>
            </a:r>
            <a:r>
              <a:rPr lang="en-US" sz="3200" dirty="0" smtClean="0"/>
              <a:t>role models… </a:t>
            </a:r>
            <a:endParaRPr lang="en-US" sz="3200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894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fld id="{B49268E3-DB2A-42AE-95BC-D9134897E4C1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699614" y="597333"/>
            <a:ext cx="301074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/>
              <a:t>Thank </a:t>
            </a:r>
            <a:r>
              <a:rPr lang="en-US" altLang="en-US" sz="2400" dirty="0" smtClean="0"/>
              <a:t>you</a:t>
            </a:r>
          </a:p>
          <a:p>
            <a:pPr eaLnBrk="1" hangingPunct="1"/>
            <a:r>
              <a:rPr lang="en-US" altLang="en-US" sz="2400" dirty="0" smtClean="0"/>
              <a:t>Questions?</a:t>
            </a:r>
          </a:p>
          <a:p>
            <a:pPr eaLnBrk="1" hangingPunct="1"/>
            <a:r>
              <a:rPr lang="en-US" altLang="en-US" sz="2400" dirty="0" smtClean="0"/>
              <a:t>mpicken@lumc.edu</a:t>
            </a:r>
            <a:endParaRPr lang="en-US" altLang="en-US" sz="2400" dirty="0"/>
          </a:p>
        </p:txBody>
      </p:sp>
      <p:pic>
        <p:nvPicPr>
          <p:cNvPr id="58372" name="Picture 4" descr="P10100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5"/>
          <a:stretch>
            <a:fillRect/>
          </a:stretch>
        </p:blipFill>
        <p:spPr bwMode="auto">
          <a:xfrm>
            <a:off x="8098127" y="547912"/>
            <a:ext cx="2505395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6" descr="P10100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629" y="2502476"/>
            <a:ext cx="2488893" cy="2005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1" name="Rectangle 7"/>
          <p:cNvSpPr>
            <a:spLocks noChangeArrowheads="1"/>
          </p:cNvSpPr>
          <p:nvPr/>
        </p:nvSpPr>
        <p:spPr bwMode="auto">
          <a:xfrm>
            <a:off x="4800600" y="3886201"/>
            <a:ext cx="3352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Clinical suspicion…</a:t>
            </a:r>
          </a:p>
          <a:p>
            <a:pPr>
              <a:defRPr/>
            </a:pPr>
            <a:r>
              <a:rPr lang="en-US" sz="2000" dirty="0"/>
              <a:t>Pathologic suspicion…</a:t>
            </a:r>
          </a:p>
          <a:p>
            <a:pPr>
              <a:defRPr/>
            </a:pPr>
            <a:r>
              <a:rPr lang="en-US" sz="2000" dirty="0"/>
              <a:t>Patients’ perspective</a:t>
            </a:r>
            <a:r>
              <a:rPr lang="en-US" sz="2000" dirty="0" smtClean="0"/>
              <a:t>…</a:t>
            </a:r>
          </a:p>
          <a:p>
            <a:pPr>
              <a:defRPr/>
            </a:pPr>
            <a:r>
              <a:rPr lang="en-US" sz="2000" dirty="0" smtClean="0"/>
              <a:t>Awareness and education</a:t>
            </a:r>
            <a:endParaRPr lang="en-US" sz="2000" dirty="0"/>
          </a:p>
        </p:txBody>
      </p:sp>
      <p:pic>
        <p:nvPicPr>
          <p:cNvPr id="13" name="Picture 5" descr="1s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977" y="547912"/>
            <a:ext cx="277331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http://ecx.images-amazon.com/images/I/51kOCuXcnqL._SX350_BO1,204,203,200_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14" y="2267044"/>
            <a:ext cx="2630695" cy="372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173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FEE1-5D73-449B-91C3-6FC68BA2AE0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37077" y="1876709"/>
            <a:ext cx="9301008" cy="4031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sz="3200" dirty="0" smtClean="0">
                <a:solidFill>
                  <a:srgbClr val="002060"/>
                </a:solidFill>
              </a:rPr>
              <a:t>Amyloid: what is it and why it forms</a:t>
            </a:r>
          </a:p>
          <a:p>
            <a:pPr marL="342900" indent="-342900"/>
            <a:endParaRPr lang="en-US" sz="3200" dirty="0" smtClean="0">
              <a:solidFill>
                <a:srgbClr val="002060"/>
              </a:solidFill>
            </a:endParaRPr>
          </a:p>
          <a:p>
            <a:pPr marL="342900" indent="-342900"/>
            <a:r>
              <a:rPr lang="en-US" sz="3200" dirty="0" smtClean="0">
                <a:solidFill>
                  <a:srgbClr val="002060"/>
                </a:solidFill>
              </a:rPr>
              <a:t>Name = misnomer: “amyloid” means starch</a:t>
            </a:r>
          </a:p>
          <a:p>
            <a:pPr marL="342900" indent="-342900"/>
            <a:r>
              <a:rPr lang="en-US" sz="3200" dirty="0">
                <a:solidFill>
                  <a:srgbClr val="002060"/>
                </a:solidFill>
              </a:rPr>
              <a:t>b</a:t>
            </a:r>
            <a:r>
              <a:rPr lang="en-US" sz="3200" dirty="0" smtClean="0">
                <a:solidFill>
                  <a:srgbClr val="002060"/>
                </a:solidFill>
              </a:rPr>
              <a:t>ut deposits of amyloid contain predominantly protein</a:t>
            </a:r>
          </a:p>
          <a:p>
            <a:pPr marL="342900" indent="-342900"/>
            <a:r>
              <a:rPr lang="en-US" sz="3200" dirty="0">
                <a:solidFill>
                  <a:srgbClr val="002060"/>
                </a:solidFill>
              </a:rPr>
              <a:t>w</a:t>
            </a:r>
            <a:r>
              <a:rPr lang="en-US" sz="3200" dirty="0" smtClean="0">
                <a:solidFill>
                  <a:srgbClr val="002060"/>
                </a:solidFill>
              </a:rPr>
              <a:t>hich became </a:t>
            </a:r>
            <a:r>
              <a:rPr lang="en-US" sz="3200" dirty="0" err="1" smtClean="0">
                <a:solidFill>
                  <a:srgbClr val="002060"/>
                </a:solidFill>
              </a:rPr>
              <a:t>mis</a:t>
            </a:r>
            <a:r>
              <a:rPr lang="en-US" sz="3200" dirty="0" smtClean="0">
                <a:solidFill>
                  <a:srgbClr val="002060"/>
                </a:solidFill>
              </a:rPr>
              <a:t>-folded</a:t>
            </a:r>
          </a:p>
          <a:p>
            <a:pPr marL="342900" indent="-342900"/>
            <a:endParaRPr lang="en-US" sz="3200" dirty="0" smtClean="0">
              <a:solidFill>
                <a:srgbClr val="002060"/>
              </a:solidFill>
            </a:endParaRPr>
          </a:p>
          <a:p>
            <a:pPr marL="342900" indent="-342900"/>
            <a:r>
              <a:rPr lang="en-US" sz="3200" dirty="0" smtClean="0">
                <a:solidFill>
                  <a:srgbClr val="002060"/>
                </a:solidFill>
              </a:rPr>
              <a:t>Amyloidoses = amyloid diseases </a:t>
            </a:r>
          </a:p>
          <a:p>
            <a:pPr marL="342900" indent="-342900"/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285259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fld id="{08F16185-D92B-4282-9F5C-2EB6AA7C06BE}" type="slidenum">
              <a:rPr lang="en-US" altLang="en-US"/>
              <a:pPr/>
              <a:t>6</a:t>
            </a:fld>
            <a:endParaRPr lang="en-US" altLang="en-US"/>
          </a:p>
        </p:txBody>
      </p:sp>
      <p:pic>
        <p:nvPicPr>
          <p:cNvPr id="14338" name="Picture 2" descr="Image:Beta-meander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737" y="1295401"/>
            <a:ext cx="37433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Image:1GZX Haemoglobi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34" y="1219200"/>
            <a:ext cx="3274855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4181694" y="2743200"/>
            <a:ext cx="14478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53" name="Text Box 5"/>
          <p:cNvSpPr txBox="1">
            <a:spLocks noChangeArrowheads="1"/>
          </p:cNvSpPr>
          <p:nvPr/>
        </p:nvSpPr>
        <p:spPr bwMode="auto">
          <a:xfrm>
            <a:off x="4118290" y="2907318"/>
            <a:ext cx="15588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b="1" dirty="0" err="1">
                <a:solidFill>
                  <a:srgbClr val="00B050"/>
                </a:solidFill>
              </a:rPr>
              <a:t>Fibrillogenesis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55654" name="Text Box 6"/>
          <p:cNvSpPr txBox="1">
            <a:spLocks noChangeArrowheads="1"/>
          </p:cNvSpPr>
          <p:nvPr/>
        </p:nvSpPr>
        <p:spPr bwMode="auto">
          <a:xfrm>
            <a:off x="2263378" y="990606"/>
            <a:ext cx="8114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l-GR" dirty="0">
                <a:solidFill>
                  <a:srgbClr val="002060"/>
                </a:solidFill>
                <a:cs typeface="Arial" pitchFamily="34" charset="0"/>
              </a:rPr>
              <a:t>α</a:t>
            </a:r>
            <a:r>
              <a:rPr lang="en-US" dirty="0">
                <a:solidFill>
                  <a:srgbClr val="002060"/>
                </a:solidFill>
              </a:rPr>
              <a:t> helix</a:t>
            </a:r>
          </a:p>
        </p:txBody>
      </p:sp>
      <p:sp>
        <p:nvSpPr>
          <p:cNvPr id="155655" name="Text Box 7"/>
          <p:cNvSpPr txBox="1">
            <a:spLocks noChangeArrowheads="1"/>
          </p:cNvSpPr>
          <p:nvPr/>
        </p:nvSpPr>
        <p:spPr bwMode="auto">
          <a:xfrm>
            <a:off x="6524532" y="990601"/>
            <a:ext cx="1751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l-GR" dirty="0">
                <a:solidFill>
                  <a:srgbClr val="002060"/>
                </a:solidFill>
              </a:rPr>
              <a:t>β</a:t>
            </a:r>
            <a:r>
              <a:rPr lang="en-US" dirty="0">
                <a:solidFill>
                  <a:srgbClr val="002060"/>
                </a:solidFill>
              </a:rPr>
              <a:t> pleated sheet</a:t>
            </a:r>
          </a:p>
        </p:txBody>
      </p:sp>
      <p:sp>
        <p:nvSpPr>
          <p:cNvPr id="155657" name="Text Box 9"/>
          <p:cNvSpPr txBox="1">
            <a:spLocks noChangeArrowheads="1"/>
          </p:cNvSpPr>
          <p:nvPr/>
        </p:nvSpPr>
        <p:spPr bwMode="auto">
          <a:xfrm>
            <a:off x="1828800" y="119063"/>
            <a:ext cx="8534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 err="1">
                <a:solidFill>
                  <a:srgbClr val="002060"/>
                </a:solidFill>
              </a:rPr>
              <a:t>Amyloidoses</a:t>
            </a:r>
            <a:r>
              <a:rPr lang="en-US" altLang="en-US" sz="3600" dirty="0">
                <a:solidFill>
                  <a:srgbClr val="002060"/>
                </a:solidFill>
              </a:rPr>
              <a:t> – protein folding disorders</a:t>
            </a:r>
          </a:p>
        </p:txBody>
      </p:sp>
      <p:sp>
        <p:nvSpPr>
          <p:cNvPr id="155658" name="Text Box 10"/>
          <p:cNvSpPr txBox="1">
            <a:spLocks noChangeArrowheads="1"/>
          </p:cNvSpPr>
          <p:nvPr/>
        </p:nvSpPr>
        <p:spPr bwMode="auto">
          <a:xfrm>
            <a:off x="3524982" y="3130039"/>
            <a:ext cx="28473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00B050"/>
                </a:solidFill>
              </a:rPr>
              <a:t>Conformational shift to</a:t>
            </a:r>
          </a:p>
          <a:p>
            <a:pPr algn="ctr" eaLnBrk="1" hangingPunct="1">
              <a:defRPr/>
            </a:pPr>
            <a:r>
              <a:rPr lang="el-GR" b="1" dirty="0">
                <a:solidFill>
                  <a:srgbClr val="00B050"/>
                </a:solidFill>
                <a:cs typeface="Arial" pitchFamily="34" charset="0"/>
              </a:rPr>
              <a:t>β</a:t>
            </a:r>
            <a:r>
              <a:rPr lang="en-US" b="1" dirty="0">
                <a:solidFill>
                  <a:srgbClr val="00B050"/>
                </a:solidFill>
                <a:cs typeface="Arial" pitchFamily="34" charset="0"/>
              </a:rPr>
              <a:t>-</a:t>
            </a:r>
            <a:r>
              <a:rPr lang="en-US" b="1" dirty="0">
                <a:solidFill>
                  <a:srgbClr val="00B050"/>
                </a:solidFill>
              </a:rPr>
              <a:t>pleated sheet 2</a:t>
            </a:r>
            <a:r>
              <a:rPr lang="en-US" b="1" baseline="30000" dirty="0">
                <a:solidFill>
                  <a:srgbClr val="00B050"/>
                </a:solidFill>
              </a:rPr>
              <a:t>0</a:t>
            </a:r>
            <a:r>
              <a:rPr lang="en-US" b="1" dirty="0">
                <a:solidFill>
                  <a:srgbClr val="00B050"/>
                </a:solidFill>
              </a:rPr>
              <a:t> structure</a:t>
            </a:r>
          </a:p>
        </p:txBody>
      </p:sp>
      <p:sp>
        <p:nvSpPr>
          <p:cNvPr id="155660" name="Text Box 12"/>
          <p:cNvSpPr txBox="1">
            <a:spLocks noChangeArrowheads="1"/>
          </p:cNvSpPr>
          <p:nvPr/>
        </p:nvSpPr>
        <p:spPr bwMode="auto">
          <a:xfrm>
            <a:off x="6324142" y="3592275"/>
            <a:ext cx="344196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/>
            <a:r>
              <a:rPr lang="en-US" altLang="en-US" dirty="0" smtClean="0">
                <a:solidFill>
                  <a:srgbClr val="002060"/>
                </a:solidFill>
              </a:rPr>
              <a:t>hydrophobic, insoluble</a:t>
            </a:r>
          </a:p>
          <a:p>
            <a:pPr eaLnBrk="1" hangingPunct="1"/>
            <a:r>
              <a:rPr lang="en-US" altLang="en-US" dirty="0" smtClean="0">
                <a:solidFill>
                  <a:srgbClr val="002060"/>
                </a:solidFill>
              </a:rPr>
              <a:t>non-functional</a:t>
            </a:r>
          </a:p>
          <a:p>
            <a:pPr eaLnBrk="1" hangingPunct="1"/>
            <a:r>
              <a:rPr lang="en-US" altLang="en-US" dirty="0" smtClean="0">
                <a:solidFill>
                  <a:srgbClr val="002060"/>
                </a:solidFill>
              </a:rPr>
              <a:t>resistant to degradation</a:t>
            </a:r>
          </a:p>
          <a:p>
            <a:pPr eaLnBrk="1" hangingPunct="1"/>
            <a:r>
              <a:rPr lang="en-US" altLang="en-US" dirty="0" smtClean="0">
                <a:solidFill>
                  <a:srgbClr val="002060"/>
                </a:solidFill>
              </a:rPr>
              <a:t>sticky (prone to aggregation)</a:t>
            </a:r>
          </a:p>
          <a:p>
            <a:r>
              <a:rPr lang="en-US" altLang="en-US" dirty="0">
                <a:solidFill>
                  <a:srgbClr val="002060"/>
                </a:solidFill>
              </a:rPr>
              <a:t>e</a:t>
            </a:r>
            <a:r>
              <a:rPr lang="en-US" altLang="en-US" dirty="0" smtClean="0">
                <a:solidFill>
                  <a:srgbClr val="002060"/>
                </a:solidFill>
              </a:rPr>
              <a:t>xtracellular</a:t>
            </a:r>
          </a:p>
          <a:p>
            <a:r>
              <a:rPr lang="en-US" altLang="en-US" dirty="0">
                <a:solidFill>
                  <a:srgbClr val="002060"/>
                </a:solidFill>
              </a:rPr>
              <a:t>a</a:t>
            </a:r>
            <a:r>
              <a:rPr lang="en-US" altLang="en-US" dirty="0" smtClean="0">
                <a:solidFill>
                  <a:srgbClr val="002060"/>
                </a:solidFill>
              </a:rPr>
              <a:t>ffinity to Congo red stain</a:t>
            </a:r>
          </a:p>
          <a:p>
            <a:r>
              <a:rPr lang="en-US" altLang="en-US" dirty="0" err="1">
                <a:solidFill>
                  <a:srgbClr val="002060"/>
                </a:solidFill>
              </a:rPr>
              <a:t>f</a:t>
            </a:r>
            <a:r>
              <a:rPr lang="en-US" altLang="en-US" dirty="0" err="1" smtClean="0">
                <a:solidFill>
                  <a:srgbClr val="002060"/>
                </a:solidFill>
              </a:rPr>
              <a:t>ibrillar</a:t>
            </a:r>
            <a:r>
              <a:rPr lang="en-US" altLang="en-US" dirty="0" smtClean="0">
                <a:solidFill>
                  <a:srgbClr val="002060"/>
                </a:solidFill>
              </a:rPr>
              <a:t> (by electron microscopy)</a:t>
            </a:r>
          </a:p>
          <a:p>
            <a:pPr eaLnBrk="1" hangingPunct="1"/>
            <a:endParaRPr lang="en-US" altLang="en-US" b="1" i="1" u="sng" dirty="0">
              <a:solidFill>
                <a:srgbClr val="00206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rot="8100000">
            <a:off x="4420225" y="2413386"/>
            <a:ext cx="914400" cy="914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3" descr="Case#4Fig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754" y="3430564"/>
            <a:ext cx="2469810" cy="200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EMamy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168" y="1289311"/>
            <a:ext cx="2440502" cy="20925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65310" y="5361659"/>
            <a:ext cx="22324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</a:rPr>
              <a:t>Congo red positivity</a:t>
            </a:r>
          </a:p>
          <a:p>
            <a:r>
              <a:rPr lang="en-US" sz="1600" dirty="0" smtClean="0">
                <a:solidFill>
                  <a:srgbClr val="002060"/>
                </a:solidFill>
              </a:rPr>
              <a:t>with green birefringence</a:t>
            </a:r>
          </a:p>
          <a:p>
            <a:r>
              <a:rPr lang="en-US" sz="1600" dirty="0" smtClean="0">
                <a:solidFill>
                  <a:srgbClr val="002060"/>
                </a:solidFill>
              </a:rPr>
              <a:t>under polarized light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434031" y="682859"/>
            <a:ext cx="2458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non-branching fibrils by </a:t>
            </a:r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electron </a:t>
            </a:r>
            <a:r>
              <a:rPr lang="en-US" dirty="0">
                <a:solidFill>
                  <a:srgbClr val="002060"/>
                </a:solidFill>
              </a:rPr>
              <a:t>microscopy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387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fld id="{08F16185-D92B-4282-9F5C-2EB6AA7C06BE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55657" name="Text Box 9"/>
          <p:cNvSpPr txBox="1">
            <a:spLocks noChangeArrowheads="1"/>
          </p:cNvSpPr>
          <p:nvPr/>
        </p:nvSpPr>
        <p:spPr bwMode="auto">
          <a:xfrm>
            <a:off x="1828800" y="119063"/>
            <a:ext cx="8534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 err="1">
                <a:solidFill>
                  <a:srgbClr val="002060"/>
                </a:solidFill>
              </a:rPr>
              <a:t>Amyloidoses</a:t>
            </a:r>
            <a:r>
              <a:rPr lang="en-US" altLang="en-US" sz="3600" dirty="0">
                <a:solidFill>
                  <a:srgbClr val="002060"/>
                </a:solidFill>
              </a:rPr>
              <a:t> – protein folding disorders</a:t>
            </a:r>
          </a:p>
        </p:txBody>
      </p:sp>
      <p:pic>
        <p:nvPicPr>
          <p:cNvPr id="14" name="Picture 11" descr="EMamy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912" y="3089034"/>
            <a:ext cx="2406292" cy="2063261"/>
          </a:xfrm>
          <a:prstGeom prst="rect">
            <a:avLst/>
          </a:prstGeom>
          <a:noFill/>
          <a:ln w="381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05530" y="1540828"/>
            <a:ext cx="31361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dirty="0" smtClean="0">
                <a:solidFill>
                  <a:srgbClr val="FF0000"/>
                </a:solidFill>
              </a:rPr>
              <a:t>protein </a:t>
            </a:r>
            <a:r>
              <a:rPr lang="en-US" altLang="en-US" dirty="0">
                <a:solidFill>
                  <a:srgbClr val="FF0000"/>
                </a:solidFill>
              </a:rPr>
              <a:t>quality control </a:t>
            </a:r>
            <a:r>
              <a:rPr lang="en-US" altLang="en-US" dirty="0" smtClean="0">
                <a:solidFill>
                  <a:srgbClr val="FF0000"/>
                </a:solidFill>
              </a:rPr>
              <a:t>systems:</a:t>
            </a:r>
          </a:p>
          <a:p>
            <a:pPr algn="ctr"/>
            <a:r>
              <a:rPr lang="en-US" altLang="en-US" dirty="0" smtClean="0">
                <a:solidFill>
                  <a:srgbClr val="FF0000"/>
                </a:solidFill>
              </a:rPr>
              <a:t>intracellular (proteasomes)</a:t>
            </a:r>
          </a:p>
          <a:p>
            <a:pPr algn="ctr"/>
            <a:r>
              <a:rPr lang="en-US" altLang="en-US" dirty="0" smtClean="0">
                <a:solidFill>
                  <a:srgbClr val="FF0000"/>
                </a:solidFill>
              </a:rPr>
              <a:t>extracellular (macrophages)</a:t>
            </a:r>
            <a:endParaRPr lang="en-US" altLang="en-US" dirty="0">
              <a:solidFill>
                <a:srgbClr val="FF0000"/>
              </a:solidFill>
            </a:endParaRPr>
          </a:p>
        </p:txBody>
      </p:sp>
      <p:pic>
        <p:nvPicPr>
          <p:cNvPr id="16" name="Picture 2" descr="http://ottawa.ca/sites/default/files/styles/wetkit_image_spotlight/public/images/topic/recycling-symbol_0.jpg?itok=cOlOWLk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6" r="14707"/>
          <a:stretch/>
        </p:blipFill>
        <p:spPr bwMode="auto">
          <a:xfrm>
            <a:off x="4443241" y="3552690"/>
            <a:ext cx="1078331" cy="90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owchart: Connector 3"/>
          <p:cNvSpPr/>
          <p:nvPr/>
        </p:nvSpPr>
        <p:spPr>
          <a:xfrm>
            <a:off x="1846384" y="2737340"/>
            <a:ext cx="1318849" cy="1383323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/>
          <p:cNvSpPr/>
          <p:nvPr/>
        </p:nvSpPr>
        <p:spPr>
          <a:xfrm>
            <a:off x="1834656" y="3722070"/>
            <a:ext cx="1307123" cy="1383323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/>
          <p:cNvSpPr/>
          <p:nvPr/>
        </p:nvSpPr>
        <p:spPr>
          <a:xfrm>
            <a:off x="1418484" y="3229707"/>
            <a:ext cx="1307123" cy="1383323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/>
          <p:cNvSpPr/>
          <p:nvPr/>
        </p:nvSpPr>
        <p:spPr>
          <a:xfrm>
            <a:off x="2403230" y="3200402"/>
            <a:ext cx="1320390" cy="1383323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ross 5"/>
          <p:cNvSpPr/>
          <p:nvPr/>
        </p:nvSpPr>
        <p:spPr>
          <a:xfrm>
            <a:off x="6185863" y="3886205"/>
            <a:ext cx="351307" cy="311524"/>
          </a:xfrm>
          <a:prstGeom prst="plus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85642" y="3768969"/>
            <a:ext cx="339965" cy="322388"/>
          </a:xfrm>
          <a:prstGeom prst="rect">
            <a:avLst/>
          </a:prstGeom>
          <a:solidFill>
            <a:schemeClr val="accent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336" name="Group 14335"/>
          <p:cNvGrpSpPr/>
          <p:nvPr/>
        </p:nvGrpSpPr>
        <p:grpSpPr>
          <a:xfrm>
            <a:off x="7446746" y="3707002"/>
            <a:ext cx="729496" cy="737769"/>
            <a:chOff x="6614402" y="3707002"/>
            <a:chExt cx="729496" cy="737769"/>
          </a:xfrm>
        </p:grpSpPr>
        <p:sp>
          <p:nvSpPr>
            <p:cNvPr id="24" name="Cross 23"/>
            <p:cNvSpPr/>
            <p:nvPr/>
          </p:nvSpPr>
          <p:spPr>
            <a:xfrm>
              <a:off x="6992591" y="3963278"/>
              <a:ext cx="351307" cy="311524"/>
            </a:xfrm>
            <a:prstGeom prst="plus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ross 24"/>
            <p:cNvSpPr/>
            <p:nvPr/>
          </p:nvSpPr>
          <p:spPr>
            <a:xfrm>
              <a:off x="6780809" y="3707002"/>
              <a:ext cx="351307" cy="311524"/>
            </a:xfrm>
            <a:prstGeom prst="plus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ross 25"/>
            <p:cNvSpPr/>
            <p:nvPr/>
          </p:nvSpPr>
          <p:spPr>
            <a:xfrm>
              <a:off x="6726311" y="4133247"/>
              <a:ext cx="351307" cy="311524"/>
            </a:xfrm>
            <a:prstGeom prst="plus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ross 26"/>
            <p:cNvSpPr/>
            <p:nvPr/>
          </p:nvSpPr>
          <p:spPr>
            <a:xfrm>
              <a:off x="6614402" y="3958287"/>
              <a:ext cx="351307" cy="311524"/>
            </a:xfrm>
            <a:prstGeom prst="plus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260230" y="2737346"/>
            <a:ext cx="2451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Increased concentration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37333" y="3411405"/>
            <a:ext cx="1136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mutations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1019" y="3534503"/>
            <a:ext cx="1895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Intrinsic instability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73307" y="4763989"/>
            <a:ext cx="2058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Proteolytic cleavage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rot="-360000">
            <a:off x="5562606" y="4030406"/>
            <a:ext cx="492369" cy="5209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6711469" y="4091357"/>
            <a:ext cx="521677" cy="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8452344" y="4120663"/>
            <a:ext cx="715107" cy="1258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556845" y="5679830"/>
            <a:ext cx="339965" cy="322388"/>
          </a:xfrm>
          <a:prstGeom prst="rect">
            <a:avLst/>
          </a:prstGeom>
          <a:solidFill>
            <a:schemeClr val="accent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08529" y="5671034"/>
            <a:ext cx="1824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recursor protein</a:t>
            </a:r>
            <a:endParaRPr lang="en-US" dirty="0"/>
          </a:p>
        </p:txBody>
      </p:sp>
      <p:sp>
        <p:nvSpPr>
          <p:cNvPr id="43" name="Cross 42"/>
          <p:cNvSpPr/>
          <p:nvPr/>
        </p:nvSpPr>
        <p:spPr>
          <a:xfrm>
            <a:off x="2774845" y="5694482"/>
            <a:ext cx="351307" cy="311524"/>
          </a:xfrm>
          <a:prstGeom prst="plus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128175" y="5650946"/>
            <a:ext cx="1846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isfolded protein</a:t>
            </a:r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5169010" y="5466727"/>
            <a:ext cx="729496" cy="737769"/>
            <a:chOff x="6614402" y="3707002"/>
            <a:chExt cx="729496" cy="737769"/>
          </a:xfrm>
        </p:grpSpPr>
        <p:sp>
          <p:nvSpPr>
            <p:cNvPr id="47" name="Cross 46"/>
            <p:cNvSpPr/>
            <p:nvPr/>
          </p:nvSpPr>
          <p:spPr>
            <a:xfrm>
              <a:off x="6992591" y="3963278"/>
              <a:ext cx="351307" cy="311524"/>
            </a:xfrm>
            <a:prstGeom prst="plus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ross 47"/>
            <p:cNvSpPr/>
            <p:nvPr/>
          </p:nvSpPr>
          <p:spPr>
            <a:xfrm>
              <a:off x="6780809" y="3707002"/>
              <a:ext cx="351307" cy="311524"/>
            </a:xfrm>
            <a:prstGeom prst="plus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Cross 48"/>
            <p:cNvSpPr/>
            <p:nvPr/>
          </p:nvSpPr>
          <p:spPr>
            <a:xfrm>
              <a:off x="6726311" y="4133247"/>
              <a:ext cx="351307" cy="311524"/>
            </a:xfrm>
            <a:prstGeom prst="plus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Cross 49"/>
            <p:cNvSpPr/>
            <p:nvPr/>
          </p:nvSpPr>
          <p:spPr>
            <a:xfrm>
              <a:off x="6614402" y="3958287"/>
              <a:ext cx="351307" cy="311524"/>
            </a:xfrm>
            <a:prstGeom prst="plus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337" name="TextBox 14336"/>
          <p:cNvSpPr txBox="1"/>
          <p:nvPr/>
        </p:nvSpPr>
        <p:spPr>
          <a:xfrm>
            <a:off x="5902559" y="5658500"/>
            <a:ext cx="1132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protofibril</a:t>
            </a:r>
            <a:endParaRPr lang="en-US" dirty="0"/>
          </a:p>
        </p:txBody>
      </p:sp>
      <p:pic>
        <p:nvPicPr>
          <p:cNvPr id="52" name="Picture 11" descr="EMamy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378" y="5577073"/>
            <a:ext cx="736838" cy="631797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TextBox 14340"/>
          <p:cNvSpPr txBox="1"/>
          <p:nvPr/>
        </p:nvSpPr>
        <p:spPr>
          <a:xfrm>
            <a:off x="8112369" y="5679824"/>
            <a:ext cx="1442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ature fibrils</a:t>
            </a:r>
            <a:endParaRPr lang="en-US" dirty="0"/>
          </a:p>
        </p:txBody>
      </p:sp>
      <p:sp>
        <p:nvSpPr>
          <p:cNvPr id="54" name="Down Arrow 53"/>
          <p:cNvSpPr/>
          <p:nvPr/>
        </p:nvSpPr>
        <p:spPr>
          <a:xfrm>
            <a:off x="4655344" y="2574721"/>
            <a:ext cx="484632" cy="68533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19"/>
          <p:cNvGrpSpPr>
            <a:grpSpLocks noChangeAspect="1"/>
          </p:cNvGrpSpPr>
          <p:nvPr/>
        </p:nvGrpSpPr>
        <p:grpSpPr bwMode="auto">
          <a:xfrm flipH="1">
            <a:off x="9313962" y="3155323"/>
            <a:ext cx="193435" cy="1985128"/>
            <a:chOff x="2674" y="1360"/>
            <a:chExt cx="403" cy="526"/>
          </a:xfrm>
          <a:solidFill>
            <a:schemeClr val="accent6"/>
          </a:solidFill>
        </p:grpSpPr>
        <p:sp>
          <p:nvSpPr>
            <p:cNvPr id="58" name="Freeform 8"/>
            <p:cNvSpPr>
              <a:spLocks noChangeAspect="1"/>
            </p:cNvSpPr>
            <p:nvPr/>
          </p:nvSpPr>
          <p:spPr bwMode="auto">
            <a:xfrm>
              <a:off x="2674" y="1504"/>
              <a:ext cx="403" cy="300"/>
            </a:xfrm>
            <a:custGeom>
              <a:avLst/>
              <a:gdLst>
                <a:gd name="T0" fmla="*/ 6717 w 6717"/>
                <a:gd name="T1" fmla="*/ 4984 h 4984"/>
                <a:gd name="T2" fmla="*/ 0 w 6717"/>
                <a:gd name="T3" fmla="*/ 1144 h 4984"/>
                <a:gd name="T4" fmla="*/ 0 w 6717"/>
                <a:gd name="T5" fmla="*/ 0 h 4984"/>
                <a:gd name="T6" fmla="*/ 6717 w 6717"/>
                <a:gd name="T7" fmla="*/ 3851 h 4984"/>
                <a:gd name="T8" fmla="*/ 6717 w 6717"/>
                <a:gd name="T9" fmla="*/ 4984 h 49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17"/>
                <a:gd name="T16" fmla="*/ 0 h 4984"/>
                <a:gd name="T17" fmla="*/ 6717 w 6717"/>
                <a:gd name="T18" fmla="*/ 4984 h 49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17" h="4984">
                  <a:moveTo>
                    <a:pt x="6717" y="4984"/>
                  </a:moveTo>
                  <a:cubicBezTo>
                    <a:pt x="5615" y="3305"/>
                    <a:pt x="0" y="2288"/>
                    <a:pt x="0" y="114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92" y="1333"/>
                    <a:pt x="6717" y="2508"/>
                    <a:pt x="6717" y="3851"/>
                  </a:cubicBezTo>
                  <a:lnTo>
                    <a:pt x="6717" y="4984"/>
                  </a:lnTo>
                  <a:close/>
                </a:path>
              </a:pathLst>
            </a:custGeom>
            <a:grpFill/>
            <a:ln w="6350">
              <a:solidFill>
                <a:schemeClr val="accent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9"/>
            <p:cNvSpPr>
              <a:spLocks noChangeAspect="1"/>
            </p:cNvSpPr>
            <p:nvPr/>
          </p:nvSpPr>
          <p:spPr bwMode="auto">
            <a:xfrm>
              <a:off x="2674" y="1360"/>
              <a:ext cx="403" cy="300"/>
            </a:xfrm>
            <a:custGeom>
              <a:avLst/>
              <a:gdLst>
                <a:gd name="T0" fmla="*/ 6717 w 6717"/>
                <a:gd name="T1" fmla="*/ 4984 h 4984"/>
                <a:gd name="T2" fmla="*/ 0 w 6717"/>
                <a:gd name="T3" fmla="*/ 1144 h 4984"/>
                <a:gd name="T4" fmla="*/ 0 w 6717"/>
                <a:gd name="T5" fmla="*/ 0 h 4984"/>
                <a:gd name="T6" fmla="*/ 6717 w 6717"/>
                <a:gd name="T7" fmla="*/ 3851 h 4984"/>
                <a:gd name="T8" fmla="*/ 6717 w 6717"/>
                <a:gd name="T9" fmla="*/ 4984 h 49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17"/>
                <a:gd name="T16" fmla="*/ 0 h 4984"/>
                <a:gd name="T17" fmla="*/ 6717 w 6717"/>
                <a:gd name="T18" fmla="*/ 4984 h 49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17" h="4984">
                  <a:moveTo>
                    <a:pt x="6717" y="4984"/>
                  </a:moveTo>
                  <a:cubicBezTo>
                    <a:pt x="5615" y="3305"/>
                    <a:pt x="0" y="2288"/>
                    <a:pt x="0" y="114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92" y="1333"/>
                    <a:pt x="6717" y="2508"/>
                    <a:pt x="6717" y="3851"/>
                  </a:cubicBezTo>
                  <a:lnTo>
                    <a:pt x="6717" y="4984"/>
                  </a:lnTo>
                  <a:close/>
                </a:path>
              </a:pathLst>
            </a:custGeom>
            <a:grpFill/>
            <a:ln w="63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0"/>
            <p:cNvSpPr>
              <a:spLocks noChangeAspect="1"/>
            </p:cNvSpPr>
            <p:nvPr/>
          </p:nvSpPr>
          <p:spPr bwMode="auto">
            <a:xfrm>
              <a:off x="2674" y="1587"/>
              <a:ext cx="403" cy="299"/>
            </a:xfrm>
            <a:custGeom>
              <a:avLst/>
              <a:gdLst>
                <a:gd name="T0" fmla="*/ 0 w 6717"/>
                <a:gd name="T1" fmla="*/ 4983 h 4983"/>
                <a:gd name="T2" fmla="*/ 6717 w 6717"/>
                <a:gd name="T3" fmla="*/ 1133 h 4983"/>
                <a:gd name="T4" fmla="*/ 6717 w 6717"/>
                <a:gd name="T5" fmla="*/ 0 h 4983"/>
                <a:gd name="T6" fmla="*/ 0 w 6717"/>
                <a:gd name="T7" fmla="*/ 3840 h 4983"/>
                <a:gd name="T8" fmla="*/ 0 w 6717"/>
                <a:gd name="T9" fmla="*/ 4983 h 49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17"/>
                <a:gd name="T16" fmla="*/ 0 h 4983"/>
                <a:gd name="T17" fmla="*/ 6717 w 6717"/>
                <a:gd name="T18" fmla="*/ 4983 h 49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17" h="4983">
                  <a:moveTo>
                    <a:pt x="0" y="4983"/>
                  </a:moveTo>
                  <a:cubicBezTo>
                    <a:pt x="1102" y="3294"/>
                    <a:pt x="6717" y="2277"/>
                    <a:pt x="6717" y="1133"/>
                  </a:cubicBezTo>
                  <a:cubicBezTo>
                    <a:pt x="6717" y="0"/>
                    <a:pt x="6717" y="0"/>
                    <a:pt x="6717" y="0"/>
                  </a:cubicBezTo>
                  <a:cubicBezTo>
                    <a:pt x="5626" y="1333"/>
                    <a:pt x="0" y="2508"/>
                    <a:pt x="0" y="3840"/>
                  </a:cubicBezTo>
                  <a:lnTo>
                    <a:pt x="0" y="4983"/>
                  </a:lnTo>
                  <a:close/>
                </a:path>
              </a:pathLst>
            </a:custGeom>
            <a:grpFill/>
            <a:ln w="63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" name="Group 19"/>
          <p:cNvGrpSpPr>
            <a:grpSpLocks noChangeAspect="1"/>
          </p:cNvGrpSpPr>
          <p:nvPr/>
        </p:nvGrpSpPr>
        <p:grpSpPr bwMode="auto">
          <a:xfrm flipH="1">
            <a:off x="7199842" y="5347311"/>
            <a:ext cx="97779" cy="1003455"/>
            <a:chOff x="2674" y="1360"/>
            <a:chExt cx="403" cy="526"/>
          </a:xfrm>
          <a:solidFill>
            <a:schemeClr val="accent6"/>
          </a:solidFill>
        </p:grpSpPr>
        <p:sp>
          <p:nvSpPr>
            <p:cNvPr id="62" name="Freeform 8"/>
            <p:cNvSpPr>
              <a:spLocks noChangeAspect="1"/>
            </p:cNvSpPr>
            <p:nvPr/>
          </p:nvSpPr>
          <p:spPr bwMode="auto">
            <a:xfrm>
              <a:off x="2674" y="1504"/>
              <a:ext cx="403" cy="300"/>
            </a:xfrm>
            <a:custGeom>
              <a:avLst/>
              <a:gdLst>
                <a:gd name="T0" fmla="*/ 6717 w 6717"/>
                <a:gd name="T1" fmla="*/ 4984 h 4984"/>
                <a:gd name="T2" fmla="*/ 0 w 6717"/>
                <a:gd name="T3" fmla="*/ 1144 h 4984"/>
                <a:gd name="T4" fmla="*/ 0 w 6717"/>
                <a:gd name="T5" fmla="*/ 0 h 4984"/>
                <a:gd name="T6" fmla="*/ 6717 w 6717"/>
                <a:gd name="T7" fmla="*/ 3851 h 4984"/>
                <a:gd name="T8" fmla="*/ 6717 w 6717"/>
                <a:gd name="T9" fmla="*/ 4984 h 49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17"/>
                <a:gd name="T16" fmla="*/ 0 h 4984"/>
                <a:gd name="T17" fmla="*/ 6717 w 6717"/>
                <a:gd name="T18" fmla="*/ 4984 h 49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17" h="4984">
                  <a:moveTo>
                    <a:pt x="6717" y="4984"/>
                  </a:moveTo>
                  <a:cubicBezTo>
                    <a:pt x="5615" y="3305"/>
                    <a:pt x="0" y="2288"/>
                    <a:pt x="0" y="114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92" y="1333"/>
                    <a:pt x="6717" y="2508"/>
                    <a:pt x="6717" y="3851"/>
                  </a:cubicBezTo>
                  <a:lnTo>
                    <a:pt x="6717" y="4984"/>
                  </a:lnTo>
                  <a:close/>
                </a:path>
              </a:pathLst>
            </a:custGeom>
            <a:grpFill/>
            <a:ln w="6350">
              <a:solidFill>
                <a:schemeClr val="accent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9"/>
            <p:cNvSpPr>
              <a:spLocks noChangeAspect="1"/>
            </p:cNvSpPr>
            <p:nvPr/>
          </p:nvSpPr>
          <p:spPr bwMode="auto">
            <a:xfrm>
              <a:off x="2674" y="1360"/>
              <a:ext cx="403" cy="300"/>
            </a:xfrm>
            <a:custGeom>
              <a:avLst/>
              <a:gdLst>
                <a:gd name="T0" fmla="*/ 6717 w 6717"/>
                <a:gd name="T1" fmla="*/ 4984 h 4984"/>
                <a:gd name="T2" fmla="*/ 0 w 6717"/>
                <a:gd name="T3" fmla="*/ 1144 h 4984"/>
                <a:gd name="T4" fmla="*/ 0 w 6717"/>
                <a:gd name="T5" fmla="*/ 0 h 4984"/>
                <a:gd name="T6" fmla="*/ 6717 w 6717"/>
                <a:gd name="T7" fmla="*/ 3851 h 4984"/>
                <a:gd name="T8" fmla="*/ 6717 w 6717"/>
                <a:gd name="T9" fmla="*/ 4984 h 49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17"/>
                <a:gd name="T16" fmla="*/ 0 h 4984"/>
                <a:gd name="T17" fmla="*/ 6717 w 6717"/>
                <a:gd name="T18" fmla="*/ 4984 h 49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17" h="4984">
                  <a:moveTo>
                    <a:pt x="6717" y="4984"/>
                  </a:moveTo>
                  <a:cubicBezTo>
                    <a:pt x="5615" y="3305"/>
                    <a:pt x="0" y="2288"/>
                    <a:pt x="0" y="114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92" y="1333"/>
                    <a:pt x="6717" y="2508"/>
                    <a:pt x="6717" y="3851"/>
                  </a:cubicBezTo>
                  <a:lnTo>
                    <a:pt x="6717" y="4984"/>
                  </a:lnTo>
                  <a:close/>
                </a:path>
              </a:pathLst>
            </a:custGeom>
            <a:grpFill/>
            <a:ln w="63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10"/>
            <p:cNvSpPr>
              <a:spLocks noChangeAspect="1"/>
            </p:cNvSpPr>
            <p:nvPr/>
          </p:nvSpPr>
          <p:spPr bwMode="auto">
            <a:xfrm>
              <a:off x="2674" y="1587"/>
              <a:ext cx="403" cy="299"/>
            </a:xfrm>
            <a:custGeom>
              <a:avLst/>
              <a:gdLst>
                <a:gd name="T0" fmla="*/ 0 w 6717"/>
                <a:gd name="T1" fmla="*/ 4983 h 4983"/>
                <a:gd name="T2" fmla="*/ 6717 w 6717"/>
                <a:gd name="T3" fmla="*/ 1133 h 4983"/>
                <a:gd name="T4" fmla="*/ 6717 w 6717"/>
                <a:gd name="T5" fmla="*/ 0 h 4983"/>
                <a:gd name="T6" fmla="*/ 0 w 6717"/>
                <a:gd name="T7" fmla="*/ 3840 h 4983"/>
                <a:gd name="T8" fmla="*/ 0 w 6717"/>
                <a:gd name="T9" fmla="*/ 4983 h 49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17"/>
                <a:gd name="T16" fmla="*/ 0 h 4983"/>
                <a:gd name="T17" fmla="*/ 6717 w 6717"/>
                <a:gd name="T18" fmla="*/ 4983 h 49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17" h="4983">
                  <a:moveTo>
                    <a:pt x="0" y="4983"/>
                  </a:moveTo>
                  <a:cubicBezTo>
                    <a:pt x="1102" y="3294"/>
                    <a:pt x="6717" y="2277"/>
                    <a:pt x="6717" y="1133"/>
                  </a:cubicBezTo>
                  <a:cubicBezTo>
                    <a:pt x="6717" y="0"/>
                    <a:pt x="6717" y="0"/>
                    <a:pt x="6717" y="0"/>
                  </a:cubicBezTo>
                  <a:cubicBezTo>
                    <a:pt x="5626" y="1333"/>
                    <a:pt x="0" y="2508"/>
                    <a:pt x="0" y="3840"/>
                  </a:cubicBezTo>
                  <a:lnTo>
                    <a:pt x="0" y="4983"/>
                  </a:lnTo>
                  <a:close/>
                </a:path>
              </a:pathLst>
            </a:custGeom>
            <a:grpFill/>
            <a:ln w="63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5" name="Down Arrow 64"/>
          <p:cNvSpPr/>
          <p:nvPr/>
        </p:nvSpPr>
        <p:spPr>
          <a:xfrm flipV="1">
            <a:off x="3870131" y="3645893"/>
            <a:ext cx="484632" cy="68533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" name="Picture 2" descr="Znalezione obrazy dla zapytania danger an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657" y="4432234"/>
            <a:ext cx="498133" cy="48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592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9686" y="164126"/>
            <a:ext cx="1112726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342900" indent="-342900">
              <a:buAutoNum type="arabicPeriod"/>
            </a:pPr>
            <a:endParaRPr lang="en-US" dirty="0" smtClean="0"/>
          </a:p>
          <a:p>
            <a:r>
              <a:rPr lang="en-US" sz="3200" dirty="0" smtClean="0">
                <a:solidFill>
                  <a:srgbClr val="002060"/>
                </a:solidFill>
              </a:rPr>
              <a:t>AMYLOIDOSES:</a:t>
            </a:r>
          </a:p>
          <a:p>
            <a:pPr marL="342900" indent="-342900">
              <a:buAutoNum type="arabicPeriod"/>
            </a:pPr>
            <a:r>
              <a:rPr lang="en-US" sz="3200" dirty="0" smtClean="0">
                <a:solidFill>
                  <a:srgbClr val="002060"/>
                </a:solidFill>
              </a:rPr>
              <a:t>&gt;32 </a:t>
            </a:r>
            <a:r>
              <a:rPr lang="en-US" sz="3200" dirty="0">
                <a:solidFill>
                  <a:srgbClr val="002060"/>
                </a:solidFill>
              </a:rPr>
              <a:t>protein types, many more variants</a:t>
            </a:r>
          </a:p>
          <a:p>
            <a:pPr marL="342900" indent="-342900">
              <a:buAutoNum type="arabicPeriod"/>
            </a:pPr>
            <a:r>
              <a:rPr lang="en-US" sz="3200" dirty="0" smtClean="0">
                <a:solidFill>
                  <a:srgbClr val="002060"/>
                </a:solidFill>
              </a:rPr>
              <a:t>Systemic </a:t>
            </a:r>
            <a:r>
              <a:rPr lang="en-US" sz="3200" dirty="0">
                <a:solidFill>
                  <a:srgbClr val="002060"/>
                </a:solidFill>
              </a:rPr>
              <a:t>or systemic or/and </a:t>
            </a:r>
            <a:r>
              <a:rPr lang="en-US" sz="3200" dirty="0" smtClean="0">
                <a:solidFill>
                  <a:srgbClr val="002060"/>
                </a:solidFill>
              </a:rPr>
              <a:t>localized, some only localized</a:t>
            </a:r>
            <a:endParaRPr lang="en-US" sz="3200" dirty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en-US" sz="3200" dirty="0" smtClean="0">
                <a:solidFill>
                  <a:srgbClr val="002060"/>
                </a:solidFill>
              </a:rPr>
              <a:t>Most </a:t>
            </a:r>
            <a:r>
              <a:rPr lang="en-US" sz="3200" dirty="0">
                <a:solidFill>
                  <a:srgbClr val="002060"/>
                </a:solidFill>
              </a:rPr>
              <a:t>prevalent versus rare versus exceedingly </a:t>
            </a:r>
            <a:r>
              <a:rPr lang="en-US" sz="3200" dirty="0" smtClean="0">
                <a:solidFill>
                  <a:srgbClr val="002060"/>
                </a:solidFill>
              </a:rPr>
              <a:t>rare</a:t>
            </a:r>
          </a:p>
          <a:p>
            <a:pPr marL="342900" indent="-342900">
              <a:buAutoNum type="arabicPeriod"/>
            </a:pPr>
            <a:r>
              <a:rPr lang="en-US" sz="3200" dirty="0">
                <a:solidFill>
                  <a:srgbClr val="002060"/>
                </a:solidFill>
              </a:rPr>
              <a:t>Specific organs, i.e. cerebral, endocrine organs…</a:t>
            </a:r>
          </a:p>
          <a:p>
            <a:pPr marL="342900" indent="-342900">
              <a:buAutoNum type="arabicPeriod"/>
            </a:pPr>
            <a:r>
              <a:rPr lang="en-US" sz="3200" dirty="0" smtClean="0">
                <a:solidFill>
                  <a:srgbClr val="002060"/>
                </a:solidFill>
              </a:rPr>
              <a:t>Treatable versus not-treatable, genetics… </a:t>
            </a:r>
          </a:p>
          <a:p>
            <a:pPr marL="342900" indent="-342900">
              <a:buAutoNum type="arabicPeriod"/>
            </a:pPr>
            <a:r>
              <a:rPr lang="en-US" sz="3200" dirty="0" smtClean="0">
                <a:solidFill>
                  <a:srgbClr val="002060"/>
                </a:solidFill>
              </a:rPr>
              <a:t>Most common: </a:t>
            </a:r>
          </a:p>
          <a:p>
            <a:pPr marL="914400" lvl="1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</a:rPr>
              <a:t>AL</a:t>
            </a:r>
            <a:r>
              <a:rPr lang="en-US" sz="3200" dirty="0" smtClean="0">
                <a:solidFill>
                  <a:srgbClr val="002060"/>
                </a:solidFill>
              </a:rPr>
              <a:t> (</a:t>
            </a:r>
            <a:r>
              <a:rPr lang="en-US" sz="3200" b="1" dirty="0" smtClean="0">
                <a:solidFill>
                  <a:srgbClr val="002060"/>
                </a:solidFill>
              </a:rPr>
              <a:t>A</a:t>
            </a:r>
            <a:r>
              <a:rPr lang="en-US" sz="3200" dirty="0" smtClean="0">
                <a:solidFill>
                  <a:srgbClr val="002060"/>
                </a:solidFill>
              </a:rPr>
              <a:t>myloid </a:t>
            </a:r>
            <a:r>
              <a:rPr lang="en-US" sz="3200" b="1" dirty="0" smtClean="0">
                <a:solidFill>
                  <a:srgbClr val="002060"/>
                </a:solidFill>
              </a:rPr>
              <a:t>L</a:t>
            </a:r>
            <a:r>
              <a:rPr lang="en-US" sz="3200" dirty="0" smtClean="0">
                <a:solidFill>
                  <a:srgbClr val="002060"/>
                </a:solidFill>
              </a:rPr>
              <a:t>ight chain)</a:t>
            </a:r>
          </a:p>
          <a:p>
            <a:pPr marL="914400" lvl="1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</a:rPr>
              <a:t>AA</a:t>
            </a:r>
            <a:r>
              <a:rPr lang="en-US" sz="3200" dirty="0" smtClean="0">
                <a:solidFill>
                  <a:srgbClr val="002060"/>
                </a:solidFill>
              </a:rPr>
              <a:t> (</a:t>
            </a:r>
            <a:r>
              <a:rPr lang="en-US" sz="3200" b="1" dirty="0" smtClean="0">
                <a:solidFill>
                  <a:srgbClr val="002060"/>
                </a:solidFill>
              </a:rPr>
              <a:t>A</a:t>
            </a:r>
            <a:r>
              <a:rPr lang="en-US" sz="3200" dirty="0" smtClean="0">
                <a:solidFill>
                  <a:srgbClr val="002060"/>
                </a:solidFill>
              </a:rPr>
              <a:t>myloid </a:t>
            </a:r>
            <a:r>
              <a:rPr lang="en-US" sz="3200" b="1" dirty="0" smtClean="0">
                <a:solidFill>
                  <a:srgbClr val="002060"/>
                </a:solidFill>
              </a:rPr>
              <a:t>A</a:t>
            </a:r>
            <a:r>
              <a:rPr lang="en-US" sz="3200" dirty="0" smtClean="0">
                <a:solidFill>
                  <a:srgbClr val="002060"/>
                </a:solidFill>
              </a:rPr>
              <a:t> protein)</a:t>
            </a:r>
          </a:p>
          <a:p>
            <a:pPr marL="914400" lvl="1" indent="-457200">
              <a:buFontTx/>
              <a:buChar char="-"/>
            </a:pPr>
            <a:r>
              <a:rPr lang="en-US" altLang="en-US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A</a:t>
            </a:r>
            <a:r>
              <a:rPr lang="el-GR" altLang="en-US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β</a:t>
            </a:r>
            <a:r>
              <a:rPr lang="en-US" altLang="en-US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sz="32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myloid </a:t>
            </a:r>
            <a:r>
              <a:rPr lang="el-GR" altLang="en-US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β</a:t>
            </a:r>
            <a:r>
              <a:rPr lang="en-US" sz="3200" dirty="0" smtClean="0">
                <a:solidFill>
                  <a:srgbClr val="002060"/>
                </a:solidFill>
              </a:rPr>
              <a:t> protein)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5E7D-6C3D-4755-AF03-B2BF5373CF38}" type="slidenum">
              <a:rPr lang="en-US" smtClean="0"/>
              <a:pPr/>
              <a:t>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839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20440" y="4468861"/>
            <a:ext cx="101022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Cerebral Amyloidosis: </a:t>
            </a:r>
            <a:r>
              <a:rPr lang="el-G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-amyloid protein (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l-G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Alzheimer’s disease (AD)</a:t>
            </a:r>
          </a:p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Localized amyloid deposits limited to brain</a:t>
            </a:r>
          </a:p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Several neurodegenerative disorders begin with amyloid…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E519-90C6-4BE8-8624-C5F6E38DA21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050" name="Picture 2" descr="Znalezione obrazy dla zapytania alzheimer dise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286" y="1370783"/>
            <a:ext cx="2908596" cy="28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nalezione obrazy dla zapytania alzheimer disea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521" y="1397982"/>
            <a:ext cx="3783692" cy="283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636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15551</TotalTime>
  <Words>2263</Words>
  <Application>Microsoft Office PowerPoint</Application>
  <PresentationFormat>Widescreen</PresentationFormat>
  <Paragraphs>574</Paragraphs>
  <Slides>43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 Unicode MS</vt:lpstr>
      <vt:lpstr>Arial</vt:lpstr>
      <vt:lpstr>Calibri</vt:lpstr>
      <vt:lpstr>Calibri Light</vt:lpstr>
      <vt:lpstr>新細明體</vt:lpstr>
      <vt:lpstr>proxima_nova_rgregular</vt:lpstr>
      <vt:lpstr>Times New Roman</vt:lpstr>
      <vt:lpstr>Office Theme</vt:lpstr>
      <vt:lpstr>Picture</vt:lpstr>
      <vt:lpstr>Amyloidoses Maria M. Picken MD, PhD mpicken@lumc.edu</vt:lpstr>
      <vt:lpstr>Amyloidoses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</dc:creator>
  <cp:lastModifiedBy>Maria</cp:lastModifiedBy>
  <cp:revision>116</cp:revision>
  <cp:lastPrinted>2017-10-16T00:44:59Z</cp:lastPrinted>
  <dcterms:created xsi:type="dcterms:W3CDTF">2016-10-22T07:42:07Z</dcterms:created>
  <dcterms:modified xsi:type="dcterms:W3CDTF">2018-10-28T20:27:59Z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E2536699-45CC-45DE-9E69-79760830DA72</vt:lpwstr>
  </property>
  <property fmtid="{D5CDD505-2E9C-101B-9397-08002B2CF9AE}" pid="3" name="ArticulatePath">
    <vt:lpwstr>amyloid-SSOM</vt:lpwstr>
  </property>
</Properties>
</file>