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49"/>
  </p:notesMasterIdLst>
  <p:handoutMasterIdLst>
    <p:handoutMasterId r:id="rId50"/>
  </p:handoutMasterIdLst>
  <p:sldIdLst>
    <p:sldId id="256" r:id="rId2"/>
    <p:sldId id="407" r:id="rId3"/>
    <p:sldId id="357" r:id="rId4"/>
    <p:sldId id="359" r:id="rId5"/>
    <p:sldId id="430" r:id="rId6"/>
    <p:sldId id="323" r:id="rId7"/>
    <p:sldId id="366" r:id="rId8"/>
    <p:sldId id="367" r:id="rId9"/>
    <p:sldId id="435" r:id="rId10"/>
    <p:sldId id="436" r:id="rId11"/>
    <p:sldId id="410" r:id="rId12"/>
    <p:sldId id="429" r:id="rId13"/>
    <p:sldId id="374" r:id="rId14"/>
    <p:sldId id="370" r:id="rId15"/>
    <p:sldId id="388" r:id="rId16"/>
    <p:sldId id="431" r:id="rId17"/>
    <p:sldId id="432" r:id="rId18"/>
    <p:sldId id="434" r:id="rId19"/>
    <p:sldId id="404" r:id="rId20"/>
    <p:sldId id="433" r:id="rId21"/>
    <p:sldId id="421" r:id="rId22"/>
    <p:sldId id="422" r:id="rId23"/>
    <p:sldId id="423" r:id="rId24"/>
    <p:sldId id="416" r:id="rId25"/>
    <p:sldId id="418" r:id="rId26"/>
    <p:sldId id="390" r:id="rId27"/>
    <p:sldId id="417" r:id="rId28"/>
    <p:sldId id="427" r:id="rId29"/>
    <p:sldId id="426" r:id="rId30"/>
    <p:sldId id="385" r:id="rId31"/>
    <p:sldId id="412" r:id="rId32"/>
    <p:sldId id="420" r:id="rId33"/>
    <p:sldId id="386" r:id="rId34"/>
    <p:sldId id="387" r:id="rId35"/>
    <p:sldId id="380" r:id="rId36"/>
    <p:sldId id="399" r:id="rId37"/>
    <p:sldId id="400" r:id="rId38"/>
    <p:sldId id="392" r:id="rId39"/>
    <p:sldId id="425" r:id="rId40"/>
    <p:sldId id="351" r:id="rId41"/>
    <p:sldId id="396" r:id="rId42"/>
    <p:sldId id="352" r:id="rId43"/>
    <p:sldId id="360" r:id="rId44"/>
    <p:sldId id="361" r:id="rId45"/>
    <p:sldId id="428" r:id="rId46"/>
    <p:sldId id="375" r:id="rId47"/>
    <p:sldId id="355" r:id="rId48"/>
  </p:sldIdLst>
  <p:sldSz cx="9144000" cy="6858000" type="screen4x3"/>
  <p:notesSz cx="9296400" cy="7010400"/>
  <p:defaultTextStyle>
    <a:defPPr>
      <a:defRPr lang="en-US"/>
    </a:defPPr>
    <a:lvl1pPr algn="l" rtl="0" fontAlgn="base">
      <a:spcBef>
        <a:spcPct val="0"/>
      </a:spcBef>
      <a:spcAft>
        <a:spcPct val="0"/>
      </a:spcAft>
      <a:defRPr sz="4400" kern="1200">
        <a:solidFill>
          <a:schemeClr val="tx2"/>
        </a:solidFill>
        <a:latin typeface="Arial" charset="0"/>
        <a:ea typeface="ＭＳ Ｐゴシック" charset="0"/>
        <a:cs typeface="ＭＳ Ｐゴシック" charset="0"/>
      </a:defRPr>
    </a:lvl1pPr>
    <a:lvl2pPr marL="457200" algn="l" rtl="0" fontAlgn="base">
      <a:spcBef>
        <a:spcPct val="0"/>
      </a:spcBef>
      <a:spcAft>
        <a:spcPct val="0"/>
      </a:spcAft>
      <a:defRPr sz="4400" kern="1200">
        <a:solidFill>
          <a:schemeClr val="tx2"/>
        </a:solidFill>
        <a:latin typeface="Arial" charset="0"/>
        <a:ea typeface="ＭＳ Ｐゴシック" charset="0"/>
        <a:cs typeface="ＭＳ Ｐゴシック" charset="0"/>
      </a:defRPr>
    </a:lvl2pPr>
    <a:lvl3pPr marL="914400" algn="l" rtl="0" fontAlgn="base">
      <a:spcBef>
        <a:spcPct val="0"/>
      </a:spcBef>
      <a:spcAft>
        <a:spcPct val="0"/>
      </a:spcAft>
      <a:defRPr sz="4400" kern="1200">
        <a:solidFill>
          <a:schemeClr val="tx2"/>
        </a:solidFill>
        <a:latin typeface="Arial" charset="0"/>
        <a:ea typeface="ＭＳ Ｐゴシック" charset="0"/>
        <a:cs typeface="ＭＳ Ｐゴシック" charset="0"/>
      </a:defRPr>
    </a:lvl3pPr>
    <a:lvl4pPr marL="1371600" algn="l" rtl="0" fontAlgn="base">
      <a:spcBef>
        <a:spcPct val="0"/>
      </a:spcBef>
      <a:spcAft>
        <a:spcPct val="0"/>
      </a:spcAft>
      <a:defRPr sz="4400" kern="1200">
        <a:solidFill>
          <a:schemeClr val="tx2"/>
        </a:solidFill>
        <a:latin typeface="Arial" charset="0"/>
        <a:ea typeface="ＭＳ Ｐゴシック" charset="0"/>
        <a:cs typeface="ＭＳ Ｐゴシック" charset="0"/>
      </a:defRPr>
    </a:lvl4pPr>
    <a:lvl5pPr marL="1828800" algn="l" rtl="0" fontAlgn="base">
      <a:spcBef>
        <a:spcPct val="0"/>
      </a:spcBef>
      <a:spcAft>
        <a:spcPct val="0"/>
      </a:spcAft>
      <a:defRPr sz="4400" kern="1200">
        <a:solidFill>
          <a:schemeClr val="tx2"/>
        </a:solidFill>
        <a:latin typeface="Arial" charset="0"/>
        <a:ea typeface="ＭＳ Ｐゴシック" charset="0"/>
        <a:cs typeface="ＭＳ Ｐゴシック" charset="0"/>
      </a:defRPr>
    </a:lvl5pPr>
    <a:lvl6pPr marL="2286000" algn="l" defTabSz="457200" rtl="0" eaLnBrk="1" latinLnBrk="0" hangingPunct="1">
      <a:defRPr sz="4400" kern="1200">
        <a:solidFill>
          <a:schemeClr val="tx2"/>
        </a:solidFill>
        <a:latin typeface="Arial" charset="0"/>
        <a:ea typeface="ＭＳ Ｐゴシック" charset="0"/>
        <a:cs typeface="ＭＳ Ｐゴシック" charset="0"/>
      </a:defRPr>
    </a:lvl6pPr>
    <a:lvl7pPr marL="2743200" algn="l" defTabSz="457200" rtl="0" eaLnBrk="1" latinLnBrk="0" hangingPunct="1">
      <a:defRPr sz="4400" kern="1200">
        <a:solidFill>
          <a:schemeClr val="tx2"/>
        </a:solidFill>
        <a:latin typeface="Arial" charset="0"/>
        <a:ea typeface="ＭＳ Ｐゴシック" charset="0"/>
        <a:cs typeface="ＭＳ Ｐゴシック" charset="0"/>
      </a:defRPr>
    </a:lvl7pPr>
    <a:lvl8pPr marL="3200400" algn="l" defTabSz="457200" rtl="0" eaLnBrk="1" latinLnBrk="0" hangingPunct="1">
      <a:defRPr sz="4400" kern="1200">
        <a:solidFill>
          <a:schemeClr val="tx2"/>
        </a:solidFill>
        <a:latin typeface="Arial" charset="0"/>
        <a:ea typeface="ＭＳ Ｐゴシック" charset="0"/>
        <a:cs typeface="ＭＳ Ｐゴシック" charset="0"/>
      </a:defRPr>
    </a:lvl8pPr>
    <a:lvl9pPr marL="3657600" algn="l" defTabSz="457200" rtl="0" eaLnBrk="1" latinLnBrk="0" hangingPunct="1">
      <a:defRPr sz="4400" kern="1200">
        <a:solidFill>
          <a:schemeClr val="tx2"/>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F53"/>
    <a:srgbClr val="8D2346"/>
    <a:srgbClr val="BC6E2E"/>
    <a:srgbClr val="B88232"/>
    <a:srgbClr val="CD97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EAB3DB-4B4C-4481-9643-FB51B562C249}" v="7" dt="2025-10-27T14:20:40.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9" autoAdjust="0"/>
    <p:restoredTop sz="83333" autoAdjust="0"/>
  </p:normalViewPr>
  <p:slideViewPr>
    <p:cSldViewPr>
      <p:cViewPr varScale="1">
        <p:scale>
          <a:sx n="102" d="100"/>
          <a:sy n="102" d="100"/>
        </p:scale>
        <p:origin x="1560" y="102"/>
      </p:cViewPr>
      <p:guideLst>
        <p:guide orient="horz" pos="2160"/>
        <p:guide pos="2880"/>
      </p:guideLst>
    </p:cSldViewPr>
  </p:slideViewPr>
  <p:notesTextViewPr>
    <p:cViewPr>
      <p:scale>
        <a:sx n="3" d="2"/>
        <a:sy n="3" d="2"/>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R. Gilbert" userId="a61f0c84-d896-4d8d-a8e7-a3258ef0dd6a" providerId="ADAL" clId="{35DABAEE-75FF-48DA-9CBF-C90D4AF5F26A}"/>
    <pc:docChg chg="custSel addSld modSld">
      <pc:chgData name="Emily R. Gilbert" userId="a61f0c84-d896-4d8d-a8e7-a3258ef0dd6a" providerId="ADAL" clId="{35DABAEE-75FF-48DA-9CBF-C90D4AF5F26A}" dt="2025-10-27T14:20:59.774" v="102" actId="20577"/>
      <pc:docMkLst>
        <pc:docMk/>
      </pc:docMkLst>
      <pc:sldChg chg="modSp new mod">
        <pc:chgData name="Emily R. Gilbert" userId="a61f0c84-d896-4d8d-a8e7-a3258ef0dd6a" providerId="ADAL" clId="{35DABAEE-75FF-48DA-9CBF-C90D4AF5F26A}" dt="2025-10-27T14:20:59.774" v="102" actId="20577"/>
        <pc:sldMkLst>
          <pc:docMk/>
          <pc:sldMk cId="3619724337" sldId="435"/>
        </pc:sldMkLst>
        <pc:spChg chg="mod">
          <ac:chgData name="Emily R. Gilbert" userId="a61f0c84-d896-4d8d-a8e7-a3258ef0dd6a" providerId="ADAL" clId="{35DABAEE-75FF-48DA-9CBF-C90D4AF5F26A}" dt="2025-10-27T14:18:22.225" v="10" actId="20577"/>
          <ac:spMkLst>
            <pc:docMk/>
            <pc:sldMk cId="3619724337" sldId="435"/>
            <ac:spMk id="2" creationId="{0351F3DC-124E-857B-5954-01A66818D4F3}"/>
          </ac:spMkLst>
        </pc:spChg>
        <pc:spChg chg="mod">
          <ac:chgData name="Emily R. Gilbert" userId="a61f0c84-d896-4d8d-a8e7-a3258ef0dd6a" providerId="ADAL" clId="{35DABAEE-75FF-48DA-9CBF-C90D4AF5F26A}" dt="2025-10-27T14:20:59.774" v="102" actId="20577"/>
          <ac:spMkLst>
            <pc:docMk/>
            <pc:sldMk cId="3619724337" sldId="435"/>
            <ac:spMk id="3" creationId="{9BA51293-B12A-E211-1C03-23AB794E3693}"/>
          </ac:spMkLst>
        </pc:spChg>
      </pc:sldChg>
      <pc:sldChg chg="addSp delSp modSp new mod">
        <pc:chgData name="Emily R. Gilbert" userId="a61f0c84-d896-4d8d-a8e7-a3258ef0dd6a" providerId="ADAL" clId="{35DABAEE-75FF-48DA-9CBF-C90D4AF5F26A}" dt="2025-10-27T14:20:19.564" v="93" actId="14734"/>
        <pc:sldMkLst>
          <pc:docMk/>
          <pc:sldMk cId="3193565953" sldId="436"/>
        </pc:sldMkLst>
        <pc:spChg chg="mod">
          <ac:chgData name="Emily R. Gilbert" userId="a61f0c84-d896-4d8d-a8e7-a3258ef0dd6a" providerId="ADAL" clId="{35DABAEE-75FF-48DA-9CBF-C90D4AF5F26A}" dt="2025-10-27T14:19:14.869" v="35" actId="20577"/>
          <ac:spMkLst>
            <pc:docMk/>
            <pc:sldMk cId="3193565953" sldId="436"/>
            <ac:spMk id="2" creationId="{16A9D02A-2352-DEA7-3EA4-F9CBC2C6DBCE}"/>
          </ac:spMkLst>
        </pc:spChg>
        <pc:spChg chg="add del">
          <ac:chgData name="Emily R. Gilbert" userId="a61f0c84-d896-4d8d-a8e7-a3258ef0dd6a" providerId="ADAL" clId="{35DABAEE-75FF-48DA-9CBF-C90D4AF5F26A}" dt="2025-10-27T14:19:28.542" v="40"/>
          <ac:spMkLst>
            <pc:docMk/>
            <pc:sldMk cId="3193565953" sldId="436"/>
            <ac:spMk id="3" creationId="{F13CBE06-5C77-756A-A2A4-39D385AD3288}"/>
          </ac:spMkLst>
        </pc:spChg>
        <pc:graphicFrameChg chg="add mod">
          <ac:chgData name="Emily R. Gilbert" userId="a61f0c84-d896-4d8d-a8e7-a3258ef0dd6a" providerId="ADAL" clId="{35DABAEE-75FF-48DA-9CBF-C90D4AF5F26A}" dt="2025-10-27T14:19:28.145" v="39"/>
          <ac:graphicFrameMkLst>
            <pc:docMk/>
            <pc:sldMk cId="3193565953" sldId="436"/>
            <ac:graphicFrameMk id="4" creationId="{95F79D8C-98A2-D59E-AB89-8C387A558B47}"/>
          </ac:graphicFrameMkLst>
        </pc:graphicFrameChg>
        <pc:graphicFrameChg chg="add mod modGraphic">
          <ac:chgData name="Emily R. Gilbert" userId="a61f0c84-d896-4d8d-a8e7-a3258ef0dd6a" providerId="ADAL" clId="{35DABAEE-75FF-48DA-9CBF-C90D4AF5F26A}" dt="2025-10-27T14:20:19.564" v="93" actId="14734"/>
          <ac:graphicFrameMkLst>
            <pc:docMk/>
            <pc:sldMk cId="3193565953" sldId="436"/>
            <ac:graphicFrameMk id="5" creationId="{D6562EFE-3EE7-AB2F-F2DC-4EBAD7EBB542}"/>
          </ac:graphicFrameMkLst>
        </pc:graphicFrameChg>
      </pc:sldChg>
    </pc:docChg>
  </pc:docChgLst>
  <pc:docChgLst>
    <pc:chgData name="Emily R. Gilbert" userId="a61f0c84-d896-4d8d-a8e7-a3258ef0dd6a" providerId="ADAL" clId="{672AC3C9-3805-40C4-87B2-83B4FFD131B9}"/>
    <pc:docChg chg="undo redo custSel addSld delSld modSld sldOrd">
      <pc:chgData name="Emily R. Gilbert" userId="a61f0c84-d896-4d8d-a8e7-a3258ef0dd6a" providerId="ADAL" clId="{672AC3C9-3805-40C4-87B2-83B4FFD131B9}" dt="2025-04-30T21:31:02.077" v="1524" actId="20577"/>
      <pc:docMkLst>
        <pc:docMk/>
      </pc:docMkLst>
      <pc:sldChg chg="modSp mod modAnim">
        <pc:chgData name="Emily R. Gilbert" userId="a61f0c84-d896-4d8d-a8e7-a3258ef0dd6a" providerId="ADAL" clId="{672AC3C9-3805-40C4-87B2-83B4FFD131B9}" dt="2025-04-29T20:54:10.728" v="724"/>
        <pc:sldMkLst>
          <pc:docMk/>
          <pc:sldMk cId="106972044" sldId="323"/>
        </pc:sldMkLst>
      </pc:sldChg>
      <pc:sldChg chg="modSp mod">
        <pc:chgData name="Emily R. Gilbert" userId="a61f0c84-d896-4d8d-a8e7-a3258ef0dd6a" providerId="ADAL" clId="{672AC3C9-3805-40C4-87B2-83B4FFD131B9}" dt="2025-04-30T21:30:58.556" v="1523" actId="20577"/>
        <pc:sldMkLst>
          <pc:docMk/>
          <pc:sldMk cId="1021894697" sldId="351"/>
        </pc:sldMkLst>
      </pc:sldChg>
      <pc:sldChg chg="addSp modSp mod modAnim">
        <pc:chgData name="Emily R. Gilbert" userId="a61f0c84-d896-4d8d-a8e7-a3258ef0dd6a" providerId="ADAL" clId="{672AC3C9-3805-40C4-87B2-83B4FFD131B9}" dt="2025-04-29T17:24:22.759" v="601" actId="20577"/>
        <pc:sldMkLst>
          <pc:docMk/>
          <pc:sldMk cId="1446793094" sldId="352"/>
        </pc:sldMkLst>
      </pc:sldChg>
      <pc:sldChg chg="addSp delSp modSp mod delAnim modAnim">
        <pc:chgData name="Emily R. Gilbert" userId="a61f0c84-d896-4d8d-a8e7-a3258ef0dd6a" providerId="ADAL" clId="{672AC3C9-3805-40C4-87B2-83B4FFD131B9}" dt="2025-04-30T21:05:28.147" v="1177" actId="478"/>
        <pc:sldMkLst>
          <pc:docMk/>
          <pc:sldMk cId="1024622793" sldId="357"/>
        </pc:sldMkLst>
      </pc:sldChg>
      <pc:sldChg chg="modSp mod modAnim">
        <pc:chgData name="Emily R. Gilbert" userId="a61f0c84-d896-4d8d-a8e7-a3258ef0dd6a" providerId="ADAL" clId="{672AC3C9-3805-40C4-87B2-83B4FFD131B9}" dt="2025-04-30T21:09:45.592" v="1250" actId="20577"/>
        <pc:sldMkLst>
          <pc:docMk/>
          <pc:sldMk cId="1579673865" sldId="359"/>
        </pc:sldMkLst>
      </pc:sldChg>
      <pc:sldChg chg="addSp delSp modSp mod modAnim">
        <pc:chgData name="Emily R. Gilbert" userId="a61f0c84-d896-4d8d-a8e7-a3258ef0dd6a" providerId="ADAL" clId="{672AC3C9-3805-40C4-87B2-83B4FFD131B9}" dt="2025-04-29T17:27:54.995" v="621"/>
        <pc:sldMkLst>
          <pc:docMk/>
          <pc:sldMk cId="4061570342" sldId="361"/>
        </pc:sldMkLst>
      </pc:sldChg>
      <pc:sldChg chg="addSp delSp modSp mod">
        <pc:chgData name="Emily R. Gilbert" userId="a61f0c84-d896-4d8d-a8e7-a3258ef0dd6a" providerId="ADAL" clId="{672AC3C9-3805-40C4-87B2-83B4FFD131B9}" dt="2025-04-30T21:13:21.976" v="1298" actId="403"/>
        <pc:sldMkLst>
          <pc:docMk/>
          <pc:sldMk cId="2858620329" sldId="366"/>
        </pc:sldMkLst>
      </pc:sldChg>
      <pc:sldChg chg="modSp mod">
        <pc:chgData name="Emily R. Gilbert" userId="a61f0c84-d896-4d8d-a8e7-a3258ef0dd6a" providerId="ADAL" clId="{672AC3C9-3805-40C4-87B2-83B4FFD131B9}" dt="2025-04-30T21:14:17.600" v="1331" actId="113"/>
        <pc:sldMkLst>
          <pc:docMk/>
          <pc:sldMk cId="1935408765" sldId="367"/>
        </pc:sldMkLst>
      </pc:sldChg>
      <pc:sldChg chg="modSp mod">
        <pc:chgData name="Emily R. Gilbert" userId="a61f0c84-d896-4d8d-a8e7-a3258ef0dd6a" providerId="ADAL" clId="{672AC3C9-3805-40C4-87B2-83B4FFD131B9}" dt="2025-04-30T21:17:47.681" v="1422" actId="255"/>
        <pc:sldMkLst>
          <pc:docMk/>
          <pc:sldMk cId="556206260" sldId="370"/>
        </pc:sldMkLst>
      </pc:sldChg>
      <pc:sldChg chg="modSp mod">
        <pc:chgData name="Emily R. Gilbert" userId="a61f0c84-d896-4d8d-a8e7-a3258ef0dd6a" providerId="ADAL" clId="{672AC3C9-3805-40C4-87B2-83B4FFD131B9}" dt="2025-04-30T21:18:02.851" v="1442" actId="20577"/>
        <pc:sldMkLst>
          <pc:docMk/>
          <pc:sldMk cId="1257060367" sldId="374"/>
        </pc:sldMkLst>
      </pc:sldChg>
      <pc:sldChg chg="delSp modSp add del mod delAnim">
        <pc:chgData name="Emily R. Gilbert" userId="a61f0c84-d896-4d8d-a8e7-a3258ef0dd6a" providerId="ADAL" clId="{672AC3C9-3805-40C4-87B2-83B4FFD131B9}" dt="2025-04-29T21:43:12.612" v="1170" actId="2696"/>
        <pc:sldMkLst>
          <pc:docMk/>
          <pc:sldMk cId="2936083479" sldId="388"/>
        </pc:sldMkLst>
      </pc:sldChg>
      <pc:sldChg chg="addSp modSp del mod modAnim">
        <pc:chgData name="Emily R. Gilbert" userId="a61f0c84-d896-4d8d-a8e7-a3258ef0dd6a" providerId="ADAL" clId="{672AC3C9-3805-40C4-87B2-83B4FFD131B9}" dt="2025-04-29T21:32:14.307" v="1047" actId="2696"/>
        <pc:sldMkLst>
          <pc:docMk/>
          <pc:sldMk cId="3719011250" sldId="388"/>
        </pc:sldMkLst>
      </pc:sldChg>
      <pc:sldChg chg="add">
        <pc:chgData name="Emily R. Gilbert" userId="a61f0c84-d896-4d8d-a8e7-a3258ef0dd6a" providerId="ADAL" clId="{672AC3C9-3805-40C4-87B2-83B4FFD131B9}" dt="2025-04-29T21:43:33.644" v="1171"/>
        <pc:sldMkLst>
          <pc:docMk/>
          <pc:sldMk cId="4194796575" sldId="388"/>
        </pc:sldMkLst>
      </pc:sldChg>
      <pc:sldChg chg="modSp mod modNotesTx">
        <pc:chgData name="Emily R. Gilbert" userId="a61f0c84-d896-4d8d-a8e7-a3258ef0dd6a" providerId="ADAL" clId="{672AC3C9-3805-40C4-87B2-83B4FFD131B9}" dt="2025-04-30T21:31:02.077" v="1524" actId="20577"/>
        <pc:sldMkLst>
          <pc:docMk/>
          <pc:sldMk cId="2197734402" sldId="396"/>
        </pc:sldMkLst>
      </pc:sldChg>
      <pc:sldChg chg="modNotesTx">
        <pc:chgData name="Emily R. Gilbert" userId="a61f0c84-d896-4d8d-a8e7-a3258ef0dd6a" providerId="ADAL" clId="{672AC3C9-3805-40C4-87B2-83B4FFD131B9}" dt="2025-04-29T21:03:44.862" v="937" actId="20577"/>
        <pc:sldMkLst>
          <pc:docMk/>
          <pc:sldMk cId="3281979409" sldId="399"/>
        </pc:sldMkLst>
      </pc:sldChg>
      <pc:sldChg chg="modSp del mod">
        <pc:chgData name="Emily R. Gilbert" userId="a61f0c84-d896-4d8d-a8e7-a3258ef0dd6a" providerId="ADAL" clId="{672AC3C9-3805-40C4-87B2-83B4FFD131B9}" dt="2025-04-30T21:04:39.492" v="1175" actId="47"/>
        <pc:sldMkLst>
          <pc:docMk/>
          <pc:sldMk cId="1354805299" sldId="403"/>
        </pc:sldMkLst>
      </pc:sldChg>
      <pc:sldChg chg="add">
        <pc:chgData name="Emily R. Gilbert" userId="a61f0c84-d896-4d8d-a8e7-a3258ef0dd6a" providerId="ADAL" clId="{672AC3C9-3805-40C4-87B2-83B4FFD131B9}" dt="2025-04-30T21:05:52.643" v="1181"/>
        <pc:sldMkLst>
          <pc:docMk/>
          <pc:sldMk cId="54230500" sldId="404"/>
        </pc:sldMkLst>
      </pc:sldChg>
      <pc:sldChg chg="del">
        <pc:chgData name="Emily R. Gilbert" userId="a61f0c84-d896-4d8d-a8e7-a3258ef0dd6a" providerId="ADAL" clId="{672AC3C9-3805-40C4-87B2-83B4FFD131B9}" dt="2025-04-30T21:05:47.380" v="1180" actId="2696"/>
        <pc:sldMkLst>
          <pc:docMk/>
          <pc:sldMk cId="2530631365" sldId="404"/>
        </pc:sldMkLst>
      </pc:sldChg>
      <pc:sldChg chg="modSp mod">
        <pc:chgData name="Emily R. Gilbert" userId="a61f0c84-d896-4d8d-a8e7-a3258ef0dd6a" providerId="ADAL" clId="{672AC3C9-3805-40C4-87B2-83B4FFD131B9}" dt="2025-04-30T21:14:12.530" v="1329" actId="113"/>
        <pc:sldMkLst>
          <pc:docMk/>
          <pc:sldMk cId="4240709281" sldId="410"/>
        </pc:sldMkLst>
      </pc:sldChg>
      <pc:sldChg chg="modSp mod">
        <pc:chgData name="Emily R. Gilbert" userId="a61f0c84-d896-4d8d-a8e7-a3258ef0dd6a" providerId="ADAL" clId="{672AC3C9-3805-40C4-87B2-83B4FFD131B9}" dt="2025-04-29T21:00:42.412" v="857" actId="20577"/>
        <pc:sldMkLst>
          <pc:docMk/>
          <pc:sldMk cId="2979989636" sldId="421"/>
        </pc:sldMkLst>
      </pc:sldChg>
      <pc:sldChg chg="addSp delSp mod">
        <pc:chgData name="Emily R. Gilbert" userId="a61f0c84-d896-4d8d-a8e7-a3258ef0dd6a" providerId="ADAL" clId="{672AC3C9-3805-40C4-87B2-83B4FFD131B9}" dt="2025-04-29T21:32:08.169" v="1046" actId="22"/>
        <pc:sldMkLst>
          <pc:docMk/>
          <pc:sldMk cId="3896987782" sldId="423"/>
        </pc:sldMkLst>
      </pc:sldChg>
      <pc:sldChg chg="modSp mod modNotesTx">
        <pc:chgData name="Emily R. Gilbert" userId="a61f0c84-d896-4d8d-a8e7-a3258ef0dd6a" providerId="ADAL" clId="{672AC3C9-3805-40C4-87B2-83B4FFD131B9}" dt="2025-04-30T21:30:24.706" v="1522" actId="20577"/>
        <pc:sldMkLst>
          <pc:docMk/>
          <pc:sldMk cId="4019695505" sldId="425"/>
        </pc:sldMkLst>
      </pc:sldChg>
      <pc:sldChg chg="addSp modSp new mod">
        <pc:chgData name="Emily R. Gilbert" userId="a61f0c84-d896-4d8d-a8e7-a3258ef0dd6a" providerId="ADAL" clId="{672AC3C9-3805-40C4-87B2-83B4FFD131B9}" dt="2025-04-29T17:25:54.652" v="608" actId="14100"/>
        <pc:sldMkLst>
          <pc:docMk/>
          <pc:sldMk cId="1489754894" sldId="428"/>
        </pc:sldMkLst>
      </pc:sldChg>
      <pc:sldChg chg="modSp new mod ord">
        <pc:chgData name="Emily R. Gilbert" userId="a61f0c84-d896-4d8d-a8e7-a3258ef0dd6a" providerId="ADAL" clId="{672AC3C9-3805-40C4-87B2-83B4FFD131B9}" dt="2025-04-29T20:59:47.751" v="818"/>
        <pc:sldMkLst>
          <pc:docMk/>
          <pc:sldMk cId="2522648256" sldId="429"/>
        </pc:sldMkLst>
      </pc:sldChg>
      <pc:sldChg chg="addSp delSp modSp new mod modAnim">
        <pc:chgData name="Emily R. Gilbert" userId="a61f0c84-d896-4d8d-a8e7-a3258ef0dd6a" providerId="ADAL" clId="{672AC3C9-3805-40C4-87B2-83B4FFD131B9}" dt="2025-04-29T21:28:53.489" v="1035"/>
        <pc:sldMkLst>
          <pc:docMk/>
          <pc:sldMk cId="3534306689" sldId="430"/>
        </pc:sldMkLst>
      </pc:sldChg>
      <pc:sldChg chg="addSp delSp modSp new del mod">
        <pc:chgData name="Emily R. Gilbert" userId="a61f0c84-d896-4d8d-a8e7-a3258ef0dd6a" providerId="ADAL" clId="{672AC3C9-3805-40C4-87B2-83B4FFD131B9}" dt="2025-04-29T21:43:12.612" v="1170" actId="2696"/>
        <pc:sldMkLst>
          <pc:docMk/>
          <pc:sldMk cId="2228559524" sldId="431"/>
        </pc:sldMkLst>
      </pc:sldChg>
      <pc:sldChg chg="add">
        <pc:chgData name="Emily R. Gilbert" userId="a61f0c84-d896-4d8d-a8e7-a3258ef0dd6a" providerId="ADAL" clId="{672AC3C9-3805-40C4-87B2-83B4FFD131B9}" dt="2025-04-29T21:43:33.644" v="1171"/>
        <pc:sldMkLst>
          <pc:docMk/>
          <pc:sldMk cId="2234513484" sldId="431"/>
        </pc:sldMkLst>
      </pc:sldChg>
      <pc:sldChg chg="modSp add del mod ord">
        <pc:chgData name="Emily R. Gilbert" userId="a61f0c84-d896-4d8d-a8e7-a3258ef0dd6a" providerId="ADAL" clId="{672AC3C9-3805-40C4-87B2-83B4FFD131B9}" dt="2025-04-29T21:43:12.612" v="1170" actId="2696"/>
        <pc:sldMkLst>
          <pc:docMk/>
          <pc:sldMk cId="3691885289" sldId="432"/>
        </pc:sldMkLst>
      </pc:sldChg>
      <pc:sldChg chg="modSp add mod">
        <pc:chgData name="Emily R. Gilbert" userId="a61f0c84-d896-4d8d-a8e7-a3258ef0dd6a" providerId="ADAL" clId="{672AC3C9-3805-40C4-87B2-83B4FFD131B9}" dt="2025-04-30T21:06:11.163" v="1211" actId="20577"/>
        <pc:sldMkLst>
          <pc:docMk/>
          <pc:sldMk cId="3705126017" sldId="432"/>
        </pc:sldMkLst>
      </pc:sldChg>
      <pc:sldChg chg="modSp new del mod">
        <pc:chgData name="Emily R. Gilbert" userId="a61f0c84-d896-4d8d-a8e7-a3258ef0dd6a" providerId="ADAL" clId="{672AC3C9-3805-40C4-87B2-83B4FFD131B9}" dt="2025-04-29T21:43:12.612" v="1170" actId="2696"/>
        <pc:sldMkLst>
          <pc:docMk/>
          <pc:sldMk cId="796299066" sldId="433"/>
        </pc:sldMkLst>
      </pc:sldChg>
      <pc:sldChg chg="add">
        <pc:chgData name="Emily R. Gilbert" userId="a61f0c84-d896-4d8d-a8e7-a3258ef0dd6a" providerId="ADAL" clId="{672AC3C9-3805-40C4-87B2-83B4FFD131B9}" dt="2025-04-29T21:43:33.644" v="1171"/>
        <pc:sldMkLst>
          <pc:docMk/>
          <pc:sldMk cId="2248549008" sldId="433"/>
        </pc:sldMkLst>
      </pc:sldChg>
      <pc:sldChg chg="modSp add mod">
        <pc:chgData name="Emily R. Gilbert" userId="a61f0c84-d896-4d8d-a8e7-a3258ef0dd6a" providerId="ADAL" clId="{672AC3C9-3805-40C4-87B2-83B4FFD131B9}" dt="2025-04-30T21:05:57" v="1189" actId="20577"/>
        <pc:sldMkLst>
          <pc:docMk/>
          <pc:sldMk cId="207914646" sldId="434"/>
        </pc:sldMkLst>
      </pc:sldChg>
      <pc:sldChg chg="add del">
        <pc:chgData name="Emily R. Gilbert" userId="a61f0c84-d896-4d8d-a8e7-a3258ef0dd6a" providerId="ADAL" clId="{672AC3C9-3805-40C4-87B2-83B4FFD131B9}" dt="2025-04-30T21:05:30.353" v="1178" actId="2696"/>
        <pc:sldMkLst>
          <pc:docMk/>
          <pc:sldMk cId="342570216" sldId="434"/>
        </pc:sldMkLst>
      </pc:sldChg>
    </pc:docChg>
  </pc:docChgLst>
  <pc:docChgLst>
    <pc:chgData name="Emily R. Gilbert" userId="a61f0c84-d896-4d8d-a8e7-a3258ef0dd6a" providerId="ADAL" clId="{CA0C138A-C330-44D8-8D90-1AA30557C6B2}"/>
    <pc:docChg chg="custSel modSld">
      <pc:chgData name="Emily R. Gilbert" userId="a61f0c84-d896-4d8d-a8e7-a3258ef0dd6a" providerId="ADAL" clId="{CA0C138A-C330-44D8-8D90-1AA30557C6B2}" dt="2025-09-29T14:21:52.889" v="10" actId="5793"/>
      <pc:docMkLst>
        <pc:docMk/>
      </pc:docMkLst>
      <pc:sldChg chg="modSp mod">
        <pc:chgData name="Emily R. Gilbert" userId="a61f0c84-d896-4d8d-a8e7-a3258ef0dd6a" providerId="ADAL" clId="{CA0C138A-C330-44D8-8D90-1AA30557C6B2}" dt="2025-09-29T14:21:52.889" v="10" actId="5793"/>
        <pc:sldMkLst>
          <pc:docMk/>
          <pc:sldMk cId="2248549008" sldId="433"/>
        </pc:sldMkLst>
        <pc:spChg chg="mod">
          <ac:chgData name="Emily R. Gilbert" userId="a61f0c84-d896-4d8d-a8e7-a3258ef0dd6a" providerId="ADAL" clId="{CA0C138A-C330-44D8-8D90-1AA30557C6B2}" dt="2025-09-29T14:21:52.889" v="10" actId="5793"/>
          <ac:spMkLst>
            <pc:docMk/>
            <pc:sldMk cId="2248549008" sldId="433"/>
            <ac:spMk id="3" creationId="{718A2728-0B80-C779-2976-2F7B49873436}"/>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4648200" cy="6426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solidFill>
                  <a:schemeClr val="tx1"/>
                </a:solidFill>
                <a:latin typeface="Arial" charset="0"/>
                <a:ea typeface="ＭＳ Ｐゴシック" pitchFamily="-72" charset="-128"/>
                <a:cs typeface="+mn-cs"/>
              </a:defRPr>
            </a:lvl1pPr>
          </a:lstStyle>
          <a:p>
            <a:pPr>
              <a:defRPr/>
            </a:pPr>
            <a:endParaRPr lang="en-US"/>
          </a:p>
        </p:txBody>
      </p:sp>
      <p:sp>
        <p:nvSpPr>
          <p:cNvPr id="50179" name="Rectangle 3"/>
          <p:cNvSpPr>
            <a:spLocks noGrp="1" noChangeArrowheads="1"/>
          </p:cNvSpPr>
          <p:nvPr>
            <p:ph type="dt" sz="quarter" idx="1"/>
          </p:nvPr>
        </p:nvSpPr>
        <p:spPr bwMode="auto">
          <a:xfrm>
            <a:off x="5265809"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latin typeface="Arial" charset="0"/>
                <a:ea typeface="ＭＳ Ｐゴシック" pitchFamily="-72" charset="-128"/>
                <a:cs typeface="+mn-cs"/>
              </a:defRPr>
            </a:lvl1pPr>
          </a:lstStyle>
          <a:p>
            <a:pPr>
              <a:defRPr/>
            </a:pPr>
            <a:endParaRPr lang="en-US"/>
          </a:p>
        </p:txBody>
      </p:sp>
      <p:sp>
        <p:nvSpPr>
          <p:cNvPr id="50180" name="Rectangle 4"/>
          <p:cNvSpPr>
            <a:spLocks noGrp="1" noChangeArrowheads="1"/>
          </p:cNvSpPr>
          <p:nvPr>
            <p:ph type="ftr" sz="quarter" idx="2"/>
          </p:nvPr>
        </p:nvSpPr>
        <p:spPr bwMode="auto">
          <a:xfrm>
            <a:off x="0"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solidFill>
                  <a:schemeClr val="tx1"/>
                </a:solidFill>
                <a:latin typeface="Arial" charset="0"/>
                <a:ea typeface="ＭＳ Ｐゴシック" pitchFamily="-72" charset="-128"/>
                <a:cs typeface="+mn-cs"/>
              </a:defRPr>
            </a:lvl1pPr>
          </a:lstStyle>
          <a:p>
            <a:pPr>
              <a:defRPr/>
            </a:pPr>
            <a:endParaRPr lang="en-US"/>
          </a:p>
        </p:txBody>
      </p:sp>
      <p:sp>
        <p:nvSpPr>
          <p:cNvPr id="50181" name="Rectangle 5"/>
          <p:cNvSpPr>
            <a:spLocks noGrp="1" noChangeArrowheads="1"/>
          </p:cNvSpPr>
          <p:nvPr>
            <p:ph type="sldNum" sz="quarter" idx="3"/>
          </p:nvPr>
        </p:nvSpPr>
        <p:spPr bwMode="auto">
          <a:xfrm>
            <a:off x="5265809"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solidFill>
                  <a:schemeClr val="tx1"/>
                </a:solidFill>
              </a:defRPr>
            </a:lvl1pPr>
          </a:lstStyle>
          <a:p>
            <a:pPr>
              <a:defRPr/>
            </a:pPr>
            <a:fld id="{8F2126E1-934F-794B-AF22-DAD043CA9A04}" type="slidenum">
              <a:rPr lang="en-US"/>
              <a:pPr>
                <a:defRPr/>
              </a:pPr>
              <a:t>‹#›</a:t>
            </a:fld>
            <a:endParaRPr lang="en-US"/>
          </a:p>
        </p:txBody>
      </p:sp>
      <p:pic>
        <p:nvPicPr>
          <p:cNvPr id="3078" name="Picture 7" descr="LUHS_1CK_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54" y="116841"/>
            <a:ext cx="2582333" cy="45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865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solidFill>
                  <a:schemeClr val="tx1"/>
                </a:solidFill>
                <a:latin typeface="Arial" charset="0"/>
                <a:ea typeface="ＭＳ Ｐゴシック" pitchFamily="-72" charset="-128"/>
                <a:cs typeface="+mn-cs"/>
              </a:defRPr>
            </a:lvl1pPr>
          </a:lstStyle>
          <a:p>
            <a:pPr>
              <a:defRPr/>
            </a:pPr>
            <a:endParaRPr lang="en-US"/>
          </a:p>
        </p:txBody>
      </p:sp>
      <p:sp>
        <p:nvSpPr>
          <p:cNvPr id="74755" name="Rectangle 3"/>
          <p:cNvSpPr>
            <a:spLocks noGrp="1" noChangeArrowheads="1"/>
          </p:cNvSpPr>
          <p:nvPr>
            <p:ph type="dt" idx="1"/>
          </p:nvPr>
        </p:nvSpPr>
        <p:spPr bwMode="auto">
          <a:xfrm>
            <a:off x="5265809"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latin typeface="Arial" charset="0"/>
                <a:ea typeface="ＭＳ Ｐゴシック" pitchFamily="-72" charset="-128"/>
                <a:cs typeface="+mn-cs"/>
              </a:defRPr>
            </a:lvl1pPr>
          </a:lstStyle>
          <a:p>
            <a:pPr>
              <a:defRPr/>
            </a:pPr>
            <a:endParaRPr lang="en-US"/>
          </a:p>
        </p:txBody>
      </p:sp>
      <p:sp>
        <p:nvSpPr>
          <p:cNvPr id="4100" name="Placeholder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7"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p:cNvSpPr>
            <a:spLocks noGrp="1" noChangeArrowheads="1"/>
          </p:cNvSpPr>
          <p:nvPr>
            <p:ph type="ftr" sz="quarter" idx="4"/>
          </p:nvPr>
        </p:nvSpPr>
        <p:spPr bwMode="auto">
          <a:xfrm>
            <a:off x="0"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solidFill>
                  <a:schemeClr val="tx1"/>
                </a:solidFill>
                <a:latin typeface="Arial" charset="0"/>
                <a:ea typeface="ＭＳ Ｐゴシック" pitchFamily="-72" charset="-128"/>
                <a:cs typeface="+mn-cs"/>
              </a:defRPr>
            </a:lvl1pPr>
          </a:lstStyle>
          <a:p>
            <a:pPr>
              <a:defRPr/>
            </a:pPr>
            <a:endParaRPr lang="en-US"/>
          </a:p>
        </p:txBody>
      </p:sp>
      <p:sp>
        <p:nvSpPr>
          <p:cNvPr id="74759" name="Rectangle 7"/>
          <p:cNvSpPr>
            <a:spLocks noGrp="1" noChangeArrowheads="1"/>
          </p:cNvSpPr>
          <p:nvPr>
            <p:ph type="sldNum" sz="quarter" idx="5"/>
          </p:nvPr>
        </p:nvSpPr>
        <p:spPr bwMode="auto">
          <a:xfrm>
            <a:off x="5265809"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solidFill>
                  <a:schemeClr val="tx1"/>
                </a:solidFill>
              </a:defRPr>
            </a:lvl1pPr>
          </a:lstStyle>
          <a:p>
            <a:pPr>
              <a:defRPr/>
            </a:pPr>
            <a:fld id="{172E95CD-7564-A945-A323-40166C239D54}" type="slidenum">
              <a:rPr lang="en-US"/>
              <a:pPr>
                <a:defRPr/>
              </a:pPr>
              <a:t>‹#›</a:t>
            </a:fld>
            <a:endParaRPr lang="en-US"/>
          </a:p>
        </p:txBody>
      </p:sp>
    </p:spTree>
    <p:extLst>
      <p:ext uri="{BB962C8B-B14F-4D97-AF65-F5344CB8AC3E}">
        <p14:creationId xmlns:p14="http://schemas.microsoft.com/office/powerpoint/2010/main" val="1364970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72"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on the clerkship evaluation, a student reported one week of working over 80 </a:t>
            </a:r>
            <a:r>
              <a:rPr lang="en-US" dirty="0" err="1"/>
              <a:t>hrs</a:t>
            </a:r>
            <a:r>
              <a:rPr lang="en-US" dirty="0"/>
              <a:t> because he/she was “slow” and spent a long time writing notes and talking to families.  Technically this doesn’t count as it is ON AVERAGE.  </a:t>
            </a:r>
          </a:p>
        </p:txBody>
      </p:sp>
      <p:sp>
        <p:nvSpPr>
          <p:cNvPr id="4" name="Slide Number Placeholder 3"/>
          <p:cNvSpPr>
            <a:spLocks noGrp="1"/>
          </p:cNvSpPr>
          <p:nvPr>
            <p:ph type="sldNum" sz="quarter" idx="10"/>
          </p:nvPr>
        </p:nvSpPr>
        <p:spPr/>
        <p:txBody>
          <a:bodyPr/>
          <a:lstStyle/>
          <a:p>
            <a:pPr>
              <a:defRPr/>
            </a:pPr>
            <a:fld id="{172E95CD-7564-A945-A323-40166C239D54}" type="slidenum">
              <a:rPr lang="en-US" smtClean="0"/>
              <a:pPr>
                <a:defRPr/>
              </a:pPr>
              <a:t>6</a:t>
            </a:fld>
            <a:endParaRPr lang="en-US"/>
          </a:p>
        </p:txBody>
      </p:sp>
    </p:spTree>
    <p:extLst>
      <p:ext uri="{BB962C8B-B14F-4D97-AF65-F5344CB8AC3E}">
        <p14:creationId xmlns:p14="http://schemas.microsoft.com/office/powerpoint/2010/main" val="374227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10"/>
          </p:nvPr>
        </p:nvSpPr>
        <p:spPr/>
        <p:txBody>
          <a:bodyPr/>
          <a:lstStyle/>
          <a:p>
            <a:pPr>
              <a:defRPr/>
            </a:pPr>
            <a:fld id="{172E95CD-7564-A945-A323-40166C239D54}" type="slidenum">
              <a:rPr lang="en-US" smtClean="0"/>
              <a:pPr>
                <a:defRPr/>
              </a:pPr>
              <a:t>40</a:t>
            </a:fld>
            <a:endParaRPr lang="en-US"/>
          </a:p>
        </p:txBody>
      </p:sp>
    </p:spTree>
    <p:extLst>
      <p:ext uri="{BB962C8B-B14F-4D97-AF65-F5344CB8AC3E}">
        <p14:creationId xmlns:p14="http://schemas.microsoft.com/office/powerpoint/2010/main" val="517044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dirty="0"/>
              <a:t>Cutoffs were determine based on last year’s grade (after adjusting with new weights and adding new POCUS activity)</a:t>
            </a:r>
          </a:p>
          <a:p>
            <a:pPr marL="174708" indent="-174708">
              <a:buFontTx/>
              <a:buChar char="-"/>
            </a:pPr>
            <a:r>
              <a:rPr lang="en-US" baseline="0" dirty="0"/>
              <a:t>Average grade after adjustments was 87% </a:t>
            </a:r>
          </a:p>
          <a:p>
            <a:pPr marL="174708" indent="-174708">
              <a:buFontTx/>
              <a:buChar char="-"/>
            </a:pPr>
            <a:r>
              <a:rPr lang="en-US" baseline="0" dirty="0"/>
              <a:t>Using a </a:t>
            </a:r>
            <a:r>
              <a:rPr lang="en-US" baseline="0" dirty="0" err="1"/>
              <a:t>st</a:t>
            </a:r>
            <a:r>
              <a:rPr lang="en-US" baseline="0" dirty="0"/>
              <a:t> dev of 3, honors cutoff determined to be 90% and HP cutoff 84%</a:t>
            </a:r>
          </a:p>
          <a:p>
            <a:pPr marL="174708" indent="-174708">
              <a:buFontTx/>
              <a:buChar char="-"/>
            </a:pPr>
            <a:r>
              <a:rPr lang="en-US" baseline="0" dirty="0"/>
              <a:t>After 3 cohorts, we will meet to review the grade distribution and adjust to achieve goal of 40% H, 30% HP and 30% P</a:t>
            </a:r>
          </a:p>
          <a:p>
            <a:pPr marL="174708" indent="-174708">
              <a:buFontTx/>
              <a:buChar char="-"/>
            </a:pPr>
            <a:r>
              <a:rPr lang="en-US" dirty="0"/>
              <a:t>Any adjustment will only give you a better grade</a:t>
            </a:r>
            <a:r>
              <a:rPr lang="en-US" baseline="0" dirty="0"/>
              <a:t> – no one will be downgraded</a:t>
            </a:r>
            <a:endParaRPr lang="en-US" dirty="0"/>
          </a:p>
          <a:p>
            <a:pPr marL="174708" indent="-174708">
              <a:buFontTx/>
              <a:buChar char="-"/>
            </a:pPr>
            <a:r>
              <a:rPr lang="en-US" dirty="0"/>
              <a:t>We will evaluate the first two cohorts’ grades before ERAS opens at the end of September</a:t>
            </a:r>
          </a:p>
        </p:txBody>
      </p:sp>
      <p:sp>
        <p:nvSpPr>
          <p:cNvPr id="4" name="Slide Number Placeholder 3"/>
          <p:cNvSpPr>
            <a:spLocks noGrp="1"/>
          </p:cNvSpPr>
          <p:nvPr>
            <p:ph type="sldNum" sz="quarter" idx="10"/>
          </p:nvPr>
        </p:nvSpPr>
        <p:spPr/>
        <p:txBody>
          <a:bodyPr/>
          <a:lstStyle/>
          <a:p>
            <a:pPr>
              <a:defRPr/>
            </a:pPr>
            <a:fld id="{172E95CD-7564-A945-A323-40166C239D54}" type="slidenum">
              <a:rPr lang="en-US" smtClean="0"/>
              <a:pPr>
                <a:defRPr/>
              </a:pPr>
              <a:t>41</a:t>
            </a:fld>
            <a:endParaRPr lang="en-US"/>
          </a:p>
        </p:txBody>
      </p:sp>
    </p:spTree>
    <p:extLst>
      <p:ext uri="{BB962C8B-B14F-4D97-AF65-F5344CB8AC3E}">
        <p14:creationId xmlns:p14="http://schemas.microsoft.com/office/powerpoint/2010/main" val="340454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2E95CD-7564-A945-A323-40166C239D54}" type="slidenum">
              <a:rPr lang="en-US" smtClean="0"/>
              <a:pPr>
                <a:defRPr/>
              </a:pPr>
              <a:t>43</a:t>
            </a:fld>
            <a:endParaRPr lang="en-US"/>
          </a:p>
        </p:txBody>
      </p:sp>
    </p:spTree>
    <p:extLst>
      <p:ext uri="{BB962C8B-B14F-4D97-AF65-F5344CB8AC3E}">
        <p14:creationId xmlns:p14="http://schemas.microsoft.com/office/powerpoint/2010/main" val="121955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56 </a:t>
            </a:r>
            <a:r>
              <a:rPr lang="en-US" baseline="0" dirty="0"/>
              <a:t>hours per week</a:t>
            </a:r>
          </a:p>
          <a:p>
            <a:r>
              <a:rPr lang="en-US" baseline="0" dirty="0"/>
              <a:t>Two middle weeks is 65-68 (extra time needed for </a:t>
            </a:r>
            <a:r>
              <a:rPr lang="en-US" baseline="0" dirty="0" err="1"/>
              <a:t>signout</a:t>
            </a:r>
            <a:r>
              <a:rPr lang="en-US" baseline="0" dirty="0"/>
              <a:t> at 6pm)</a:t>
            </a:r>
            <a:endParaRPr lang="en-US" dirty="0"/>
          </a:p>
        </p:txBody>
      </p:sp>
      <p:sp>
        <p:nvSpPr>
          <p:cNvPr id="4" name="Slide Number Placeholder 3"/>
          <p:cNvSpPr>
            <a:spLocks noGrp="1"/>
          </p:cNvSpPr>
          <p:nvPr>
            <p:ph type="sldNum" sz="quarter" idx="10"/>
          </p:nvPr>
        </p:nvSpPr>
        <p:spPr/>
        <p:txBody>
          <a:bodyPr/>
          <a:lstStyle/>
          <a:p>
            <a:pPr>
              <a:defRPr/>
            </a:pPr>
            <a:fld id="{172E95CD-7564-A945-A323-40166C239D54}" type="slidenum">
              <a:rPr lang="en-US" smtClean="0"/>
              <a:pPr>
                <a:defRPr/>
              </a:pPr>
              <a:t>11</a:t>
            </a:fld>
            <a:endParaRPr lang="en-US"/>
          </a:p>
        </p:txBody>
      </p:sp>
    </p:spTree>
    <p:extLst>
      <p:ext uri="{BB962C8B-B14F-4D97-AF65-F5344CB8AC3E}">
        <p14:creationId xmlns:p14="http://schemas.microsoft.com/office/powerpoint/2010/main" val="320178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Utilizing communication strategies students learned during their recorded Ethics lecture, students role play a simulated sequence of family discussions related to the care of a decompensating patient</a:t>
            </a:r>
          </a:p>
        </p:txBody>
      </p:sp>
      <p:sp>
        <p:nvSpPr>
          <p:cNvPr id="4" name="Slide Number Placeholder 3"/>
          <p:cNvSpPr>
            <a:spLocks noGrp="1"/>
          </p:cNvSpPr>
          <p:nvPr>
            <p:ph type="sldNum" sz="quarter" idx="10"/>
          </p:nvPr>
        </p:nvSpPr>
        <p:spPr/>
        <p:txBody>
          <a:bodyPr/>
          <a:lstStyle/>
          <a:p>
            <a:pPr>
              <a:defRPr/>
            </a:pPr>
            <a:fld id="{172E95CD-7564-A945-A323-40166C239D54}" type="slidenum">
              <a:rPr lang="en-US" smtClean="0"/>
              <a:pPr>
                <a:defRPr/>
              </a:pPr>
              <a:t>13</a:t>
            </a:fld>
            <a:endParaRPr lang="en-US"/>
          </a:p>
        </p:txBody>
      </p:sp>
    </p:spTree>
    <p:extLst>
      <p:ext uri="{BB962C8B-B14F-4D97-AF65-F5344CB8AC3E}">
        <p14:creationId xmlns:p14="http://schemas.microsoft.com/office/powerpoint/2010/main" val="328803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a:t>
            </a:r>
            <a:r>
              <a:rPr lang="en-US" baseline="0" dirty="0"/>
              <a:t> on feedback from last year’s class, we have added a voiceover power point lecture from our ICU dietician.  You are NOT responsible for all of the information in the </a:t>
            </a:r>
            <a:r>
              <a:rPr lang="en-US" baseline="0" dirty="0" err="1"/>
              <a:t>powerpoint</a:t>
            </a:r>
            <a:r>
              <a:rPr lang="en-US" baseline="0" dirty="0"/>
              <a:t> but it is there for your reference.  </a:t>
            </a:r>
            <a:endParaRPr lang="en-US" dirty="0"/>
          </a:p>
        </p:txBody>
      </p:sp>
      <p:sp>
        <p:nvSpPr>
          <p:cNvPr id="4" name="Slide Number Placeholder 3"/>
          <p:cNvSpPr>
            <a:spLocks noGrp="1"/>
          </p:cNvSpPr>
          <p:nvPr>
            <p:ph type="sldNum" sz="quarter" idx="10"/>
          </p:nvPr>
        </p:nvSpPr>
        <p:spPr/>
        <p:txBody>
          <a:bodyPr/>
          <a:lstStyle/>
          <a:p>
            <a:pPr>
              <a:defRPr/>
            </a:pPr>
            <a:fld id="{172E95CD-7564-A945-A323-40166C239D54}" type="slidenum">
              <a:rPr lang="en-US" smtClean="0"/>
              <a:pPr>
                <a:defRPr/>
              </a:pPr>
              <a:t>14</a:t>
            </a:fld>
            <a:endParaRPr lang="en-US"/>
          </a:p>
        </p:txBody>
      </p:sp>
    </p:spTree>
    <p:extLst>
      <p:ext uri="{BB962C8B-B14F-4D97-AF65-F5344CB8AC3E}">
        <p14:creationId xmlns:p14="http://schemas.microsoft.com/office/powerpoint/2010/main" val="285519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approach that has achieved success and sustainability is “Death Rounds.” </a:t>
            </a:r>
            <a:r>
              <a:rPr lang="en-US" baseline="0" dirty="0"/>
              <a:t> </a:t>
            </a:r>
            <a:r>
              <a:rPr lang="en-US" dirty="0"/>
              <a:t>In Death Rounds, trainees, faculty, and other members of the ICU team collaboratively review the deaths in the ICU in the preceding 1 to 2 weeks with a focus on how things went in the care of the patient and family as well as </a:t>
            </a:r>
            <a:r>
              <a:rPr lang="en-US"/>
              <a:t>the influence </a:t>
            </a:r>
            <a:r>
              <a:rPr lang="en-US" dirty="0"/>
              <a:t>of these deaths on us. The goal is not to fi </a:t>
            </a:r>
            <a:r>
              <a:rPr lang="en-US" dirty="0" err="1"/>
              <a:t>nd</a:t>
            </a:r>
            <a:r>
              <a:rPr lang="en-US" dirty="0"/>
              <a:t> fault but to create a safe environment where trainees can talk about their feelings and hear from others how they experience these deaths and how they keep patient deaths from having negative effects on the quality of their care, careers, and lives. If the faculty members are talking . 20% of the time during Death Rounds, they are missing the point of Death Rounds. T</a:t>
            </a:r>
          </a:p>
        </p:txBody>
      </p:sp>
      <p:sp>
        <p:nvSpPr>
          <p:cNvPr id="4" name="Slide Number Placeholder 3"/>
          <p:cNvSpPr>
            <a:spLocks noGrp="1"/>
          </p:cNvSpPr>
          <p:nvPr>
            <p:ph type="sldNum" sz="quarter" idx="10"/>
          </p:nvPr>
        </p:nvSpPr>
        <p:spPr/>
        <p:txBody>
          <a:bodyPr/>
          <a:lstStyle/>
          <a:p>
            <a:pPr>
              <a:defRPr/>
            </a:pPr>
            <a:fld id="{172E95CD-7564-A945-A323-40166C239D54}" type="slidenum">
              <a:rPr lang="en-US" smtClean="0"/>
              <a:pPr>
                <a:defRPr/>
              </a:pPr>
              <a:t>23</a:t>
            </a:fld>
            <a:endParaRPr lang="en-US"/>
          </a:p>
        </p:txBody>
      </p:sp>
    </p:spTree>
    <p:extLst>
      <p:ext uri="{BB962C8B-B14F-4D97-AF65-F5344CB8AC3E}">
        <p14:creationId xmlns:p14="http://schemas.microsoft.com/office/powerpoint/2010/main" val="1343751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recommended by the subcommittee that student self-assessment forms be completed prior to the MCF event and preceptors’ review these forms to permit a discussion of the student’s perceived strengths and weaknesses in comparison to the preceptors’ opinions of the same</a:t>
            </a:r>
          </a:p>
        </p:txBody>
      </p:sp>
      <p:sp>
        <p:nvSpPr>
          <p:cNvPr id="4" name="Slide Number Placeholder 3"/>
          <p:cNvSpPr>
            <a:spLocks noGrp="1"/>
          </p:cNvSpPr>
          <p:nvPr>
            <p:ph type="sldNum" sz="quarter" idx="10"/>
          </p:nvPr>
        </p:nvSpPr>
        <p:spPr/>
        <p:txBody>
          <a:bodyPr/>
          <a:lstStyle/>
          <a:p>
            <a:pPr>
              <a:defRPr/>
            </a:pPr>
            <a:fld id="{172E95CD-7564-A945-A323-40166C239D54}" type="slidenum">
              <a:rPr lang="en-US" smtClean="0"/>
              <a:pPr>
                <a:defRPr/>
              </a:pPr>
              <a:t>33</a:t>
            </a:fld>
            <a:endParaRPr lang="en-US"/>
          </a:p>
        </p:txBody>
      </p:sp>
    </p:spTree>
    <p:extLst>
      <p:ext uri="{BB962C8B-B14F-4D97-AF65-F5344CB8AC3E}">
        <p14:creationId xmlns:p14="http://schemas.microsoft.com/office/powerpoint/2010/main" val="417206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a:t>
            </a:r>
            <a:r>
              <a:rPr lang="en-US" baseline="0" dirty="0"/>
              <a:t> CPE grade for 24-25 was 84% which is HP</a:t>
            </a:r>
          </a:p>
          <a:p>
            <a:r>
              <a:rPr lang="en-US" baseline="0" dirty="0"/>
              <a:t>Column 2 -  8.5</a:t>
            </a:r>
          </a:p>
          <a:p>
            <a:r>
              <a:rPr lang="en-US" baseline="0" dirty="0"/>
              <a:t>Column 3 – 10.5</a:t>
            </a:r>
          </a:p>
          <a:p>
            <a:r>
              <a:rPr lang="en-US" baseline="0" dirty="0"/>
              <a:t>Column 4 – 12.5</a:t>
            </a:r>
          </a:p>
          <a:p>
            <a:r>
              <a:rPr lang="en-US" baseline="0" dirty="0"/>
              <a:t>All column 2 = 68% (pass)</a:t>
            </a:r>
          </a:p>
          <a:p>
            <a:r>
              <a:rPr lang="en-US" baseline="0" dirty="0"/>
              <a:t>All column 3 = 84% (HP)</a:t>
            </a:r>
            <a:endParaRPr lang="en-US" dirty="0"/>
          </a:p>
        </p:txBody>
      </p:sp>
      <p:sp>
        <p:nvSpPr>
          <p:cNvPr id="4" name="Slide Number Placeholder 3"/>
          <p:cNvSpPr>
            <a:spLocks noGrp="1"/>
          </p:cNvSpPr>
          <p:nvPr>
            <p:ph type="sldNum" sz="quarter" idx="10"/>
          </p:nvPr>
        </p:nvSpPr>
        <p:spPr/>
        <p:txBody>
          <a:bodyPr/>
          <a:lstStyle/>
          <a:p>
            <a:pPr>
              <a:defRPr/>
            </a:pPr>
            <a:fld id="{172E95CD-7564-A945-A323-40166C239D54}" type="slidenum">
              <a:rPr lang="en-US" smtClean="0"/>
              <a:pPr>
                <a:defRPr/>
              </a:pPr>
              <a:t>36</a:t>
            </a:fld>
            <a:endParaRPr lang="en-US"/>
          </a:p>
        </p:txBody>
      </p:sp>
    </p:spTree>
    <p:extLst>
      <p:ext uri="{BB962C8B-B14F-4D97-AF65-F5344CB8AC3E}">
        <p14:creationId xmlns:p14="http://schemas.microsoft.com/office/powerpoint/2010/main" val="175506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will be sent instruction regarding</a:t>
            </a:r>
            <a:r>
              <a:rPr lang="en-US" baseline="0" dirty="0"/>
              <a:t> the new evaluation form</a:t>
            </a:r>
          </a:p>
          <a:p>
            <a:r>
              <a:rPr lang="en-US" baseline="0" dirty="0"/>
              <a:t>Goal is to get this electronically delivered so no mistakes</a:t>
            </a:r>
            <a:endParaRPr lang="en-US" dirty="0"/>
          </a:p>
        </p:txBody>
      </p:sp>
      <p:sp>
        <p:nvSpPr>
          <p:cNvPr id="4" name="Slide Number Placeholder 3"/>
          <p:cNvSpPr>
            <a:spLocks noGrp="1"/>
          </p:cNvSpPr>
          <p:nvPr>
            <p:ph type="sldNum" sz="quarter" idx="10"/>
          </p:nvPr>
        </p:nvSpPr>
        <p:spPr/>
        <p:txBody>
          <a:bodyPr/>
          <a:lstStyle/>
          <a:p>
            <a:pPr>
              <a:defRPr/>
            </a:pPr>
            <a:fld id="{172E95CD-7564-A945-A323-40166C239D54}" type="slidenum">
              <a:rPr lang="en-US" smtClean="0"/>
              <a:pPr>
                <a:defRPr/>
              </a:pPr>
              <a:t>38</a:t>
            </a:fld>
            <a:endParaRPr lang="en-US"/>
          </a:p>
        </p:txBody>
      </p:sp>
    </p:spTree>
    <p:extLst>
      <p:ext uri="{BB962C8B-B14F-4D97-AF65-F5344CB8AC3E}">
        <p14:creationId xmlns:p14="http://schemas.microsoft.com/office/powerpoint/2010/main" val="4020741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2E95CD-7564-A945-A323-40166C239D54}" type="slidenum">
              <a:rPr lang="en-US" smtClean="0"/>
              <a:pPr>
                <a:defRPr/>
              </a:pPr>
              <a:t>39</a:t>
            </a:fld>
            <a:endParaRPr lang="en-US"/>
          </a:p>
        </p:txBody>
      </p:sp>
    </p:spTree>
    <p:extLst>
      <p:ext uri="{BB962C8B-B14F-4D97-AF65-F5344CB8AC3E}">
        <p14:creationId xmlns:p14="http://schemas.microsoft.com/office/powerpoint/2010/main" val="2466567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455613" y="1873250"/>
            <a:ext cx="8226425" cy="1143000"/>
          </a:xfrm>
        </p:spPr>
        <p:txBody>
          <a:bodyPr/>
          <a:lstStyle>
            <a:lvl1pPr>
              <a:defRPr/>
            </a:lvl1pPr>
          </a:lstStyle>
          <a:p>
            <a:pPr lvl="0"/>
            <a:r>
              <a:rPr lang="en-US" noProof="0"/>
              <a:t>Click to edit Master title style</a:t>
            </a:r>
            <a:endParaRPr lang="en-US" noProof="0" dirty="0"/>
          </a:p>
        </p:txBody>
      </p:sp>
      <p:sp>
        <p:nvSpPr>
          <p:cNvPr id="98307" name="Rectangle 3"/>
          <p:cNvSpPr>
            <a:spLocks noGrp="1" noChangeArrowheads="1"/>
          </p:cNvSpPr>
          <p:nvPr>
            <p:ph type="subTitle" idx="1"/>
          </p:nvPr>
        </p:nvSpPr>
        <p:spPr>
          <a:xfrm>
            <a:off x="455613" y="3427413"/>
            <a:ext cx="8226425" cy="685800"/>
          </a:xfrm>
        </p:spPr>
        <p:txBody>
          <a:bodyPr/>
          <a:lstStyle>
            <a:lvl1pPr marL="0" indent="0">
              <a:buFontTx/>
              <a:buNone/>
              <a:defRPr/>
            </a:lvl1pPr>
          </a:lstStyle>
          <a:p>
            <a:pPr lvl="0"/>
            <a:r>
              <a:rPr lang="en-US" noProof="0"/>
              <a:t>Click to edit Master subtitle style</a:t>
            </a:r>
          </a:p>
        </p:txBody>
      </p:sp>
      <p:sp>
        <p:nvSpPr>
          <p:cNvPr id="4" name="Date Placeholder 3"/>
          <p:cNvSpPr>
            <a:spLocks noGrp="1" noChangeArrowheads="1"/>
          </p:cNvSpPr>
          <p:nvPr>
            <p:ph type="dt" sz="half" idx="10"/>
          </p:nvPr>
        </p:nvSpPr>
        <p:spPr bwMode="auto">
          <a:xfrm>
            <a:off x="457200" y="5711825"/>
            <a:ext cx="5484813" cy="5667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smtClean="0">
                <a:solidFill>
                  <a:srgbClr val="4D4F53"/>
                </a:solidFill>
              </a:defRPr>
            </a:lvl1pPr>
          </a:lstStyle>
          <a:p>
            <a:pPr>
              <a:defRPr/>
            </a:pPr>
            <a:fld id="{B7160971-DC43-A644-B293-8B4C7D91A6C7}" type="datetime4">
              <a:rPr lang="en-US"/>
              <a:pPr>
                <a:defRPr/>
              </a:pPr>
              <a:t>October 27, 2025</a:t>
            </a:fld>
            <a:endParaRPr lang="en-US"/>
          </a:p>
        </p:txBody>
      </p:sp>
    </p:spTree>
    <p:extLst>
      <p:ext uri="{BB962C8B-B14F-4D97-AF65-F5344CB8AC3E}">
        <p14:creationId xmlns:p14="http://schemas.microsoft.com/office/powerpoint/2010/main" val="245529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30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0703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457200" y="1708150"/>
            <a:ext cx="4038600"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8150"/>
            <a:ext cx="4038600"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352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1071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86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36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66738"/>
            <a:ext cx="8229600"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708150"/>
            <a:ext cx="8229600" cy="434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14" r:id="rId1"/>
    <p:sldLayoutId id="2147483710" r:id="rId2"/>
    <p:sldLayoutId id="2147483715" r:id="rId3"/>
    <p:sldLayoutId id="2147483711" r:id="rId4"/>
    <p:sldLayoutId id="2147483712" r:id="rId5"/>
    <p:sldLayoutId id="2147483713" r:id="rId6"/>
    <p:sldLayoutId id="2147483716" r:id="rId7"/>
  </p:sldLayoutIdLst>
  <p:txStyles>
    <p:titleStyle>
      <a:lvl1pPr algn="l" rtl="0" eaLnBrk="1" fontAlgn="base" hangingPunct="1">
        <a:spcBef>
          <a:spcPct val="0"/>
        </a:spcBef>
        <a:spcAft>
          <a:spcPct val="0"/>
        </a:spcAft>
        <a:defRPr sz="36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Blip>
          <a:blip r:embed="rId10"/>
        </a:buBlip>
        <a:defRPr sz="2800">
          <a:solidFill>
            <a:srgbClr val="8D234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Blip>
          <a:blip r:embed="rId11"/>
        </a:buBlip>
        <a:defRPr sz="2400">
          <a:solidFill>
            <a:srgbClr val="4D4F53"/>
          </a:solidFill>
          <a:latin typeface="+mn-lt"/>
          <a:ea typeface="ＭＳ Ｐゴシック" charset="0"/>
        </a:defRPr>
      </a:lvl2pPr>
      <a:lvl3pPr marL="1143000" indent="-228600" algn="l" rtl="0" eaLnBrk="1" fontAlgn="base" hangingPunct="1">
        <a:spcBef>
          <a:spcPct val="20000"/>
        </a:spcBef>
        <a:spcAft>
          <a:spcPct val="0"/>
        </a:spcAft>
        <a:buBlip>
          <a:blip r:embed="rId12"/>
        </a:buBlip>
        <a:defRPr sz="2200">
          <a:solidFill>
            <a:srgbClr val="B88232"/>
          </a:solidFill>
          <a:latin typeface="+mn-lt"/>
          <a:ea typeface="ＭＳ Ｐゴシック" charset="0"/>
        </a:defRPr>
      </a:lvl3pPr>
      <a:lvl4pPr marL="1600200" indent="-228600" algn="l" rtl="0" eaLnBrk="1" fontAlgn="base" hangingPunct="1">
        <a:spcBef>
          <a:spcPct val="20000"/>
        </a:spcBef>
        <a:spcAft>
          <a:spcPct val="0"/>
        </a:spcAft>
        <a:buFont typeface="Wingdings" charset="0"/>
        <a:buChar char="§"/>
        <a:defRPr sz="2000">
          <a:solidFill>
            <a:srgbClr val="4D4F53"/>
          </a:solidFill>
          <a:latin typeface="+mn-lt"/>
          <a:ea typeface="ＭＳ Ｐゴシック" charset="0"/>
        </a:defRPr>
      </a:lvl4pPr>
      <a:lvl5pPr marL="2057400" indent="-228600" algn="l" rtl="0" eaLnBrk="1" fontAlgn="base" hangingPunct="1">
        <a:spcBef>
          <a:spcPct val="20000"/>
        </a:spcBef>
        <a:spcAft>
          <a:spcPct val="0"/>
        </a:spcAft>
        <a:buFont typeface="Wingdings" charset="0"/>
        <a:buChar char="ú"/>
        <a:defRPr>
          <a:solidFill>
            <a:srgbClr val="4D4F53"/>
          </a:solidFill>
          <a:latin typeface="+mn-lt"/>
          <a:ea typeface="ＭＳ Ｐゴシック" charset="0"/>
        </a:defRPr>
      </a:lvl5pPr>
      <a:lvl6pPr marL="2514600" indent="-228600" algn="l" rtl="0" eaLnBrk="1" fontAlgn="base" hangingPunct="1">
        <a:spcBef>
          <a:spcPct val="20000"/>
        </a:spcBef>
        <a:spcAft>
          <a:spcPct val="0"/>
        </a:spcAft>
        <a:buFont typeface="Wingdings" pitchFamily="2" charset="2"/>
        <a:buChar char="ú"/>
        <a:defRPr>
          <a:solidFill>
            <a:srgbClr val="4D4F53"/>
          </a:solidFill>
          <a:latin typeface="+mn-lt"/>
        </a:defRPr>
      </a:lvl6pPr>
      <a:lvl7pPr marL="2971800" indent="-228600" algn="l" rtl="0" eaLnBrk="1" fontAlgn="base" hangingPunct="1">
        <a:spcBef>
          <a:spcPct val="20000"/>
        </a:spcBef>
        <a:spcAft>
          <a:spcPct val="0"/>
        </a:spcAft>
        <a:buFont typeface="Wingdings" pitchFamily="2" charset="2"/>
        <a:buChar char="ú"/>
        <a:defRPr>
          <a:solidFill>
            <a:srgbClr val="4D4F53"/>
          </a:solidFill>
          <a:latin typeface="+mn-lt"/>
        </a:defRPr>
      </a:lvl7pPr>
      <a:lvl8pPr marL="3429000" indent="-228600" algn="l" rtl="0" eaLnBrk="1" fontAlgn="base" hangingPunct="1">
        <a:spcBef>
          <a:spcPct val="20000"/>
        </a:spcBef>
        <a:spcAft>
          <a:spcPct val="0"/>
        </a:spcAft>
        <a:buFont typeface="Wingdings" pitchFamily="2" charset="2"/>
        <a:buChar char="ú"/>
        <a:defRPr>
          <a:solidFill>
            <a:srgbClr val="4D4F53"/>
          </a:solidFill>
          <a:latin typeface="+mn-lt"/>
        </a:defRPr>
      </a:lvl8pPr>
      <a:lvl9pPr marL="3886200" indent="-228600" algn="l" rtl="0" eaLnBrk="1" fontAlgn="base" hangingPunct="1">
        <a:spcBef>
          <a:spcPct val="20000"/>
        </a:spcBef>
        <a:spcAft>
          <a:spcPct val="0"/>
        </a:spcAft>
        <a:buFont typeface="Wingdings" pitchFamily="2" charset="2"/>
        <a:buChar char="ú"/>
        <a:defRPr>
          <a:solidFill>
            <a:srgbClr val="4D4F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uc.hosted.panopto.com/Panopto/Pages/Viewer.aspx?id=d2867248-df29-4aa1-b1a6-b19a00fb47ff" TargetMode="External"/><Relationship Id="rId2" Type="http://schemas.openxmlformats.org/officeDocument/2006/relationships/hyperlink" Target="https://luc.hosted.panopto.com/Panopto/Pages/Viewer.aspx?id=87acae45-0740-4934-86d9-b161012bf21a" TargetMode="External"/><Relationship Id="rId1" Type="http://schemas.openxmlformats.org/officeDocument/2006/relationships/slideLayout" Target="../slideLayouts/slideLayout2.xml"/><Relationship Id="rId6" Type="http://schemas.openxmlformats.org/officeDocument/2006/relationships/hyperlink" Target="https://docs.google.com/spreadsheets/d/1jiaWqgeYF9Lq--UXqP9GhzYvj73MnAn3JgfkAZ3xXmg/edit?gid=1266704243#gid=1266704243" TargetMode="External"/><Relationship Id="rId5" Type="http://schemas.openxmlformats.org/officeDocument/2006/relationships/hyperlink" Target="https://sakai.luc.edu/portal/site/4b9e9032-8b25-47b7-9124-3e9c2b1f45c5/tool/0a74134e-6ae8-4632-b0cb-8e722165bb93/ShowPage?returnView=&amp;studentItemId=0&amp;backPath=&amp;bltiAppStores=false&amp;errorMessage=&amp;clearAttr=&amp;messageId=&amp;source=&amp;title=&amp;newTopLevel=false&amp;sendingPage=9253205&amp;postedComment=false&amp;addBefore=&amp;itemId=31359673&amp;path=push&amp;reviewAssessment=false&amp;topicId=&amp;addTool=-1&amp;recheck=&amp;id=&amp;forumId=" TargetMode="External"/><Relationship Id="rId4" Type="http://schemas.openxmlformats.org/officeDocument/2006/relationships/hyperlink" Target="https://sakai.luc.edu/portal/site/4b9e9032-8b25-47b7-9124-3e9c2b1f45c5/tool/0a74134e-6ae8-4632-b0cb-8e722165bb9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ICU </a:t>
            </a:r>
            <a:r>
              <a:rPr lang="en-US" i="1" dirty="0" err="1"/>
              <a:t>Subinternship</a:t>
            </a:r>
            <a:endParaRPr lang="en-US" dirty="0"/>
          </a:p>
        </p:txBody>
      </p:sp>
      <p:sp>
        <p:nvSpPr>
          <p:cNvPr id="3" name="Subtitle 2"/>
          <p:cNvSpPr>
            <a:spLocks noGrp="1"/>
          </p:cNvSpPr>
          <p:nvPr>
            <p:ph type="subTitle" idx="1"/>
          </p:nvPr>
        </p:nvSpPr>
        <p:spPr/>
        <p:txBody>
          <a:bodyPr/>
          <a:lstStyle/>
          <a:p>
            <a:r>
              <a:rPr lang="en-US" dirty="0"/>
              <a:t>Orientation</a:t>
            </a:r>
          </a:p>
        </p:txBody>
      </p:sp>
    </p:spTree>
    <p:extLst>
      <p:ext uri="{BB962C8B-B14F-4D97-AF65-F5344CB8AC3E}">
        <p14:creationId xmlns:p14="http://schemas.microsoft.com/office/powerpoint/2010/main" val="3901235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D02A-2352-DEA7-3EA4-F9CBC2C6DBCE}"/>
              </a:ext>
            </a:extLst>
          </p:cNvPr>
          <p:cNvSpPr>
            <a:spLocks noGrp="1"/>
          </p:cNvSpPr>
          <p:nvPr>
            <p:ph type="title"/>
          </p:nvPr>
        </p:nvSpPr>
        <p:spPr/>
        <p:txBody>
          <a:bodyPr/>
          <a:lstStyle/>
          <a:p>
            <a:r>
              <a:rPr lang="en-US" dirty="0"/>
              <a:t>Interview Schedule</a:t>
            </a:r>
          </a:p>
        </p:txBody>
      </p:sp>
      <p:graphicFrame>
        <p:nvGraphicFramePr>
          <p:cNvPr id="5" name="Content Placeholder 4">
            <a:extLst>
              <a:ext uri="{FF2B5EF4-FFF2-40B4-BE49-F238E27FC236}">
                <a16:creationId xmlns:a16="http://schemas.microsoft.com/office/drawing/2014/main" id="{D6562EFE-3EE7-AB2F-F2DC-4EBAD7EBB542}"/>
              </a:ext>
            </a:extLst>
          </p:cNvPr>
          <p:cNvGraphicFramePr>
            <a:graphicFrameLocks noGrp="1"/>
          </p:cNvGraphicFramePr>
          <p:nvPr>
            <p:ph idx="1"/>
            <p:extLst>
              <p:ext uri="{D42A27DB-BD31-4B8C-83A1-F6EECF244321}">
                <p14:modId xmlns:p14="http://schemas.microsoft.com/office/powerpoint/2010/main" val="707631125"/>
              </p:ext>
            </p:extLst>
          </p:nvPr>
        </p:nvGraphicFramePr>
        <p:xfrm>
          <a:off x="762001" y="1527175"/>
          <a:ext cx="7924799" cy="4529706"/>
        </p:xfrm>
        <a:graphic>
          <a:graphicData uri="http://schemas.openxmlformats.org/drawingml/2006/table">
            <a:tbl>
              <a:tblPr firstRow="1" bandRow="1"/>
              <a:tblGrid>
                <a:gridCol w="940954">
                  <a:extLst>
                    <a:ext uri="{9D8B030D-6E8A-4147-A177-3AD203B41FA5}">
                      <a16:colId xmlns:a16="http://schemas.microsoft.com/office/drawing/2014/main" val="3119516828"/>
                    </a:ext>
                  </a:extLst>
                </a:gridCol>
                <a:gridCol w="1273263">
                  <a:extLst>
                    <a:ext uri="{9D8B030D-6E8A-4147-A177-3AD203B41FA5}">
                      <a16:colId xmlns:a16="http://schemas.microsoft.com/office/drawing/2014/main" val="1831864007"/>
                    </a:ext>
                  </a:extLst>
                </a:gridCol>
                <a:gridCol w="1011147">
                  <a:extLst>
                    <a:ext uri="{9D8B030D-6E8A-4147-A177-3AD203B41FA5}">
                      <a16:colId xmlns:a16="http://schemas.microsoft.com/office/drawing/2014/main" val="3552441311"/>
                    </a:ext>
                  </a:extLst>
                </a:gridCol>
                <a:gridCol w="1333683">
                  <a:extLst>
                    <a:ext uri="{9D8B030D-6E8A-4147-A177-3AD203B41FA5}">
                      <a16:colId xmlns:a16="http://schemas.microsoft.com/office/drawing/2014/main" val="2233402559"/>
                    </a:ext>
                  </a:extLst>
                </a:gridCol>
                <a:gridCol w="1127544">
                  <a:extLst>
                    <a:ext uri="{9D8B030D-6E8A-4147-A177-3AD203B41FA5}">
                      <a16:colId xmlns:a16="http://schemas.microsoft.com/office/drawing/2014/main" val="3489280416"/>
                    </a:ext>
                  </a:extLst>
                </a:gridCol>
                <a:gridCol w="1123991">
                  <a:extLst>
                    <a:ext uri="{9D8B030D-6E8A-4147-A177-3AD203B41FA5}">
                      <a16:colId xmlns:a16="http://schemas.microsoft.com/office/drawing/2014/main" val="2990286273"/>
                    </a:ext>
                  </a:extLst>
                </a:gridCol>
                <a:gridCol w="1114217">
                  <a:extLst>
                    <a:ext uri="{9D8B030D-6E8A-4147-A177-3AD203B41FA5}">
                      <a16:colId xmlns:a16="http://schemas.microsoft.com/office/drawing/2014/main" val="267268206"/>
                    </a:ext>
                  </a:extLst>
                </a:gridCol>
              </a:tblGrid>
              <a:tr h="570722">
                <a:tc>
                  <a:txBody>
                    <a:bodyPr/>
                    <a:lstStyle/>
                    <a:p>
                      <a:pPr marL="0" marR="0">
                        <a:lnSpc>
                          <a:spcPct val="107000"/>
                        </a:lnSpc>
                        <a:spcAft>
                          <a:spcPts val="800"/>
                        </a:spcAft>
                        <a:buNone/>
                      </a:pPr>
                      <a:r>
                        <a:rPr lang="en-US" sz="1400" b="1" kern="100" dirty="0">
                          <a:solidFill>
                            <a:srgbClr val="000000"/>
                          </a:solidFill>
                          <a:effectLst/>
                          <a:latin typeface="+mn-lt"/>
                          <a:ea typeface="Aptos" panose="020B0004020202020204" pitchFamily="34" charset="0"/>
                          <a:cs typeface="Times New Roman" panose="02020603050405020304" pitchFamily="18" charset="0"/>
                        </a:rPr>
                        <a:t>Sunday</a:t>
                      </a:r>
                      <a:endParaRPr lang="en-US" sz="1400" kern="100" dirty="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Aft>
                          <a:spcPts val="800"/>
                        </a:spcAft>
                        <a:buNone/>
                      </a:pPr>
                      <a:r>
                        <a:rPr lang="en-US" sz="1400" b="1" kern="100">
                          <a:solidFill>
                            <a:srgbClr val="000000"/>
                          </a:solidFill>
                          <a:effectLst/>
                          <a:latin typeface="+mn-lt"/>
                          <a:ea typeface="Aptos" panose="020B0004020202020204" pitchFamily="34" charset="0"/>
                          <a:cs typeface="Times New Roman" panose="02020603050405020304" pitchFamily="18" charset="0"/>
                        </a:rPr>
                        <a:t>Monday</a:t>
                      </a:r>
                      <a:endParaRPr lang="en-US" sz="1400" kern="10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Aft>
                          <a:spcPts val="800"/>
                        </a:spcAft>
                        <a:buNone/>
                      </a:pPr>
                      <a:r>
                        <a:rPr lang="en-US" sz="1400" b="1" kern="100">
                          <a:solidFill>
                            <a:srgbClr val="000000"/>
                          </a:solidFill>
                          <a:effectLst/>
                          <a:latin typeface="+mn-lt"/>
                          <a:ea typeface="Aptos" panose="020B0004020202020204" pitchFamily="34" charset="0"/>
                          <a:cs typeface="Times New Roman" panose="02020603050405020304" pitchFamily="18" charset="0"/>
                        </a:rPr>
                        <a:t>Tuesday</a:t>
                      </a:r>
                      <a:endParaRPr lang="en-US" sz="1400" kern="10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Aft>
                          <a:spcPts val="800"/>
                        </a:spcAft>
                        <a:buNone/>
                      </a:pPr>
                      <a:r>
                        <a:rPr lang="en-US" sz="1400" b="1" kern="100">
                          <a:solidFill>
                            <a:srgbClr val="000000"/>
                          </a:solidFill>
                          <a:effectLst/>
                          <a:latin typeface="+mn-lt"/>
                          <a:ea typeface="Aptos" panose="020B0004020202020204" pitchFamily="34" charset="0"/>
                          <a:cs typeface="Times New Roman" panose="02020603050405020304" pitchFamily="18" charset="0"/>
                        </a:rPr>
                        <a:t>Wednesday</a:t>
                      </a:r>
                      <a:endParaRPr lang="en-US" sz="1400" kern="10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Aft>
                          <a:spcPts val="800"/>
                        </a:spcAft>
                        <a:buNone/>
                      </a:pPr>
                      <a:r>
                        <a:rPr lang="en-US" sz="1400" b="1" kern="100">
                          <a:solidFill>
                            <a:srgbClr val="000000"/>
                          </a:solidFill>
                          <a:effectLst/>
                          <a:latin typeface="+mn-lt"/>
                          <a:ea typeface="Aptos" panose="020B0004020202020204" pitchFamily="34" charset="0"/>
                          <a:cs typeface="Times New Roman" panose="02020603050405020304" pitchFamily="18" charset="0"/>
                        </a:rPr>
                        <a:t>Thursday</a:t>
                      </a:r>
                      <a:endParaRPr lang="en-US" sz="1400" kern="10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Aft>
                          <a:spcPts val="800"/>
                        </a:spcAft>
                        <a:buNone/>
                      </a:pPr>
                      <a:r>
                        <a:rPr lang="en-US" sz="1400" b="1" kern="100">
                          <a:solidFill>
                            <a:srgbClr val="000000"/>
                          </a:solidFill>
                          <a:effectLst/>
                          <a:latin typeface="+mn-lt"/>
                          <a:ea typeface="Aptos" panose="020B0004020202020204" pitchFamily="34" charset="0"/>
                          <a:cs typeface="Times New Roman" panose="02020603050405020304" pitchFamily="18" charset="0"/>
                        </a:rPr>
                        <a:t>Friday</a:t>
                      </a:r>
                      <a:endParaRPr lang="en-US" sz="1400" kern="10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7000"/>
                        </a:lnSpc>
                        <a:spcAft>
                          <a:spcPts val="800"/>
                        </a:spcAft>
                        <a:buNone/>
                      </a:pPr>
                      <a:r>
                        <a:rPr lang="en-US" sz="1400" b="1" kern="100">
                          <a:solidFill>
                            <a:srgbClr val="000000"/>
                          </a:solidFill>
                          <a:effectLst/>
                          <a:latin typeface="+mn-lt"/>
                          <a:ea typeface="Aptos" panose="020B0004020202020204" pitchFamily="34" charset="0"/>
                          <a:cs typeface="Times New Roman" panose="02020603050405020304" pitchFamily="18" charset="0"/>
                        </a:rPr>
                        <a:t>Saturday</a:t>
                      </a:r>
                      <a:endParaRPr lang="en-US" sz="1400" kern="10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94784500"/>
                  </a:ext>
                </a:extLst>
              </a:tr>
              <a:tr h="849133">
                <a:tc>
                  <a:txBody>
                    <a:bodyPr/>
                    <a:lstStyle/>
                    <a:p>
                      <a:pPr algn="ctr">
                        <a:lnSpc>
                          <a:spcPct val="107000"/>
                        </a:lnSpc>
                        <a:buNone/>
                      </a:pPr>
                      <a:endParaRPr lang="en-US" sz="1400" kern="100" dirty="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400" b="1" kern="100" dirty="0">
                          <a:effectLst/>
                          <a:latin typeface="+mn-lt"/>
                          <a:ea typeface="Aptos" panose="020B0004020202020204" pitchFamily="34" charset="0"/>
                          <a:cs typeface="Times New Roman" panose="02020603050405020304" pitchFamily="18" charset="0"/>
                        </a:rPr>
                        <a:t>Clinical Skills day</a:t>
                      </a:r>
                      <a:endParaRPr lang="en-US" sz="1400" kern="100" dirty="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endParaRPr lang="en-US" sz="1400" kern="100" dirty="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67352939"/>
                  </a:ext>
                </a:extLst>
              </a:tr>
              <a:tr h="809221">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buNone/>
                      </a:pPr>
                      <a:endParaRPr lang="en-US" sz="1400" kern="100" dirty="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buNone/>
                      </a:pPr>
                      <a:r>
                        <a:rPr lang="en-US" sz="1400" b="1" kern="100" dirty="0">
                          <a:solidFill>
                            <a:srgbClr val="000000"/>
                          </a:solidFill>
                          <a:effectLst/>
                          <a:latin typeface="+mn-lt"/>
                          <a:ea typeface="Aptos" panose="020B0004020202020204" pitchFamily="34" charset="0"/>
                          <a:cs typeface="Times New Roman" panose="02020603050405020304" pitchFamily="18" charset="0"/>
                        </a:rPr>
                        <a:t>Interview</a:t>
                      </a:r>
                      <a:endParaRPr lang="en-US" sz="1400" kern="100" dirty="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Aft>
                          <a:spcPts val="800"/>
                        </a:spcAft>
                        <a:buNone/>
                      </a:pPr>
                      <a:r>
                        <a:rPr lang="en-US" sz="1400" b="1" kern="100" dirty="0">
                          <a:solidFill>
                            <a:srgbClr val="000000"/>
                          </a:solidFill>
                          <a:effectLst/>
                          <a:latin typeface="+mn-lt"/>
                          <a:ea typeface="Aptos" panose="020B0004020202020204" pitchFamily="34" charset="0"/>
                          <a:cs typeface="Times New Roman" panose="02020603050405020304" pitchFamily="18" charset="0"/>
                        </a:rPr>
                        <a:t>Interview</a:t>
                      </a:r>
                      <a:endParaRPr lang="en-US" sz="1400" kern="100" dirty="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buNone/>
                      </a:pPr>
                      <a:endParaRPr lang="en-US" sz="1400" kern="100" dirty="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34918518"/>
                  </a:ext>
                </a:extLst>
              </a:tr>
              <a:tr h="744539">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buNone/>
                      </a:pPr>
                      <a:r>
                        <a:rPr lang="en-US" sz="1400" b="1" kern="100">
                          <a:solidFill>
                            <a:srgbClr val="000000"/>
                          </a:solidFill>
                          <a:effectLst/>
                          <a:latin typeface="+mn-lt"/>
                          <a:ea typeface="Aptos" panose="020B0004020202020204" pitchFamily="34" charset="0"/>
                          <a:cs typeface="Times New Roman" panose="02020603050405020304" pitchFamily="18" charset="0"/>
                        </a:rPr>
                        <a:t>Interview</a:t>
                      </a:r>
                      <a:endParaRPr lang="en-US" sz="1400" kern="10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buNone/>
                      </a:pPr>
                      <a:r>
                        <a:rPr lang="en-US" sz="1400" b="1" kern="100" dirty="0">
                          <a:solidFill>
                            <a:srgbClr val="000000"/>
                          </a:solidFill>
                          <a:effectLst/>
                          <a:latin typeface="+mn-lt"/>
                          <a:ea typeface="Aptos" panose="020B0004020202020204" pitchFamily="34" charset="0"/>
                          <a:cs typeface="Times New Roman" panose="02020603050405020304" pitchFamily="18" charset="0"/>
                        </a:rPr>
                        <a:t>Interview</a:t>
                      </a:r>
                      <a:endParaRPr lang="en-US" sz="1400" kern="100" dirty="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buNone/>
                      </a:pPr>
                      <a:endParaRPr lang="en-US" sz="1400" kern="100" dirty="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53043360"/>
                  </a:ext>
                </a:extLst>
              </a:tr>
              <a:tr h="680810">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buNone/>
                      </a:pPr>
                      <a:endParaRPr lang="en-US" sz="1400" kern="10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Aft>
                          <a:spcPts val="800"/>
                        </a:spcAft>
                        <a:buNone/>
                      </a:pPr>
                      <a:r>
                        <a:rPr lang="en-US" sz="1400" b="1" kern="100">
                          <a:solidFill>
                            <a:srgbClr val="000000"/>
                          </a:solidFill>
                          <a:effectLst/>
                          <a:latin typeface="+mn-lt"/>
                          <a:ea typeface="Aptos" panose="020B0004020202020204" pitchFamily="34" charset="0"/>
                          <a:cs typeface="Times New Roman" panose="02020603050405020304" pitchFamily="18" charset="0"/>
                        </a:rPr>
                        <a:t>OFF</a:t>
                      </a:r>
                      <a:endParaRPr lang="en-US" sz="1400" kern="10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Aft>
                          <a:spcPts val="800"/>
                        </a:spcAft>
                        <a:buNone/>
                      </a:pPr>
                      <a:r>
                        <a:rPr lang="en-US" sz="1400" b="1" kern="100">
                          <a:effectLst/>
                          <a:latin typeface="+mn-lt"/>
                          <a:ea typeface="Aptos" panose="020B0004020202020204" pitchFamily="34" charset="0"/>
                          <a:cs typeface="Times New Roman" panose="02020603050405020304" pitchFamily="18" charset="0"/>
                        </a:rPr>
                        <a:t>Exam</a:t>
                      </a:r>
                      <a:endParaRPr lang="en-US" sz="1400" kern="10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buNone/>
                      </a:pPr>
                      <a:r>
                        <a:rPr lang="en-US" sz="1400" b="1" kern="100" dirty="0">
                          <a:solidFill>
                            <a:srgbClr val="000000"/>
                          </a:solidFill>
                          <a:effectLst/>
                          <a:latin typeface="+mn-lt"/>
                          <a:ea typeface="Aptos" panose="020B0004020202020204" pitchFamily="34" charset="0"/>
                          <a:cs typeface="Times New Roman" panose="02020603050405020304" pitchFamily="18" charset="0"/>
                        </a:rPr>
                        <a:t>off</a:t>
                      </a:r>
                      <a:endParaRPr lang="en-US" sz="1400" kern="100" dirty="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504145527"/>
                  </a:ext>
                </a:extLst>
              </a:tr>
              <a:tr h="875281">
                <a:tc>
                  <a:txBody>
                    <a:bodyPr/>
                    <a:lstStyle/>
                    <a:p>
                      <a:pPr marL="0" marR="0" algn="ctr">
                        <a:lnSpc>
                          <a:spcPct val="107000"/>
                        </a:lnSpc>
                        <a:spcAft>
                          <a:spcPts val="800"/>
                        </a:spcAft>
                        <a:buNone/>
                      </a:pPr>
                      <a:r>
                        <a:rPr lang="en-US" sz="1400" b="1" kern="100" dirty="0">
                          <a:solidFill>
                            <a:srgbClr val="000000"/>
                          </a:solidFill>
                          <a:effectLst/>
                          <a:latin typeface="+mn-lt"/>
                          <a:ea typeface="Aptos" panose="020B0004020202020204" pitchFamily="34" charset="0"/>
                          <a:cs typeface="Times New Roman" panose="02020603050405020304" pitchFamily="18" charset="0"/>
                        </a:rPr>
                        <a:t>off</a:t>
                      </a:r>
                      <a:endParaRPr lang="en-US" sz="1400" kern="100" dirty="0">
                        <a:effectLst/>
                        <a:latin typeface="+mn-lt"/>
                        <a:ea typeface="Aptos" panose="020B000402020202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buNone/>
                      </a:pPr>
                      <a:endParaRPr lang="en-US" sz="1400" kern="100" dirty="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buNone/>
                      </a:pPr>
                      <a:endParaRPr lang="en-US" sz="1400" kern="100" dirty="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buNone/>
                      </a:pPr>
                      <a:endParaRPr lang="en-US" sz="1400" kern="100" dirty="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buNone/>
                      </a:pPr>
                      <a:endParaRPr lang="en-US" sz="1400" kern="100" dirty="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buNone/>
                      </a:pPr>
                      <a:endParaRPr lang="en-US" sz="1400" kern="100" dirty="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buNone/>
                      </a:pPr>
                      <a:endParaRPr lang="en-US" sz="1400" kern="100" dirty="0">
                        <a:effectLst/>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753760719"/>
                  </a:ext>
                </a:extLst>
              </a:tr>
            </a:tbl>
          </a:graphicData>
        </a:graphic>
      </p:graphicFrame>
    </p:spTree>
    <p:extLst>
      <p:ext uri="{BB962C8B-B14F-4D97-AF65-F5344CB8AC3E}">
        <p14:creationId xmlns:p14="http://schemas.microsoft.com/office/powerpoint/2010/main" val="319356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830161158"/>
              </p:ext>
            </p:extLst>
          </p:nvPr>
        </p:nvGraphicFramePr>
        <p:xfrm>
          <a:off x="457200" y="1676398"/>
          <a:ext cx="8210552" cy="3949116"/>
        </p:xfrm>
        <a:graphic>
          <a:graphicData uri="http://schemas.openxmlformats.org/drawingml/2006/table">
            <a:tbl>
              <a:tblPr firstRow="1" firstCol="1" bandRow="1"/>
              <a:tblGrid>
                <a:gridCol w="1172936">
                  <a:extLst>
                    <a:ext uri="{9D8B030D-6E8A-4147-A177-3AD203B41FA5}">
                      <a16:colId xmlns:a16="http://schemas.microsoft.com/office/drawing/2014/main" val="1251816926"/>
                    </a:ext>
                  </a:extLst>
                </a:gridCol>
                <a:gridCol w="1172936">
                  <a:extLst>
                    <a:ext uri="{9D8B030D-6E8A-4147-A177-3AD203B41FA5}">
                      <a16:colId xmlns:a16="http://schemas.microsoft.com/office/drawing/2014/main" val="1829036578"/>
                    </a:ext>
                  </a:extLst>
                </a:gridCol>
                <a:gridCol w="1172936">
                  <a:extLst>
                    <a:ext uri="{9D8B030D-6E8A-4147-A177-3AD203B41FA5}">
                      <a16:colId xmlns:a16="http://schemas.microsoft.com/office/drawing/2014/main" val="1617874855"/>
                    </a:ext>
                  </a:extLst>
                </a:gridCol>
                <a:gridCol w="1172936">
                  <a:extLst>
                    <a:ext uri="{9D8B030D-6E8A-4147-A177-3AD203B41FA5}">
                      <a16:colId xmlns:a16="http://schemas.microsoft.com/office/drawing/2014/main" val="3930665672"/>
                    </a:ext>
                  </a:extLst>
                </a:gridCol>
                <a:gridCol w="1172936">
                  <a:extLst>
                    <a:ext uri="{9D8B030D-6E8A-4147-A177-3AD203B41FA5}">
                      <a16:colId xmlns:a16="http://schemas.microsoft.com/office/drawing/2014/main" val="3294902598"/>
                    </a:ext>
                  </a:extLst>
                </a:gridCol>
                <a:gridCol w="1172936">
                  <a:extLst>
                    <a:ext uri="{9D8B030D-6E8A-4147-A177-3AD203B41FA5}">
                      <a16:colId xmlns:a16="http://schemas.microsoft.com/office/drawing/2014/main" val="2739366344"/>
                    </a:ext>
                  </a:extLst>
                </a:gridCol>
                <a:gridCol w="1172936">
                  <a:extLst>
                    <a:ext uri="{9D8B030D-6E8A-4147-A177-3AD203B41FA5}">
                      <a16:colId xmlns:a16="http://schemas.microsoft.com/office/drawing/2014/main" val="3663669496"/>
                    </a:ext>
                  </a:extLst>
                </a:gridCol>
              </a:tblGrid>
              <a:tr h="411085">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Sunday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Monday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Tuesday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Wednesday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Thursday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Friday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Saturday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06097"/>
                  </a:ext>
                </a:extLst>
              </a:tr>
              <a:tr h="840119">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dirty="0"/>
                        <a:t>Clinical Skills Day</a:t>
                      </a:r>
                    </a:p>
                    <a:p>
                      <a:pPr marL="0" marR="0" algn="ctr">
                        <a:lnSpc>
                          <a:spcPct val="107000"/>
                        </a:lnSpc>
                        <a:spcBef>
                          <a:spcPts val="0"/>
                        </a:spcBef>
                        <a:spcAft>
                          <a:spcPts val="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6a-11a</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89978239"/>
                  </a:ext>
                </a:extLst>
              </a:tr>
              <a:tr h="897439">
                <a:tc>
                  <a:txBody>
                    <a:bodyPr/>
                    <a:lstStyle/>
                    <a:p>
                      <a:pPr marL="0" marR="0" algn="ctr">
                        <a:lnSpc>
                          <a:spcPct val="107000"/>
                        </a:lnSpc>
                        <a:spcBef>
                          <a:spcPts val="0"/>
                        </a:spcBef>
                        <a:spcAft>
                          <a:spcPts val="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OFF</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6a-11a</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74301279"/>
                  </a:ext>
                </a:extLst>
              </a:tr>
              <a:tr h="897439">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OFF</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OFF</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6691052"/>
                  </a:ext>
                </a:extLst>
              </a:tr>
              <a:tr h="840119">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6a-11a</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6a-6p</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a:t>
                      </a:r>
                    </a:p>
                    <a:p>
                      <a:pPr marL="0" marR="0" algn="ctr">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(study</a:t>
                      </a:r>
                      <a:r>
                        <a:rPr lang="en-US" sz="14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EXAM</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OFF</a:t>
                      </a:r>
                    </a:p>
                  </a:txBody>
                  <a:tcPr marL="43178" marR="43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8183835"/>
                  </a:ext>
                </a:extLst>
              </a:tr>
            </a:tbl>
          </a:graphicData>
        </a:graphic>
      </p:graphicFrame>
      <p:sp>
        <p:nvSpPr>
          <p:cNvPr id="4" name="Title 1"/>
          <p:cNvSpPr txBox="1">
            <a:spLocks/>
          </p:cNvSpPr>
          <p:nvPr/>
        </p:nvSpPr>
        <p:spPr>
          <a:xfrm>
            <a:off x="457200" y="566738"/>
            <a:ext cx="8229600" cy="960437"/>
          </a:xfrm>
          <a:prstGeom prst="rect">
            <a:avLst/>
          </a:prstGeom>
        </p:spPr>
        <p:txBody>
          <a:bodyPr/>
          <a:lstStyle>
            <a:lvl1pPr algn="l" rtl="0" eaLnBrk="1" fontAlgn="base" hangingPunct="1">
              <a:spcBef>
                <a:spcPct val="0"/>
              </a:spcBef>
              <a:spcAft>
                <a:spcPct val="0"/>
              </a:spcAft>
              <a:defRPr sz="36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pPr algn="ctr"/>
            <a:r>
              <a:rPr lang="en-US" kern="0" dirty="0"/>
              <a:t>PICU Schedule</a:t>
            </a:r>
          </a:p>
        </p:txBody>
      </p:sp>
    </p:spTree>
    <p:extLst>
      <p:ext uri="{BB962C8B-B14F-4D97-AF65-F5344CB8AC3E}">
        <p14:creationId xmlns:p14="http://schemas.microsoft.com/office/powerpoint/2010/main" val="4240709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C2C8-7686-7F84-A994-7FCDCB0B8DEC}"/>
              </a:ext>
            </a:extLst>
          </p:cNvPr>
          <p:cNvSpPr>
            <a:spLocks noGrp="1"/>
          </p:cNvSpPr>
          <p:nvPr>
            <p:ph type="title"/>
          </p:nvPr>
        </p:nvSpPr>
        <p:spPr/>
        <p:txBody>
          <a:bodyPr/>
          <a:lstStyle/>
          <a:p>
            <a:r>
              <a:rPr lang="en-US" dirty="0"/>
              <a:t>Illness</a:t>
            </a:r>
          </a:p>
        </p:txBody>
      </p:sp>
      <p:sp>
        <p:nvSpPr>
          <p:cNvPr id="3" name="Content Placeholder 2">
            <a:extLst>
              <a:ext uri="{FF2B5EF4-FFF2-40B4-BE49-F238E27FC236}">
                <a16:creationId xmlns:a16="http://schemas.microsoft.com/office/drawing/2014/main" id="{A487034C-4176-A0E4-FC8C-60315FB34B28}"/>
              </a:ext>
            </a:extLst>
          </p:cNvPr>
          <p:cNvSpPr>
            <a:spLocks noGrp="1"/>
          </p:cNvSpPr>
          <p:nvPr>
            <p:ph idx="1"/>
          </p:nvPr>
        </p:nvSpPr>
        <p:spPr/>
        <p:txBody>
          <a:bodyPr/>
          <a:lstStyle/>
          <a:p>
            <a:r>
              <a:rPr lang="en-US" dirty="0"/>
              <a:t>Not feeling well? </a:t>
            </a:r>
          </a:p>
          <a:p>
            <a:pPr lvl="1"/>
            <a:r>
              <a:rPr lang="en-US" sz="2000" b="1" u="sng" dirty="0"/>
              <a:t>If sick</a:t>
            </a:r>
            <a:r>
              <a:rPr lang="en-US" sz="2000" dirty="0"/>
              <a:t>: </a:t>
            </a:r>
            <a:r>
              <a:rPr lang="en-US" sz="2000" b="1" u="sng" dirty="0"/>
              <a:t>Contact the Wellness Center </a:t>
            </a:r>
            <a:r>
              <a:rPr lang="en-US" sz="2000" dirty="0"/>
              <a:t>immediately to set up an appointment to be excused.  You need to provide documentation that you are ill.  A follow up appointment is needed to document clearance to return to work.</a:t>
            </a:r>
          </a:p>
          <a:p>
            <a:pPr lvl="1"/>
            <a:r>
              <a:rPr lang="en-US" sz="2000" dirty="0"/>
              <a:t>Alert your site and your team that you will be absent</a:t>
            </a:r>
          </a:p>
          <a:p>
            <a:pPr lvl="1"/>
            <a:r>
              <a:rPr lang="en-US" sz="2000" dirty="0"/>
              <a:t>Send an E-mail to Dr. Gilbert and copy the office of student affairs and Vivian Ortiz with the reason for your absence</a:t>
            </a:r>
          </a:p>
          <a:p>
            <a:r>
              <a:rPr lang="en-US" dirty="0">
                <a:effectLst/>
                <a:ea typeface="Calibri" panose="020F0502020204030204" pitchFamily="34" charset="0"/>
                <a:cs typeface="Times New Roman" panose="02020603050405020304" pitchFamily="18" charset="0"/>
              </a:rPr>
              <a:t>Students are allowed 2 days for illness.  </a:t>
            </a:r>
          </a:p>
          <a:p>
            <a:pPr lvl="1"/>
            <a:r>
              <a:rPr lang="en-US" sz="2000" dirty="0">
                <a:effectLst/>
                <a:ea typeface="Calibri" panose="020F0502020204030204" pitchFamily="34" charset="0"/>
                <a:cs typeface="Times New Roman" panose="02020603050405020304" pitchFamily="18" charset="0"/>
              </a:rPr>
              <a:t>If more than 2 days are needed, students will need to make up the missed days. </a:t>
            </a:r>
            <a:endParaRPr lang="en-US" sz="2000" dirty="0"/>
          </a:p>
          <a:p>
            <a:endParaRPr lang="en-US" dirty="0"/>
          </a:p>
        </p:txBody>
      </p:sp>
    </p:spTree>
    <p:extLst>
      <p:ext uri="{BB962C8B-B14F-4D97-AF65-F5344CB8AC3E}">
        <p14:creationId xmlns:p14="http://schemas.microsoft.com/office/powerpoint/2010/main" val="252264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60437"/>
          </a:xfrm>
        </p:spPr>
        <p:txBody>
          <a:bodyPr/>
          <a:lstStyle/>
          <a:p>
            <a:r>
              <a:rPr lang="en-US" dirty="0"/>
              <a:t>ICU Sub-I Core Curriculum</a:t>
            </a:r>
          </a:p>
        </p:txBody>
      </p:sp>
      <p:sp>
        <p:nvSpPr>
          <p:cNvPr id="3" name="Content Placeholder 2"/>
          <p:cNvSpPr>
            <a:spLocks noGrp="1"/>
          </p:cNvSpPr>
          <p:nvPr>
            <p:ph idx="1"/>
          </p:nvPr>
        </p:nvSpPr>
        <p:spPr>
          <a:xfrm>
            <a:off x="457200" y="1295400"/>
            <a:ext cx="8229600" cy="4648200"/>
          </a:xfrm>
        </p:spPr>
        <p:txBody>
          <a:bodyPr/>
          <a:lstStyle/>
          <a:p>
            <a:pPr marL="0" indent="0">
              <a:buNone/>
            </a:pPr>
            <a:r>
              <a:rPr lang="en-US" sz="2400" dirty="0"/>
              <a:t>Prior to Day 1, review all lectures on Sakai</a:t>
            </a:r>
          </a:p>
          <a:p>
            <a:pPr lvl="1"/>
            <a:r>
              <a:rPr lang="en-US" sz="2000" dirty="0"/>
              <a:t>Shock (</a:t>
            </a:r>
            <a:r>
              <a:rPr lang="en-US" sz="2000" i="1" dirty="0"/>
              <a:t>Dr. Emily Gilbert</a:t>
            </a:r>
            <a:r>
              <a:rPr lang="en-US" sz="2000" dirty="0"/>
              <a:t>)</a:t>
            </a:r>
          </a:p>
          <a:p>
            <a:pPr lvl="1"/>
            <a:r>
              <a:rPr lang="en-US" sz="2000" dirty="0"/>
              <a:t>Respiratory failure and mechanical ventilation (</a:t>
            </a:r>
            <a:r>
              <a:rPr lang="en-US" sz="2000" i="1" dirty="0"/>
              <a:t>Dr. Kevin Simpson)</a:t>
            </a:r>
            <a:endParaRPr lang="en-US" sz="2000" dirty="0"/>
          </a:p>
          <a:p>
            <a:pPr lvl="1"/>
            <a:r>
              <a:rPr lang="en-US" sz="2000" dirty="0"/>
              <a:t>Cardiology lecture (</a:t>
            </a:r>
            <a:r>
              <a:rPr lang="en-US" sz="2000" i="1" dirty="0"/>
              <a:t>Dr. Subir Shah</a:t>
            </a:r>
            <a:r>
              <a:rPr lang="en-US" sz="2000" dirty="0"/>
              <a:t>)</a:t>
            </a:r>
          </a:p>
          <a:p>
            <a:pPr lvl="1"/>
            <a:r>
              <a:rPr lang="en-US" sz="2000" dirty="0"/>
              <a:t>Nutrition case </a:t>
            </a:r>
            <a:r>
              <a:rPr lang="en-US" sz="2000" i="1" dirty="0"/>
              <a:t>(Tamara Kinn, RD, LDN, CNSC)</a:t>
            </a:r>
          </a:p>
          <a:p>
            <a:pPr lvl="1"/>
            <a:r>
              <a:rPr lang="en-US" sz="2000" dirty="0"/>
              <a:t>Acid Base (</a:t>
            </a:r>
            <a:r>
              <a:rPr lang="en-US" sz="2000" i="1" dirty="0"/>
              <a:t>Dr. Emily Gilbert</a:t>
            </a:r>
            <a:r>
              <a:rPr lang="en-US" sz="2000" dirty="0"/>
              <a:t>)</a:t>
            </a:r>
          </a:p>
          <a:p>
            <a:pPr marL="0" indent="0">
              <a:buNone/>
            </a:pPr>
            <a:r>
              <a:rPr lang="en-US" sz="2400" dirty="0"/>
              <a:t>In preparation for Clinical Skills Day:</a:t>
            </a:r>
          </a:p>
          <a:p>
            <a:pPr marL="742950" marR="0" lvl="1" indent="-28575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2000" b="0" i="0" u="none" strike="noStrike" kern="0" cap="none" spc="0" normalizeH="0" baseline="0" noProof="0" dirty="0">
                <a:ln>
                  <a:noFill/>
                </a:ln>
                <a:solidFill>
                  <a:srgbClr val="4D4F53"/>
                </a:solidFill>
                <a:effectLst/>
                <a:uLnTx/>
                <a:uFillTx/>
                <a:latin typeface="Arial"/>
                <a:ea typeface="ＭＳ Ｐゴシック" charset="0"/>
              </a:rPr>
              <a:t>Ethics </a:t>
            </a:r>
            <a:r>
              <a:rPr kumimoji="0" lang="en-US" sz="2000" b="0" i="1" u="none" strike="noStrike" kern="0" cap="none" spc="0" normalizeH="0" baseline="0" noProof="0" dirty="0">
                <a:ln>
                  <a:noFill/>
                </a:ln>
                <a:solidFill>
                  <a:srgbClr val="4D4F53"/>
                </a:solidFill>
                <a:effectLst/>
                <a:uLnTx/>
                <a:uFillTx/>
                <a:latin typeface="Arial"/>
                <a:ea typeface="ＭＳ Ｐゴシック" charset="0"/>
              </a:rPr>
              <a:t>(Dr. Paul Hutchison)</a:t>
            </a:r>
          </a:p>
          <a:p>
            <a:pPr lvl="1">
              <a:defRPr/>
            </a:pPr>
            <a:r>
              <a:rPr lang="en-US" sz="2000" dirty="0"/>
              <a:t>POCUS videos</a:t>
            </a:r>
            <a:endParaRPr kumimoji="0" lang="en-US" sz="2000" b="0" i="1" u="none" strike="noStrike" kern="0" cap="none" spc="0" normalizeH="0" baseline="0" noProof="0" dirty="0">
              <a:ln>
                <a:noFill/>
              </a:ln>
              <a:solidFill>
                <a:srgbClr val="4D4F53"/>
              </a:solidFill>
              <a:effectLst/>
              <a:uLnTx/>
              <a:uFillTx/>
              <a:latin typeface="Arial"/>
              <a:ea typeface="ＭＳ Ｐゴシック" charset="0"/>
            </a:endParaRPr>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125706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60437"/>
          </a:xfrm>
        </p:spPr>
        <p:txBody>
          <a:bodyPr/>
          <a:lstStyle/>
          <a:p>
            <a:r>
              <a:rPr lang="en-US" dirty="0"/>
              <a:t>ICU Sub-I Core Curriculum</a:t>
            </a:r>
          </a:p>
        </p:txBody>
      </p:sp>
      <p:sp>
        <p:nvSpPr>
          <p:cNvPr id="3" name="Content Placeholder 2"/>
          <p:cNvSpPr>
            <a:spLocks noGrp="1"/>
          </p:cNvSpPr>
          <p:nvPr>
            <p:ph idx="1"/>
          </p:nvPr>
        </p:nvSpPr>
        <p:spPr>
          <a:xfrm>
            <a:off x="457200" y="1295400"/>
            <a:ext cx="8229600" cy="4648200"/>
          </a:xfrm>
        </p:spPr>
        <p:txBody>
          <a:bodyPr/>
          <a:lstStyle/>
          <a:p>
            <a:pPr marL="0" indent="0">
              <a:buNone/>
            </a:pPr>
            <a:r>
              <a:rPr lang="en-US" sz="2400" dirty="0"/>
              <a:t>Clinical Skills Day – 1</a:t>
            </a:r>
            <a:r>
              <a:rPr lang="en-US" sz="2400" baseline="30000" dirty="0"/>
              <a:t>st</a:t>
            </a:r>
            <a:r>
              <a:rPr lang="en-US" sz="2400" dirty="0"/>
              <a:t> day of clerkship</a:t>
            </a:r>
          </a:p>
          <a:p>
            <a:r>
              <a:rPr lang="en-US" sz="2400" i="1" dirty="0"/>
              <a:t>In person lectures:</a:t>
            </a:r>
          </a:p>
          <a:p>
            <a:pPr lvl="1"/>
            <a:r>
              <a:rPr lang="en-US" sz="2000" dirty="0"/>
              <a:t>Orientation lecture</a:t>
            </a:r>
          </a:p>
          <a:p>
            <a:pPr lvl="1"/>
            <a:r>
              <a:rPr lang="en-US" sz="2000" dirty="0"/>
              <a:t>Death and Dying lecture</a:t>
            </a:r>
          </a:p>
          <a:p>
            <a:pPr lvl="1"/>
            <a:r>
              <a:rPr lang="en-US" sz="2000" dirty="0"/>
              <a:t>Ethics role play/small group session</a:t>
            </a:r>
          </a:p>
          <a:p>
            <a:pPr lvl="2"/>
            <a:r>
              <a:rPr lang="en-US" sz="1600" dirty="0"/>
              <a:t>students role play a simulated sequence of family discussions related to the care of a decompensating patient</a:t>
            </a:r>
          </a:p>
          <a:p>
            <a:pPr marL="0" indent="0">
              <a:buNone/>
            </a:pPr>
            <a:endParaRPr lang="en-US" sz="2400" dirty="0"/>
          </a:p>
          <a:p>
            <a:r>
              <a:rPr lang="en-US" sz="2400" i="1" dirty="0"/>
              <a:t>Simulation Sessions:</a:t>
            </a:r>
          </a:p>
          <a:p>
            <a:pPr lvl="1"/>
            <a:r>
              <a:rPr lang="en-US" sz="2000" dirty="0"/>
              <a:t>Hands on critical care ultrasound session</a:t>
            </a:r>
          </a:p>
          <a:p>
            <a:pPr lvl="1"/>
            <a:r>
              <a:rPr lang="en-US" sz="2000" dirty="0"/>
              <a:t>Simulation session: care of a critically ill patient</a:t>
            </a:r>
          </a:p>
          <a:p>
            <a:pPr lvl="1"/>
            <a:r>
              <a:rPr lang="en-US" sz="2000" dirty="0"/>
              <a:t>Hands on ventilator session with 3 different cases</a:t>
            </a:r>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55620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Website/Resources</a:t>
            </a:r>
          </a:p>
        </p:txBody>
      </p:sp>
      <p:sp>
        <p:nvSpPr>
          <p:cNvPr id="3" name="Content Placeholder 2"/>
          <p:cNvSpPr>
            <a:spLocks noGrp="1"/>
          </p:cNvSpPr>
          <p:nvPr>
            <p:ph idx="1"/>
          </p:nvPr>
        </p:nvSpPr>
        <p:spPr>
          <a:xfrm>
            <a:off x="457200" y="1527175"/>
            <a:ext cx="8229600" cy="4341813"/>
          </a:xfrm>
        </p:spPr>
        <p:txBody>
          <a:bodyPr/>
          <a:lstStyle/>
          <a:p>
            <a:r>
              <a:rPr lang="en-US" dirty="0"/>
              <a:t>Loyola MICU lecture series</a:t>
            </a:r>
          </a:p>
          <a:p>
            <a:pPr lvl="1"/>
            <a:r>
              <a:rPr lang="en-US" dirty="0"/>
              <a:t>Schedule found in MICU</a:t>
            </a:r>
          </a:p>
        </p:txBody>
      </p:sp>
    </p:spTree>
    <p:extLst>
      <p:ext uri="{BB962C8B-B14F-4D97-AF65-F5344CB8AC3E}">
        <p14:creationId xmlns:p14="http://schemas.microsoft.com/office/powerpoint/2010/main" val="419479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99F07-3991-AAA6-246A-4DEC6924EF6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D30B952-00FF-DF96-6587-216DC5938E08}"/>
              </a:ext>
            </a:extLst>
          </p:cNvPr>
          <p:cNvPicPr>
            <a:picLocks noGrp="1" noChangeAspect="1"/>
          </p:cNvPicPr>
          <p:nvPr>
            <p:ph idx="1"/>
          </p:nvPr>
        </p:nvPicPr>
        <p:blipFill>
          <a:blip r:embed="rId2"/>
          <a:stretch>
            <a:fillRect/>
          </a:stretch>
        </p:blipFill>
        <p:spPr>
          <a:xfrm>
            <a:off x="445416" y="1752600"/>
            <a:ext cx="8141732" cy="4724400"/>
          </a:xfrm>
        </p:spPr>
      </p:pic>
    </p:spTree>
    <p:extLst>
      <p:ext uri="{BB962C8B-B14F-4D97-AF65-F5344CB8AC3E}">
        <p14:creationId xmlns:p14="http://schemas.microsoft.com/office/powerpoint/2010/main" val="223451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457200" y="1527175"/>
            <a:ext cx="8229600" cy="4341813"/>
          </a:xfrm>
        </p:spPr>
        <p:txBody>
          <a:bodyPr/>
          <a:lstStyle/>
          <a:p>
            <a:r>
              <a:rPr lang="en-US" dirty="0"/>
              <a:t>Sakai </a:t>
            </a:r>
          </a:p>
          <a:p>
            <a:r>
              <a:rPr lang="en-US" dirty="0"/>
              <a:t>LUMEN</a:t>
            </a:r>
          </a:p>
          <a:p>
            <a:pPr lvl="1"/>
            <a:r>
              <a:rPr lang="en-US" dirty="0"/>
              <a:t>The ICU Book</a:t>
            </a:r>
          </a:p>
          <a:p>
            <a:pPr lvl="1"/>
            <a:r>
              <a:rPr lang="en-US" dirty="0"/>
              <a:t>Ventilator Basics</a:t>
            </a:r>
          </a:p>
        </p:txBody>
      </p:sp>
      <p:pic>
        <p:nvPicPr>
          <p:cNvPr id="4" name="Picture 3">
            <a:extLst>
              <a:ext uri="{FF2B5EF4-FFF2-40B4-BE49-F238E27FC236}">
                <a16:creationId xmlns:a16="http://schemas.microsoft.com/office/drawing/2014/main" id="{C692B716-064D-CB21-7285-3483A03FC072}"/>
              </a:ext>
            </a:extLst>
          </p:cNvPr>
          <p:cNvPicPr>
            <a:picLocks noChangeAspect="1"/>
          </p:cNvPicPr>
          <p:nvPr/>
        </p:nvPicPr>
        <p:blipFill rotWithShape="1">
          <a:blip r:embed="rId2"/>
          <a:srcRect l="4432" t="1549" r="4723" b="790"/>
          <a:stretch/>
        </p:blipFill>
        <p:spPr>
          <a:xfrm>
            <a:off x="5715000" y="1905000"/>
            <a:ext cx="3124200" cy="4800600"/>
          </a:xfrm>
          <a:prstGeom prst="rect">
            <a:avLst/>
          </a:prstGeom>
        </p:spPr>
      </p:pic>
      <p:pic>
        <p:nvPicPr>
          <p:cNvPr id="6" name="Picture 5">
            <a:extLst>
              <a:ext uri="{FF2B5EF4-FFF2-40B4-BE49-F238E27FC236}">
                <a16:creationId xmlns:a16="http://schemas.microsoft.com/office/drawing/2014/main" id="{F7115859-76E7-6120-DF0A-62299638A49C}"/>
              </a:ext>
            </a:extLst>
          </p:cNvPr>
          <p:cNvPicPr>
            <a:picLocks noChangeAspect="1"/>
          </p:cNvPicPr>
          <p:nvPr/>
        </p:nvPicPr>
        <p:blipFill>
          <a:blip r:embed="rId3"/>
          <a:stretch>
            <a:fillRect/>
          </a:stretch>
        </p:blipFill>
        <p:spPr>
          <a:xfrm>
            <a:off x="457200" y="3657600"/>
            <a:ext cx="4495800" cy="30936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51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Objectives</a:t>
            </a:r>
            <a:endParaRPr lang="en-US" i="1" dirty="0"/>
          </a:p>
        </p:txBody>
      </p:sp>
      <p:pic>
        <p:nvPicPr>
          <p:cNvPr id="6" name="Picture 5">
            <a:extLst>
              <a:ext uri="{FF2B5EF4-FFF2-40B4-BE49-F238E27FC236}">
                <a16:creationId xmlns:a16="http://schemas.microsoft.com/office/drawing/2014/main" id="{D2D93105-8245-27F8-4485-076EF4A3216B}"/>
              </a:ext>
            </a:extLst>
          </p:cNvPr>
          <p:cNvPicPr>
            <a:picLocks noChangeAspect="1"/>
          </p:cNvPicPr>
          <p:nvPr/>
        </p:nvPicPr>
        <p:blipFill>
          <a:blip r:embed="rId2"/>
          <a:stretch>
            <a:fillRect/>
          </a:stretch>
        </p:blipFill>
        <p:spPr>
          <a:xfrm>
            <a:off x="1524000" y="1592036"/>
            <a:ext cx="6438900" cy="4937806"/>
          </a:xfrm>
          <a:prstGeom prst="rect">
            <a:avLst/>
          </a:prstGeom>
        </p:spPr>
      </p:pic>
      <p:sp>
        <p:nvSpPr>
          <p:cNvPr id="3" name="Oval 2">
            <a:extLst>
              <a:ext uri="{FF2B5EF4-FFF2-40B4-BE49-F238E27FC236}">
                <a16:creationId xmlns:a16="http://schemas.microsoft.com/office/drawing/2014/main" id="{82E2CA2A-F2A5-739C-2B32-5392C295C3C6}"/>
              </a:ext>
            </a:extLst>
          </p:cNvPr>
          <p:cNvSpPr/>
          <p:nvPr/>
        </p:nvSpPr>
        <p:spPr bwMode="auto">
          <a:xfrm>
            <a:off x="3200400" y="3426643"/>
            <a:ext cx="1600200" cy="423862"/>
          </a:xfrm>
          <a:prstGeom prst="ellipse">
            <a:avLst/>
          </a:prstGeom>
          <a:no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spTree>
    <p:extLst>
      <p:ext uri="{BB962C8B-B14F-4D97-AF65-F5344CB8AC3E}">
        <p14:creationId xmlns:p14="http://schemas.microsoft.com/office/powerpoint/2010/main" val="20791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pic>
        <p:nvPicPr>
          <p:cNvPr id="4" name="Picture 3"/>
          <p:cNvPicPr>
            <a:picLocks noChangeAspect="1"/>
          </p:cNvPicPr>
          <p:nvPr/>
        </p:nvPicPr>
        <p:blipFill>
          <a:blip r:embed="rId2"/>
          <a:stretch>
            <a:fillRect/>
          </a:stretch>
        </p:blipFill>
        <p:spPr>
          <a:xfrm>
            <a:off x="1219200" y="1371600"/>
            <a:ext cx="5555137" cy="5466396"/>
          </a:xfrm>
          <a:prstGeom prst="rect">
            <a:avLst/>
          </a:prstGeom>
        </p:spPr>
      </p:pic>
      <p:sp>
        <p:nvSpPr>
          <p:cNvPr id="3" name="Arrow: Right 2">
            <a:extLst>
              <a:ext uri="{FF2B5EF4-FFF2-40B4-BE49-F238E27FC236}">
                <a16:creationId xmlns:a16="http://schemas.microsoft.com/office/drawing/2014/main" id="{3F1F6325-013F-7BE7-CA83-7643063E51C8}"/>
              </a:ext>
            </a:extLst>
          </p:cNvPr>
          <p:cNvSpPr/>
          <p:nvPr/>
        </p:nvSpPr>
        <p:spPr bwMode="auto">
          <a:xfrm rot="10800000">
            <a:off x="4876800" y="1810870"/>
            <a:ext cx="1447800" cy="322730"/>
          </a:xfrm>
          <a:prstGeom prst="rightArrow">
            <a:avLst/>
          </a:prstGeom>
          <a:solidFill>
            <a:schemeClr val="accent4"/>
          </a:solidFill>
          <a:ln>
            <a:noFill/>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spTree>
    <p:extLst>
      <p:ext uri="{BB962C8B-B14F-4D97-AF65-F5344CB8AC3E}">
        <p14:creationId xmlns:p14="http://schemas.microsoft.com/office/powerpoint/2010/main" val="542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Welcome to the ICU</a:t>
            </a:r>
          </a:p>
        </p:txBody>
      </p:sp>
      <p:pic>
        <p:nvPicPr>
          <p:cNvPr id="4" name="Content Placeholder 3"/>
          <p:cNvPicPr>
            <a:picLocks noGrp="1" noChangeAspect="1"/>
          </p:cNvPicPr>
          <p:nvPr>
            <p:ph idx="1"/>
          </p:nvPr>
        </p:nvPicPr>
        <p:blipFill>
          <a:blip r:embed="rId2"/>
          <a:stretch>
            <a:fillRect/>
          </a:stretch>
        </p:blipFill>
        <p:spPr>
          <a:xfrm>
            <a:off x="2649140" y="1527175"/>
            <a:ext cx="3845719" cy="5127626"/>
          </a:xfrm>
          <a:prstGeom prst="rect">
            <a:avLst/>
          </a:prstGeom>
        </p:spPr>
      </p:pic>
    </p:spTree>
    <p:extLst>
      <p:ext uri="{BB962C8B-B14F-4D97-AF65-F5344CB8AC3E}">
        <p14:creationId xmlns:p14="http://schemas.microsoft.com/office/powerpoint/2010/main" val="3398023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457D-F8D8-181F-6354-CB50DC6302D4}"/>
              </a:ext>
            </a:extLst>
          </p:cNvPr>
          <p:cNvSpPr>
            <a:spLocks noGrp="1"/>
          </p:cNvSpPr>
          <p:nvPr>
            <p:ph type="title"/>
          </p:nvPr>
        </p:nvSpPr>
        <p:spPr/>
        <p:txBody>
          <a:bodyPr/>
          <a:lstStyle/>
          <a:p>
            <a:r>
              <a:rPr lang="en-US" dirty="0"/>
              <a:t>Practice Exam questions</a:t>
            </a:r>
          </a:p>
        </p:txBody>
      </p:sp>
      <p:sp>
        <p:nvSpPr>
          <p:cNvPr id="3" name="Content Placeholder 2">
            <a:extLst>
              <a:ext uri="{FF2B5EF4-FFF2-40B4-BE49-F238E27FC236}">
                <a16:creationId xmlns:a16="http://schemas.microsoft.com/office/drawing/2014/main" id="{718A2728-0B80-C779-2976-2F7B49873436}"/>
              </a:ext>
            </a:extLst>
          </p:cNvPr>
          <p:cNvSpPr>
            <a:spLocks noGrp="1"/>
          </p:cNvSpPr>
          <p:nvPr>
            <p:ph idx="1"/>
          </p:nvPr>
        </p:nvSpPr>
        <p:spPr/>
        <p:txBody>
          <a:bodyPr/>
          <a:lstStyle/>
          <a:p>
            <a:r>
              <a:rPr lang="en-US" dirty="0"/>
              <a:t>On </a:t>
            </a:r>
            <a:r>
              <a:rPr lang="en-US" dirty="0" err="1"/>
              <a:t>sakai</a:t>
            </a:r>
            <a:endParaRPr lang="en-US" dirty="0"/>
          </a:p>
          <a:p>
            <a:pPr marL="0" indent="0">
              <a:buNone/>
            </a:pPr>
            <a:endParaRPr lang="en-US" dirty="0"/>
          </a:p>
        </p:txBody>
      </p:sp>
    </p:spTree>
    <p:extLst>
      <p:ext uri="{BB962C8B-B14F-4D97-AF65-F5344CB8AC3E}">
        <p14:creationId xmlns:p14="http://schemas.microsoft.com/office/powerpoint/2010/main" val="224854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Skills Day</a:t>
            </a:r>
          </a:p>
        </p:txBody>
      </p:sp>
      <p:graphicFrame>
        <p:nvGraphicFramePr>
          <p:cNvPr id="9" name="Content Placeholder 8">
            <a:extLst>
              <a:ext uri="{FF2B5EF4-FFF2-40B4-BE49-F238E27FC236}">
                <a16:creationId xmlns:a16="http://schemas.microsoft.com/office/drawing/2014/main" id="{38D718F2-0DC4-0E7F-DFC7-7C778BF5C27B}"/>
              </a:ext>
            </a:extLst>
          </p:cNvPr>
          <p:cNvGraphicFramePr>
            <a:graphicFrameLocks noGrp="1"/>
          </p:cNvGraphicFramePr>
          <p:nvPr>
            <p:ph idx="1"/>
            <p:extLst>
              <p:ext uri="{D42A27DB-BD31-4B8C-83A1-F6EECF244321}">
                <p14:modId xmlns:p14="http://schemas.microsoft.com/office/powerpoint/2010/main" val="2714661259"/>
              </p:ext>
            </p:extLst>
          </p:nvPr>
        </p:nvGraphicFramePr>
        <p:xfrm>
          <a:off x="457200" y="2079365"/>
          <a:ext cx="8229600" cy="3599382"/>
        </p:xfrm>
        <a:graphic>
          <a:graphicData uri="http://schemas.openxmlformats.org/drawingml/2006/table">
            <a:tbl>
              <a:tblPr firstRow="1" firstCol="1" bandRow="1"/>
              <a:tblGrid>
                <a:gridCol w="1277144">
                  <a:extLst>
                    <a:ext uri="{9D8B030D-6E8A-4147-A177-3AD203B41FA5}">
                      <a16:colId xmlns:a16="http://schemas.microsoft.com/office/drawing/2014/main" val="1048787976"/>
                    </a:ext>
                  </a:extLst>
                </a:gridCol>
                <a:gridCol w="1385474">
                  <a:extLst>
                    <a:ext uri="{9D8B030D-6E8A-4147-A177-3AD203B41FA5}">
                      <a16:colId xmlns:a16="http://schemas.microsoft.com/office/drawing/2014/main" val="1259161640"/>
                    </a:ext>
                  </a:extLst>
                </a:gridCol>
                <a:gridCol w="2226451">
                  <a:extLst>
                    <a:ext uri="{9D8B030D-6E8A-4147-A177-3AD203B41FA5}">
                      <a16:colId xmlns:a16="http://schemas.microsoft.com/office/drawing/2014/main" val="3491493251"/>
                    </a:ext>
                  </a:extLst>
                </a:gridCol>
                <a:gridCol w="1843877">
                  <a:extLst>
                    <a:ext uri="{9D8B030D-6E8A-4147-A177-3AD203B41FA5}">
                      <a16:colId xmlns:a16="http://schemas.microsoft.com/office/drawing/2014/main" val="2554304546"/>
                    </a:ext>
                  </a:extLst>
                </a:gridCol>
                <a:gridCol w="1496654">
                  <a:extLst>
                    <a:ext uri="{9D8B030D-6E8A-4147-A177-3AD203B41FA5}">
                      <a16:colId xmlns:a16="http://schemas.microsoft.com/office/drawing/2014/main" val="3472576190"/>
                    </a:ext>
                  </a:extLst>
                </a:gridCol>
              </a:tblGrid>
              <a:tr h="241745">
                <a:tc>
                  <a:txBody>
                    <a:bodyPr/>
                    <a:lstStyle/>
                    <a:p>
                      <a:pPr marL="0" marR="0" algn="ctr">
                        <a:spcBef>
                          <a:spcPts val="0"/>
                        </a:spcBef>
                        <a:spcAft>
                          <a:spcPts val="0"/>
                        </a:spcAft>
                      </a:pPr>
                      <a:r>
                        <a:rPr lang="en-US" sz="1300" b="1" kern="100">
                          <a:effectLst/>
                          <a:latin typeface="Aptos" panose="020B0004020202020204" pitchFamily="34" charset="0"/>
                          <a:ea typeface="Times New Roman" panose="02020603050405020304" pitchFamily="18" charset="0"/>
                        </a:rPr>
                        <a:t>Date</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b="1" kern="100">
                          <a:effectLst/>
                          <a:latin typeface="Aptos" panose="020B0004020202020204" pitchFamily="34" charset="0"/>
                          <a:ea typeface="Times New Roman" panose="02020603050405020304" pitchFamily="18" charset="0"/>
                        </a:rPr>
                        <a:t>Time</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b="1" kern="100">
                          <a:effectLst/>
                          <a:latin typeface="Aptos" panose="020B0004020202020204" pitchFamily="34" charset="0"/>
                          <a:ea typeface="Times New Roman" panose="02020603050405020304" pitchFamily="18" charset="0"/>
                        </a:rPr>
                        <a:t>Topic</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b="1" kern="100">
                          <a:effectLst/>
                          <a:latin typeface="Aptos" panose="020B0004020202020204" pitchFamily="34" charset="0"/>
                          <a:ea typeface="Times New Roman" panose="02020603050405020304" pitchFamily="18" charset="0"/>
                        </a:rPr>
                        <a:t>Faculty</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b="1" kern="100">
                          <a:effectLst/>
                          <a:latin typeface="Aptos" panose="020B0004020202020204" pitchFamily="34" charset="0"/>
                          <a:ea typeface="Times New Roman" panose="02020603050405020304" pitchFamily="18" charset="0"/>
                        </a:rPr>
                        <a:t>Room / Link</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996249"/>
                  </a:ext>
                </a:extLst>
              </a:tr>
              <a:tr h="203545">
                <a:tc gridSpan="5">
                  <a:txBody>
                    <a:bodyPr/>
                    <a:lstStyle/>
                    <a:p>
                      <a:pPr marL="0" marR="0" algn="ctr">
                        <a:spcBef>
                          <a:spcPts val="0"/>
                        </a:spcBef>
                        <a:spcAft>
                          <a:spcPts val="0"/>
                        </a:spcAft>
                      </a:pPr>
                      <a:r>
                        <a:rPr lang="en-US" sz="1300" b="1" kern="100">
                          <a:effectLst/>
                          <a:latin typeface="Aptos" panose="020B0004020202020204" pitchFamily="34" charset="0"/>
                          <a:ea typeface="Times New Roman" panose="02020603050405020304" pitchFamily="18" charset="0"/>
                        </a:rPr>
                        <a:t>ONLINE CASES</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2544216"/>
                  </a:ext>
                </a:extLst>
              </a:tr>
              <a:tr h="407090">
                <a:tc gridSpan="2">
                  <a:txBody>
                    <a:bodyPr/>
                    <a:lstStyle/>
                    <a:p>
                      <a:pPr marL="0" marR="0" algn="ctr">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Online – review prior to orientation day</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hMerge="1">
                  <a:txBody>
                    <a:bodyPr/>
                    <a:lstStyle/>
                    <a:p>
                      <a:endParaRPr lang="en-US"/>
                    </a:p>
                  </a:txBody>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Hemodynamic Monitoring and Shock </a:t>
                      </a:r>
                      <a:r>
                        <a:rPr lang="en-US" sz="1100" b="1" kern="100">
                          <a:solidFill>
                            <a:srgbClr val="000000"/>
                          </a:solidFill>
                          <a:effectLst/>
                          <a:latin typeface="Aptos" panose="020B0004020202020204" pitchFamily="34" charset="0"/>
                          <a:ea typeface="Times New Roman" panose="02020603050405020304" pitchFamily="18" charset="0"/>
                        </a:rPr>
                        <a:t>*</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Dr. Emily Gilbert (author)</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spcBef>
                          <a:spcPts val="0"/>
                        </a:spcBef>
                        <a:spcAft>
                          <a:spcPts val="0"/>
                        </a:spcAft>
                      </a:pPr>
                      <a:r>
                        <a:rPr lang="en-US" sz="1100" u="sng" kern="100">
                          <a:solidFill>
                            <a:srgbClr val="000000"/>
                          </a:solidFill>
                          <a:effectLst/>
                          <a:latin typeface="Aptos" panose="020B0004020202020204" pitchFamily="34" charset="0"/>
                          <a:ea typeface="Times New Roman" panose="02020603050405020304" pitchFamily="18" charset="0"/>
                          <a:hlinkClick r:id="rId2"/>
                        </a:rPr>
                        <a:t>Shock</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3062159261"/>
                  </a:ext>
                </a:extLst>
              </a:tr>
              <a:tr h="407090">
                <a:tc gridSpan="2">
                  <a:txBody>
                    <a:bodyPr/>
                    <a:lstStyle/>
                    <a:p>
                      <a:pPr marL="0" marR="0" algn="ctr">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Online – review prior to orientation day</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hMerge="1">
                  <a:txBody>
                    <a:bodyPr/>
                    <a:lstStyle/>
                    <a:p>
                      <a:endParaRPr lang="en-US"/>
                    </a:p>
                  </a:txBody>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Respiratory Failure and Mechanical Ventilation </a:t>
                      </a:r>
                      <a:r>
                        <a:rPr lang="en-US" sz="1100" b="1" kern="100">
                          <a:solidFill>
                            <a:srgbClr val="000000"/>
                          </a:solidFill>
                          <a:effectLst/>
                          <a:latin typeface="Aptos" panose="020B0004020202020204" pitchFamily="34" charset="0"/>
                          <a:ea typeface="Times New Roman" panose="02020603050405020304" pitchFamily="18" charset="0"/>
                        </a:rPr>
                        <a:t>*</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Dr. Kevin Simpson (author)</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spcBef>
                          <a:spcPts val="0"/>
                        </a:spcBef>
                        <a:spcAft>
                          <a:spcPts val="0"/>
                        </a:spcAft>
                      </a:pPr>
                      <a:r>
                        <a:rPr lang="en-US" sz="1100" u="sng" kern="100">
                          <a:solidFill>
                            <a:srgbClr val="000000"/>
                          </a:solidFill>
                          <a:effectLst/>
                          <a:latin typeface="Aptos" panose="020B0004020202020204" pitchFamily="34" charset="0"/>
                          <a:ea typeface="Times New Roman" panose="02020603050405020304" pitchFamily="18" charset="0"/>
                          <a:hlinkClick r:id="rId3"/>
                        </a:rPr>
                        <a:t>Respiratory Failure</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3726075049"/>
                  </a:ext>
                </a:extLst>
              </a:tr>
              <a:tr h="203545">
                <a:tc gridSpan="2">
                  <a:txBody>
                    <a:bodyPr/>
                    <a:lstStyle/>
                    <a:p>
                      <a:pPr marL="0" marR="0" algn="ctr">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Online – review prior to orientation day</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hMerge="1">
                  <a:txBody>
                    <a:bodyPr/>
                    <a:lstStyle/>
                    <a:p>
                      <a:endParaRPr lang="en-US"/>
                    </a:p>
                  </a:txBody>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Cardiac Issues*</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Dr. Subir Shah (author)</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spcBef>
                          <a:spcPts val="0"/>
                        </a:spcBef>
                        <a:spcAft>
                          <a:spcPts val="0"/>
                        </a:spcAft>
                      </a:pPr>
                      <a:r>
                        <a:rPr lang="en-US" sz="1100" u="sng" kern="100">
                          <a:solidFill>
                            <a:srgbClr val="000000"/>
                          </a:solidFill>
                          <a:effectLst/>
                          <a:latin typeface="Aptos" panose="020B0004020202020204" pitchFamily="34" charset="0"/>
                          <a:ea typeface="Times New Roman" panose="02020603050405020304" pitchFamily="18" charset="0"/>
                          <a:hlinkClick r:id="rId4"/>
                        </a:rPr>
                        <a:t>Cardiac Issues</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2142552902"/>
                  </a:ext>
                </a:extLst>
              </a:tr>
              <a:tr h="407090">
                <a:tc gridSpan="2">
                  <a:txBody>
                    <a:bodyPr/>
                    <a:lstStyle/>
                    <a:p>
                      <a:pPr marL="0" marR="0" algn="ctr">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Online – review prior to orientation day</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hMerge="1">
                  <a:txBody>
                    <a:bodyPr/>
                    <a:lstStyle/>
                    <a:p>
                      <a:endParaRPr lang="en-US"/>
                    </a:p>
                  </a:txBody>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Nutrition in the Critically Ill Patient *</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Tamara Kinn, RD</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spcBef>
                          <a:spcPts val="0"/>
                        </a:spcBef>
                        <a:spcAft>
                          <a:spcPts val="0"/>
                        </a:spcAft>
                      </a:pPr>
                      <a:r>
                        <a:rPr lang="en-US" sz="1100" u="sng" kern="100">
                          <a:solidFill>
                            <a:srgbClr val="000000"/>
                          </a:solidFill>
                          <a:effectLst/>
                          <a:latin typeface="Aptos" panose="020B0004020202020204" pitchFamily="34" charset="0"/>
                          <a:ea typeface="Times New Roman" panose="02020603050405020304" pitchFamily="18" charset="0"/>
                          <a:hlinkClick r:id="rId5"/>
                        </a:rPr>
                        <a:t>Nutrition in the Critically Ill Patient</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3061097184"/>
                  </a:ext>
                </a:extLst>
              </a:tr>
              <a:tr h="203545">
                <a:tc gridSpan="2">
                  <a:txBody>
                    <a:bodyPr/>
                    <a:lstStyle/>
                    <a:p>
                      <a:pPr marL="0" marR="0" algn="ctr">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Online – review prior to orientation day</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hMerge="1">
                  <a:txBody>
                    <a:bodyPr/>
                    <a:lstStyle/>
                    <a:p>
                      <a:endParaRPr lang="en-US"/>
                    </a:p>
                  </a:txBody>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Acid Base *</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Dr. Emily Gilbert (author)</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spcBef>
                          <a:spcPts val="0"/>
                        </a:spcBef>
                        <a:spcAft>
                          <a:spcPts val="0"/>
                        </a:spcAft>
                      </a:pPr>
                      <a:r>
                        <a:rPr lang="en-US" sz="1100" u="sng" kern="100">
                          <a:solidFill>
                            <a:srgbClr val="000000"/>
                          </a:solidFill>
                          <a:effectLst/>
                          <a:latin typeface="Aptos" panose="020B0004020202020204" pitchFamily="34" charset="0"/>
                          <a:ea typeface="Times New Roman" panose="02020603050405020304" pitchFamily="18" charset="0"/>
                          <a:hlinkClick r:id="rId4"/>
                        </a:rPr>
                        <a:t>Acid Base</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3247110865"/>
                  </a:ext>
                </a:extLst>
              </a:tr>
              <a:tr h="203545">
                <a:tc gridSpan="5">
                  <a:txBody>
                    <a:bodyPr/>
                    <a:lstStyle/>
                    <a:p>
                      <a:pPr marL="0" marR="0" algn="ctr">
                        <a:spcBef>
                          <a:spcPts val="0"/>
                        </a:spcBef>
                        <a:spcAft>
                          <a:spcPts val="0"/>
                        </a:spcAft>
                      </a:pPr>
                      <a:r>
                        <a:rPr lang="en-US" sz="1300" b="1" kern="100">
                          <a:effectLst/>
                          <a:latin typeface="Aptos" panose="020B0004020202020204" pitchFamily="34" charset="0"/>
                          <a:ea typeface="Times New Roman" panose="02020603050405020304" pitchFamily="18" charset="0"/>
                        </a:rPr>
                        <a:t>IN PERSON LECTURES</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6923934"/>
                  </a:ext>
                </a:extLst>
              </a:tr>
              <a:tr h="203545">
                <a:tc>
                  <a:txBody>
                    <a:bodyPr/>
                    <a:lstStyle/>
                    <a:p>
                      <a:pPr marL="0" marR="0" algn="ctr">
                        <a:spcBef>
                          <a:spcPts val="0"/>
                        </a:spcBef>
                        <a:spcAft>
                          <a:spcPts val="0"/>
                        </a:spcAft>
                      </a:pPr>
                      <a:r>
                        <a:rPr lang="en-US" sz="1100" b="1" kern="100">
                          <a:solidFill>
                            <a:srgbClr val="000000"/>
                          </a:solidFill>
                          <a:effectLst/>
                          <a:latin typeface="Aptos" panose="020B0004020202020204" pitchFamily="34" charset="0"/>
                          <a:ea typeface="Times New Roman" panose="02020603050405020304" pitchFamily="18" charset="0"/>
                        </a:rPr>
                        <a:t>Clinical Skills Day</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lgn="ctr">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9:30am - 10:00am</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Orientation lecture</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Dr. Emily Gilbert</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lgn="ctr">
                        <a:spcBef>
                          <a:spcPts val="0"/>
                        </a:spcBef>
                        <a:spcAft>
                          <a:spcPts val="0"/>
                        </a:spcAft>
                      </a:pPr>
                      <a:endParaRPr lang="en-US" sz="1100" kern="100" dirty="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1102992881"/>
                  </a:ext>
                </a:extLst>
              </a:tr>
              <a:tr h="266262">
                <a:tc>
                  <a:txBody>
                    <a:bodyPr/>
                    <a:lstStyle/>
                    <a:p>
                      <a:pPr marL="0" marR="0" algn="ctr">
                        <a:spcBef>
                          <a:spcPts val="0"/>
                        </a:spcBef>
                        <a:spcAft>
                          <a:spcPts val="0"/>
                        </a:spcAft>
                      </a:pPr>
                      <a:r>
                        <a:rPr lang="en-US" sz="1100" b="1" kern="100">
                          <a:solidFill>
                            <a:srgbClr val="000000"/>
                          </a:solidFill>
                          <a:effectLst/>
                          <a:latin typeface="Aptos" panose="020B0004020202020204" pitchFamily="34" charset="0"/>
                          <a:ea typeface="Times New Roman" panose="02020603050405020304" pitchFamily="18" charset="0"/>
                        </a:rPr>
                        <a:t>Clinical Skills Day</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lgn="ctr">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10:00am – 11:00am</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Death and Dying in the ICU</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Chaplains</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lgn="ctr">
                        <a:spcBef>
                          <a:spcPts val="0"/>
                        </a:spcBef>
                        <a:spcAft>
                          <a:spcPts val="0"/>
                        </a:spcAft>
                      </a:pPr>
                      <a:endParaRPr lang="en-US" sz="1100" kern="100" dirty="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2904958992"/>
                  </a:ext>
                </a:extLst>
              </a:tr>
              <a:tr h="407090">
                <a:tc>
                  <a:txBody>
                    <a:bodyPr/>
                    <a:lstStyle/>
                    <a:p>
                      <a:pPr marL="0" marR="0" algn="ctr">
                        <a:spcBef>
                          <a:spcPts val="0"/>
                        </a:spcBef>
                        <a:spcAft>
                          <a:spcPts val="0"/>
                        </a:spcAft>
                      </a:pPr>
                      <a:r>
                        <a:rPr lang="en-US" sz="1100" b="1" kern="100">
                          <a:solidFill>
                            <a:srgbClr val="000000"/>
                          </a:solidFill>
                          <a:effectLst/>
                          <a:latin typeface="Aptos" panose="020B0004020202020204" pitchFamily="34" charset="0"/>
                          <a:ea typeface="Times New Roman" panose="02020603050405020304" pitchFamily="18" charset="0"/>
                        </a:rPr>
                        <a:t>Clinical Skills Day</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lgn="ctr">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11:00am – 12:00pm</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Advanced Topics in Critical Care Ethics</a:t>
                      </a:r>
                      <a:r>
                        <a:rPr lang="en-US" sz="1100" b="1" kern="100">
                          <a:solidFill>
                            <a:srgbClr val="000000"/>
                          </a:solidFill>
                          <a:effectLst/>
                          <a:latin typeface="Aptos" panose="020B0004020202020204" pitchFamily="34" charset="0"/>
                          <a:ea typeface="Times New Roman" panose="02020603050405020304" pitchFamily="18" charset="0"/>
                        </a:rPr>
                        <a:t>*</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Dr. Paul Hutchison</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lgn="ctr">
                        <a:spcBef>
                          <a:spcPts val="0"/>
                        </a:spcBef>
                        <a:spcAft>
                          <a:spcPts val="0"/>
                        </a:spcAft>
                      </a:pPr>
                      <a:endParaRPr lang="en-US" sz="1100" kern="100" dirty="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334632562"/>
                  </a:ext>
                </a:extLst>
              </a:tr>
              <a:tr h="241745">
                <a:tc gridSpan="5">
                  <a:txBody>
                    <a:bodyPr/>
                    <a:lstStyle/>
                    <a:p>
                      <a:pPr marL="0" marR="0" algn="ctr">
                        <a:spcBef>
                          <a:spcPts val="0"/>
                        </a:spcBef>
                        <a:spcAft>
                          <a:spcPts val="0"/>
                        </a:spcAft>
                      </a:pPr>
                      <a:r>
                        <a:rPr lang="en-US" sz="1300" b="1" kern="100">
                          <a:effectLst/>
                          <a:latin typeface="Aptos" panose="020B0004020202020204" pitchFamily="34" charset="0"/>
                          <a:ea typeface="Times New Roman" panose="02020603050405020304" pitchFamily="18" charset="0"/>
                        </a:rPr>
                        <a:t>LUNCH BREAK</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277809"/>
                  </a:ext>
                </a:extLst>
              </a:tr>
              <a:tr h="203545">
                <a:tc>
                  <a:txBody>
                    <a:bodyPr/>
                    <a:lstStyle/>
                    <a:p>
                      <a:pPr marL="0" marR="0" algn="ctr">
                        <a:spcBef>
                          <a:spcPts val="0"/>
                        </a:spcBef>
                        <a:spcAft>
                          <a:spcPts val="0"/>
                        </a:spcAft>
                      </a:pPr>
                      <a:r>
                        <a:rPr lang="en-US" sz="1100" b="1" kern="100">
                          <a:solidFill>
                            <a:srgbClr val="000000"/>
                          </a:solidFill>
                          <a:effectLst/>
                          <a:latin typeface="Aptos" panose="020B0004020202020204" pitchFamily="34" charset="0"/>
                          <a:ea typeface="Times New Roman" panose="02020603050405020304" pitchFamily="18" charset="0"/>
                        </a:rPr>
                        <a:t>Clinical Skills Day</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2CEED"/>
                    </a:solidFill>
                  </a:tcPr>
                </a:tc>
                <a:tc>
                  <a:txBody>
                    <a:bodyPr/>
                    <a:lstStyle/>
                    <a:p>
                      <a:pPr marL="0" marR="0" algn="ctr">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1:15pm – 3:15pm</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2CEED"/>
                    </a:solidFill>
                  </a:tcPr>
                </a:tc>
                <a:tc>
                  <a:txBody>
                    <a:bodyPr/>
                    <a:lstStyle/>
                    <a:p>
                      <a:pPr marL="0" marR="0">
                        <a:spcBef>
                          <a:spcPts val="0"/>
                        </a:spcBef>
                        <a:spcAft>
                          <a:spcPts val="0"/>
                        </a:spcAft>
                      </a:pPr>
                      <a:r>
                        <a:rPr lang="en-US" sz="1100" kern="100">
                          <a:solidFill>
                            <a:srgbClr val="000000"/>
                          </a:solidFill>
                          <a:effectLst/>
                          <a:latin typeface="Aptos" panose="020B0004020202020204" pitchFamily="34" charset="0"/>
                          <a:ea typeface="Times New Roman" panose="02020603050405020304" pitchFamily="18" charset="0"/>
                        </a:rPr>
                        <a:t>Clinical Skills Exercise</a:t>
                      </a:r>
                      <a:r>
                        <a:rPr lang="en-US" sz="1100" b="1" kern="100">
                          <a:solidFill>
                            <a:srgbClr val="000000"/>
                          </a:solidFill>
                          <a:effectLst/>
                          <a:latin typeface="Aptos" panose="020B0004020202020204" pitchFamily="34" charset="0"/>
                          <a:ea typeface="Times New Roman" panose="02020603050405020304" pitchFamily="18" charset="0"/>
                        </a:rPr>
                        <a:t>*</a:t>
                      </a:r>
                      <a:endParaRPr lang="en-US" sz="1100" kern="10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2CEED"/>
                    </a:solidFill>
                  </a:tcPr>
                </a:tc>
                <a:tc>
                  <a:txBody>
                    <a:bodyPr/>
                    <a:lstStyle/>
                    <a:p>
                      <a:pPr marL="0" marR="0">
                        <a:spcBef>
                          <a:spcPts val="0"/>
                        </a:spcBef>
                        <a:spcAft>
                          <a:spcPts val="0"/>
                        </a:spcAft>
                      </a:pPr>
                      <a:r>
                        <a:rPr lang="en-US" sz="1100" u="none" kern="100" dirty="0">
                          <a:solidFill>
                            <a:schemeClr val="tx1"/>
                          </a:solidFill>
                          <a:effectLst/>
                          <a:latin typeface="Aptos" panose="020B00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IM Chiefs, fellow</a:t>
                      </a:r>
                      <a:r>
                        <a:rPr lang="en-US" sz="1100" u="none" kern="100" dirty="0">
                          <a:solidFill>
                            <a:schemeClr val="tx1"/>
                          </a:solidFill>
                          <a:effectLst/>
                          <a:latin typeface="Aptos" panose="020B0004020202020204" pitchFamily="34" charset="0"/>
                          <a:ea typeface="Times New Roman" panose="02020603050405020304" pitchFamily="18" charset="0"/>
                        </a:rPr>
                        <a:t>s</a:t>
                      </a:r>
                      <a:endParaRPr lang="en-US" sz="1100" u="none" kern="100" dirty="0">
                        <a:solidFill>
                          <a:schemeClr val="tx1"/>
                        </a:solidFill>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2CEED"/>
                    </a:solidFill>
                  </a:tcPr>
                </a:tc>
                <a:tc>
                  <a:txBody>
                    <a:bodyPr/>
                    <a:lstStyle/>
                    <a:p>
                      <a:pPr marL="0" marR="0" algn="ctr">
                        <a:spcBef>
                          <a:spcPts val="0"/>
                        </a:spcBef>
                        <a:spcAft>
                          <a:spcPts val="0"/>
                        </a:spcAft>
                      </a:pPr>
                      <a:r>
                        <a:rPr lang="en-US" sz="1100" kern="100" dirty="0">
                          <a:solidFill>
                            <a:srgbClr val="000000"/>
                          </a:solidFill>
                          <a:effectLst/>
                          <a:latin typeface="Aptos" panose="020B0004020202020204" pitchFamily="34" charset="0"/>
                          <a:ea typeface="Times New Roman" panose="02020603050405020304" pitchFamily="18" charset="0"/>
                        </a:rPr>
                        <a:t>SON 3511</a:t>
                      </a:r>
                      <a:endParaRPr lang="en-US" sz="1100" kern="100" dirty="0">
                        <a:effectLst/>
                        <a:latin typeface="Times New Roman" panose="02020603050405020304" pitchFamily="18" charset="0"/>
                        <a:ea typeface="Times New Roman" panose="02020603050405020304" pitchFamily="18" charset="0"/>
                      </a:endParaRPr>
                    </a:p>
                  </a:txBody>
                  <a:tcPr marL="61577" marR="6157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2CEED"/>
                    </a:solidFill>
                  </a:tcPr>
                </a:tc>
                <a:extLst>
                  <a:ext uri="{0D108BD9-81ED-4DB2-BD59-A6C34878D82A}">
                    <a16:rowId xmlns:a16="http://schemas.microsoft.com/office/drawing/2014/main" val="1367132767"/>
                  </a:ext>
                </a:extLst>
              </a:tr>
            </a:tbl>
          </a:graphicData>
        </a:graphic>
      </p:graphicFrame>
    </p:spTree>
    <p:extLst>
      <p:ext uri="{BB962C8B-B14F-4D97-AF65-F5344CB8AC3E}">
        <p14:creationId xmlns:p14="http://schemas.microsoft.com/office/powerpoint/2010/main" val="297998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life, death and dying</a:t>
            </a:r>
          </a:p>
        </p:txBody>
      </p:sp>
      <p:sp>
        <p:nvSpPr>
          <p:cNvPr id="3" name="Content Placeholder 2"/>
          <p:cNvSpPr>
            <a:spLocks noGrp="1"/>
          </p:cNvSpPr>
          <p:nvPr>
            <p:ph idx="1"/>
          </p:nvPr>
        </p:nvSpPr>
        <p:spPr>
          <a:xfrm>
            <a:off x="228600" y="1600200"/>
            <a:ext cx="4953000" cy="4341813"/>
          </a:xfrm>
        </p:spPr>
        <p:txBody>
          <a:bodyPr>
            <a:noAutofit/>
          </a:bodyPr>
          <a:lstStyle/>
          <a:p>
            <a:r>
              <a:rPr lang="en-US" sz="1900" dirty="0"/>
              <a:t>Mortality in adult ICUs ranges from 30-50%</a:t>
            </a:r>
          </a:p>
          <a:p>
            <a:r>
              <a:rPr lang="en-US" sz="1900" dirty="0"/>
              <a:t>“How well do we do in teaching medical students and residents to understand the impact patient death has on them? Prior studies suggest that we are, in a word, abysmal.”</a:t>
            </a:r>
          </a:p>
          <a:p>
            <a:r>
              <a:rPr lang="en-US" sz="1900" dirty="0"/>
              <a:t>“Put bluntly, we abandon them during these emotionally challenging moments of coping with their reactions to death.” </a:t>
            </a:r>
          </a:p>
          <a:p>
            <a:r>
              <a:rPr lang="en-US" sz="1900" dirty="0"/>
              <a:t>“On the rare occasion when medical students report that an attending physician discussed the emotional aspects of a patient death with them, they find it very helpful and express deep appreciation.”</a:t>
            </a:r>
          </a:p>
        </p:txBody>
      </p:sp>
      <p:pic>
        <p:nvPicPr>
          <p:cNvPr id="4" name="Picture 3"/>
          <p:cNvPicPr>
            <a:picLocks noChangeAspect="1"/>
          </p:cNvPicPr>
          <p:nvPr/>
        </p:nvPicPr>
        <p:blipFill>
          <a:blip r:embed="rId2"/>
          <a:stretch>
            <a:fillRect/>
          </a:stretch>
        </p:blipFill>
        <p:spPr>
          <a:xfrm>
            <a:off x="5334000" y="1402210"/>
            <a:ext cx="3648584" cy="495369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7563161" y="6477000"/>
            <a:ext cx="1419423" cy="304843"/>
          </a:xfrm>
          <a:prstGeom prst="rect">
            <a:avLst/>
          </a:prstGeom>
        </p:spPr>
      </p:pic>
    </p:spTree>
    <p:extLst>
      <p:ext uri="{BB962C8B-B14F-4D97-AF65-F5344CB8AC3E}">
        <p14:creationId xmlns:p14="http://schemas.microsoft.com/office/powerpoint/2010/main" val="14262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life, death and dying</a:t>
            </a:r>
          </a:p>
        </p:txBody>
      </p:sp>
      <p:sp>
        <p:nvSpPr>
          <p:cNvPr id="3" name="Content Placeholder 2"/>
          <p:cNvSpPr>
            <a:spLocks noGrp="1"/>
          </p:cNvSpPr>
          <p:nvPr>
            <p:ph idx="1"/>
          </p:nvPr>
        </p:nvSpPr>
        <p:spPr>
          <a:xfrm>
            <a:off x="304800" y="1752600"/>
            <a:ext cx="7848600" cy="4341813"/>
          </a:xfrm>
        </p:spPr>
        <p:txBody>
          <a:bodyPr/>
          <a:lstStyle/>
          <a:p>
            <a:r>
              <a:rPr lang="en-US" dirty="0"/>
              <a:t>Chaplain talk on Orientation day</a:t>
            </a:r>
          </a:p>
          <a:p>
            <a:r>
              <a:rPr lang="en-US" dirty="0"/>
              <a:t>MICU debriefing every month</a:t>
            </a:r>
          </a:p>
          <a:p>
            <a:pPr lvl="1"/>
            <a:r>
              <a:rPr lang="en-US" dirty="0"/>
              <a:t>Psychiatry comes to address the stress associated with caring for sick patients in the ICU </a:t>
            </a:r>
          </a:p>
          <a:p>
            <a:pPr lvl="1"/>
            <a:r>
              <a:rPr lang="en-US" dirty="0"/>
              <a:t>Discuss students’ and residents’ different coping mechanisms. </a:t>
            </a:r>
          </a:p>
          <a:p>
            <a:r>
              <a:rPr lang="en-US" dirty="0"/>
              <a:t>Attending or fellow</a:t>
            </a:r>
          </a:p>
        </p:txBody>
      </p:sp>
    </p:spTree>
    <p:extLst>
      <p:ext uri="{BB962C8B-B14F-4D97-AF65-F5344CB8AC3E}">
        <p14:creationId xmlns:p14="http://schemas.microsoft.com/office/powerpoint/2010/main" val="389698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60437"/>
          </a:xfrm>
        </p:spPr>
        <p:txBody>
          <a:bodyPr/>
          <a:lstStyle/>
          <a:p>
            <a:r>
              <a:rPr lang="en-US" dirty="0"/>
              <a:t>ICU Sub-I Core Curriculum</a:t>
            </a:r>
          </a:p>
        </p:txBody>
      </p:sp>
      <p:sp>
        <p:nvSpPr>
          <p:cNvPr id="3" name="Content Placeholder 2"/>
          <p:cNvSpPr>
            <a:spLocks noGrp="1"/>
          </p:cNvSpPr>
          <p:nvPr>
            <p:ph idx="1"/>
          </p:nvPr>
        </p:nvSpPr>
        <p:spPr>
          <a:xfrm>
            <a:off x="457200" y="1295400"/>
            <a:ext cx="8229600" cy="4648200"/>
          </a:xfrm>
        </p:spPr>
        <p:txBody>
          <a:bodyPr/>
          <a:lstStyle/>
          <a:p>
            <a:r>
              <a:rPr lang="en-US" dirty="0"/>
              <a:t>To be completed prior to end of rotation:</a:t>
            </a:r>
          </a:p>
          <a:p>
            <a:pPr lvl="1"/>
            <a:r>
              <a:rPr lang="en-US" dirty="0"/>
              <a:t>SMART goal</a:t>
            </a:r>
          </a:p>
          <a:p>
            <a:pPr lvl="2"/>
            <a:r>
              <a:rPr lang="en-US" sz="2000" dirty="0"/>
              <a:t>A learning point that you would like to accomplish during your ICU clerkship.</a:t>
            </a:r>
          </a:p>
          <a:p>
            <a:pPr lvl="2"/>
            <a:r>
              <a:rPr lang="en-US" sz="2000" dirty="0"/>
              <a:t>Created and submitted by THIS Friday</a:t>
            </a:r>
          </a:p>
          <a:p>
            <a:pPr lvl="3"/>
            <a:r>
              <a:rPr lang="en-US" sz="1600" dirty="0"/>
              <a:t>If the goal is not submitted or is submitted late, this will be considered a concern for professionalism and practice-based learning clerkship competencies. </a:t>
            </a:r>
            <a:endParaRPr lang="en-US" dirty="0"/>
          </a:p>
          <a:p>
            <a:pPr marL="457200" lvl="1" indent="0">
              <a:buNone/>
            </a:pPr>
            <a:endParaRPr lang="en-US" sz="2000" dirty="0"/>
          </a:p>
        </p:txBody>
      </p:sp>
    </p:spTree>
    <p:extLst>
      <p:ext uri="{BB962C8B-B14F-4D97-AF65-F5344CB8AC3E}">
        <p14:creationId xmlns:p14="http://schemas.microsoft.com/office/powerpoint/2010/main" val="2644125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60437"/>
          </a:xfrm>
        </p:spPr>
        <p:txBody>
          <a:bodyPr/>
          <a:lstStyle/>
          <a:p>
            <a:r>
              <a:rPr lang="en-US" dirty="0"/>
              <a:t>ICU Sub-I Core Curriculum</a:t>
            </a:r>
          </a:p>
        </p:txBody>
      </p:sp>
      <p:sp>
        <p:nvSpPr>
          <p:cNvPr id="3" name="Content Placeholder 2"/>
          <p:cNvSpPr>
            <a:spLocks noGrp="1"/>
          </p:cNvSpPr>
          <p:nvPr>
            <p:ph idx="1"/>
          </p:nvPr>
        </p:nvSpPr>
        <p:spPr>
          <a:xfrm>
            <a:off x="457200" y="1295400"/>
            <a:ext cx="8229600" cy="4648200"/>
          </a:xfrm>
        </p:spPr>
        <p:txBody>
          <a:bodyPr/>
          <a:lstStyle/>
          <a:p>
            <a:r>
              <a:rPr lang="en-US" dirty="0"/>
              <a:t>To be completed prior to end of rotation:</a:t>
            </a:r>
          </a:p>
          <a:p>
            <a:pPr lvl="1"/>
            <a:r>
              <a:rPr lang="en-US" dirty="0"/>
              <a:t>SMART goal</a:t>
            </a:r>
          </a:p>
          <a:p>
            <a:pPr lvl="2"/>
            <a:r>
              <a:rPr lang="en-US" sz="2000" dirty="0"/>
              <a:t>A learning point that you would like to accomplish during your ICU clerkship.</a:t>
            </a:r>
          </a:p>
          <a:p>
            <a:pPr lvl="2"/>
            <a:r>
              <a:rPr lang="en-US" sz="2000" dirty="0"/>
              <a:t>Created and submitted by THIS Friday</a:t>
            </a:r>
          </a:p>
          <a:p>
            <a:pPr lvl="3"/>
            <a:r>
              <a:rPr lang="en-US" sz="1600" dirty="0"/>
              <a:t>If the goal is not submitted or is submitted late, this will be considered a concern for professionalism and practice-based learning clerkship competencies. </a:t>
            </a:r>
            <a:endParaRPr lang="en-US" dirty="0"/>
          </a:p>
          <a:p>
            <a:pPr lvl="1"/>
            <a:r>
              <a:rPr lang="en-US" dirty="0"/>
              <a:t>Directly observed interpretation of a critical care CXR. </a:t>
            </a:r>
          </a:p>
          <a:p>
            <a:pPr lvl="2"/>
            <a:r>
              <a:rPr lang="en-US" sz="2000" dirty="0"/>
              <a:t>Filled out by your fellow or attending</a:t>
            </a:r>
          </a:p>
          <a:p>
            <a:pPr marL="457200" lvl="1" indent="0">
              <a:buNone/>
            </a:pPr>
            <a:endParaRPr lang="en-US" sz="2000" dirty="0"/>
          </a:p>
        </p:txBody>
      </p:sp>
    </p:spTree>
    <p:extLst>
      <p:ext uri="{BB962C8B-B14F-4D97-AF65-F5344CB8AC3E}">
        <p14:creationId xmlns:p14="http://schemas.microsoft.com/office/powerpoint/2010/main" val="570736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CXR interpretation</a:t>
            </a:r>
          </a:p>
        </p:txBody>
      </p:sp>
      <p:sp>
        <p:nvSpPr>
          <p:cNvPr id="7" name="TextBox 6"/>
          <p:cNvSpPr txBox="1"/>
          <p:nvPr/>
        </p:nvSpPr>
        <p:spPr>
          <a:xfrm>
            <a:off x="1600200" y="5857631"/>
            <a:ext cx="5943600" cy="400110"/>
          </a:xfrm>
          <a:prstGeom prst="rect">
            <a:avLst/>
          </a:prstGeom>
          <a:noFill/>
          <a:ln w="28575">
            <a:solidFill>
              <a:srgbClr val="4D4F53"/>
            </a:solidFill>
          </a:ln>
        </p:spPr>
        <p:txBody>
          <a:bodyPr wrap="square" rtlCol="0">
            <a:spAutoFit/>
          </a:bodyPr>
          <a:lstStyle/>
          <a:p>
            <a:r>
              <a:rPr lang="en-US" sz="2000" dirty="0"/>
              <a:t>Needs to be filled out by ICU attending or fellow</a:t>
            </a:r>
          </a:p>
        </p:txBody>
      </p:sp>
      <p:pic>
        <p:nvPicPr>
          <p:cNvPr id="4" name="Picture 3">
            <a:extLst>
              <a:ext uri="{FF2B5EF4-FFF2-40B4-BE49-F238E27FC236}">
                <a16:creationId xmlns:a16="http://schemas.microsoft.com/office/drawing/2014/main" id="{0581AA48-DB74-E08E-19C5-3AFDB8B1643B}"/>
              </a:ext>
            </a:extLst>
          </p:cNvPr>
          <p:cNvPicPr>
            <a:picLocks noChangeAspect="1"/>
          </p:cNvPicPr>
          <p:nvPr/>
        </p:nvPicPr>
        <p:blipFill>
          <a:blip r:embed="rId2"/>
          <a:stretch>
            <a:fillRect/>
          </a:stretch>
        </p:blipFill>
        <p:spPr>
          <a:xfrm>
            <a:off x="0" y="1573393"/>
            <a:ext cx="9144000" cy="3711213"/>
          </a:xfrm>
          <a:prstGeom prst="rect">
            <a:avLst/>
          </a:prstGeom>
        </p:spPr>
      </p:pic>
    </p:spTree>
    <p:extLst>
      <p:ext uri="{BB962C8B-B14F-4D97-AF65-F5344CB8AC3E}">
        <p14:creationId xmlns:p14="http://schemas.microsoft.com/office/powerpoint/2010/main" val="2497889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60437"/>
          </a:xfrm>
        </p:spPr>
        <p:txBody>
          <a:bodyPr/>
          <a:lstStyle/>
          <a:p>
            <a:r>
              <a:rPr lang="en-US" dirty="0"/>
              <a:t>ICU Sub-I Core Curriculum</a:t>
            </a:r>
          </a:p>
        </p:txBody>
      </p:sp>
      <p:sp>
        <p:nvSpPr>
          <p:cNvPr id="3" name="Content Placeholder 2"/>
          <p:cNvSpPr>
            <a:spLocks noGrp="1"/>
          </p:cNvSpPr>
          <p:nvPr>
            <p:ph idx="1"/>
          </p:nvPr>
        </p:nvSpPr>
        <p:spPr>
          <a:xfrm>
            <a:off x="457200" y="1295400"/>
            <a:ext cx="8229600" cy="4648200"/>
          </a:xfrm>
        </p:spPr>
        <p:txBody>
          <a:bodyPr/>
          <a:lstStyle/>
          <a:p>
            <a:r>
              <a:rPr lang="en-US" dirty="0"/>
              <a:t>To be completed prior to end of rotation:</a:t>
            </a:r>
          </a:p>
          <a:p>
            <a:pPr lvl="1"/>
            <a:r>
              <a:rPr lang="en-US" dirty="0"/>
              <a:t>SMART goal</a:t>
            </a:r>
          </a:p>
          <a:p>
            <a:pPr lvl="2"/>
            <a:r>
              <a:rPr lang="en-US" sz="2000" dirty="0"/>
              <a:t>A learning point that you would like to accomplish during your ICU clerkship.</a:t>
            </a:r>
          </a:p>
          <a:p>
            <a:pPr lvl="2"/>
            <a:r>
              <a:rPr lang="en-US" sz="2000" dirty="0"/>
              <a:t>Created and submitted by THIS Friday</a:t>
            </a:r>
          </a:p>
          <a:p>
            <a:pPr lvl="3"/>
            <a:r>
              <a:rPr lang="en-US" sz="1600" dirty="0"/>
              <a:t>If the goal is not submitted or is submitted late, this will be considered a concern for professionalism and practice-based learning clerkship competencies. </a:t>
            </a:r>
            <a:endParaRPr lang="en-US" dirty="0"/>
          </a:p>
          <a:p>
            <a:pPr lvl="1"/>
            <a:r>
              <a:rPr lang="en-US" dirty="0"/>
              <a:t>Directly observed interpretation of a critical care CXR. </a:t>
            </a:r>
          </a:p>
          <a:p>
            <a:pPr lvl="2"/>
            <a:r>
              <a:rPr lang="en-US" sz="2000" dirty="0"/>
              <a:t>Filled out by your fellow or attending</a:t>
            </a:r>
          </a:p>
          <a:p>
            <a:pPr lvl="1"/>
            <a:r>
              <a:rPr lang="en-US" dirty="0"/>
              <a:t>Directly observed POCUS activity. </a:t>
            </a:r>
          </a:p>
          <a:p>
            <a:pPr lvl="2"/>
            <a:r>
              <a:rPr lang="en-US" sz="2000" dirty="0"/>
              <a:t>Filled out by your fellow or attending</a:t>
            </a:r>
          </a:p>
          <a:p>
            <a:pPr marL="457200" lvl="1" indent="0">
              <a:buNone/>
            </a:pPr>
            <a:endParaRPr lang="en-US" sz="2000" dirty="0"/>
          </a:p>
        </p:txBody>
      </p:sp>
    </p:spTree>
    <p:extLst>
      <p:ext uri="{BB962C8B-B14F-4D97-AF65-F5344CB8AC3E}">
        <p14:creationId xmlns:p14="http://schemas.microsoft.com/office/powerpoint/2010/main" val="2254956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POCUS exam</a:t>
            </a:r>
          </a:p>
        </p:txBody>
      </p:sp>
      <p:sp>
        <p:nvSpPr>
          <p:cNvPr id="7" name="TextBox 6"/>
          <p:cNvSpPr txBox="1"/>
          <p:nvPr/>
        </p:nvSpPr>
        <p:spPr>
          <a:xfrm>
            <a:off x="1600200" y="6296761"/>
            <a:ext cx="5943600" cy="400110"/>
          </a:xfrm>
          <a:prstGeom prst="rect">
            <a:avLst/>
          </a:prstGeom>
          <a:noFill/>
          <a:ln w="28575">
            <a:solidFill>
              <a:srgbClr val="4D4F53"/>
            </a:solidFill>
          </a:ln>
        </p:spPr>
        <p:txBody>
          <a:bodyPr wrap="square" rtlCol="0">
            <a:spAutoFit/>
          </a:bodyPr>
          <a:lstStyle/>
          <a:p>
            <a:r>
              <a:rPr lang="en-US" sz="2000" dirty="0"/>
              <a:t>Needs to be filled out by ICU attending or fellow</a:t>
            </a:r>
          </a:p>
        </p:txBody>
      </p:sp>
      <p:pic>
        <p:nvPicPr>
          <p:cNvPr id="8" name="Picture 7">
            <a:extLst>
              <a:ext uri="{FF2B5EF4-FFF2-40B4-BE49-F238E27FC236}">
                <a16:creationId xmlns:a16="http://schemas.microsoft.com/office/drawing/2014/main" id="{722B1B33-B252-2AF7-1FD1-61FF49357198}"/>
              </a:ext>
            </a:extLst>
          </p:cNvPr>
          <p:cNvPicPr>
            <a:picLocks noChangeAspect="1"/>
          </p:cNvPicPr>
          <p:nvPr/>
        </p:nvPicPr>
        <p:blipFill>
          <a:blip r:embed="rId2"/>
          <a:stretch>
            <a:fillRect/>
          </a:stretch>
        </p:blipFill>
        <p:spPr>
          <a:xfrm>
            <a:off x="648125" y="1343780"/>
            <a:ext cx="8038675" cy="4947482"/>
          </a:xfrm>
          <a:prstGeom prst="rect">
            <a:avLst/>
          </a:prstGeom>
        </p:spPr>
      </p:pic>
    </p:spTree>
    <p:extLst>
      <p:ext uri="{BB962C8B-B14F-4D97-AF65-F5344CB8AC3E}">
        <p14:creationId xmlns:p14="http://schemas.microsoft.com/office/powerpoint/2010/main" val="118724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60437"/>
          </a:xfrm>
        </p:spPr>
        <p:txBody>
          <a:bodyPr/>
          <a:lstStyle/>
          <a:p>
            <a:r>
              <a:rPr lang="en-US" dirty="0"/>
              <a:t>ICU Sub-I Core Curriculum</a:t>
            </a:r>
          </a:p>
        </p:txBody>
      </p:sp>
      <p:sp>
        <p:nvSpPr>
          <p:cNvPr id="3" name="Content Placeholder 2"/>
          <p:cNvSpPr>
            <a:spLocks noGrp="1"/>
          </p:cNvSpPr>
          <p:nvPr>
            <p:ph idx="1"/>
          </p:nvPr>
        </p:nvSpPr>
        <p:spPr>
          <a:xfrm>
            <a:off x="457200" y="1295400"/>
            <a:ext cx="8229600" cy="4648200"/>
          </a:xfrm>
        </p:spPr>
        <p:txBody>
          <a:bodyPr/>
          <a:lstStyle/>
          <a:p>
            <a:r>
              <a:rPr lang="en-US" dirty="0"/>
              <a:t>To be completed prior to end of rotation:</a:t>
            </a:r>
          </a:p>
          <a:p>
            <a:pPr lvl="1"/>
            <a:r>
              <a:rPr lang="en-US" dirty="0"/>
              <a:t>SMART goal</a:t>
            </a:r>
          </a:p>
          <a:p>
            <a:pPr lvl="2"/>
            <a:r>
              <a:rPr lang="en-US" sz="2000" dirty="0"/>
              <a:t>A learning point that you would like to accomplish during your ICU clerkship.</a:t>
            </a:r>
          </a:p>
          <a:p>
            <a:pPr lvl="2"/>
            <a:r>
              <a:rPr lang="en-US" sz="2000" dirty="0"/>
              <a:t>Created and submitted by THIS Friday</a:t>
            </a:r>
          </a:p>
          <a:p>
            <a:pPr lvl="3"/>
            <a:r>
              <a:rPr lang="en-US" sz="1600" dirty="0"/>
              <a:t>If the goal is not submitted or is submitted late, this will be considered a concern for professionalism and practice-based learning clerkship competencies. </a:t>
            </a:r>
            <a:endParaRPr lang="en-US" dirty="0"/>
          </a:p>
          <a:p>
            <a:pPr lvl="1"/>
            <a:r>
              <a:rPr lang="en-US" dirty="0"/>
              <a:t>Directly observed interpretation of a critical care CXR. </a:t>
            </a:r>
          </a:p>
          <a:p>
            <a:pPr lvl="2"/>
            <a:r>
              <a:rPr lang="en-US" sz="2000" dirty="0"/>
              <a:t>Filled out by your fellow or attending</a:t>
            </a:r>
          </a:p>
          <a:p>
            <a:pPr lvl="1"/>
            <a:r>
              <a:rPr lang="en-US" dirty="0"/>
              <a:t>Directly observed POCUS activity. </a:t>
            </a:r>
          </a:p>
          <a:p>
            <a:pPr lvl="2"/>
            <a:r>
              <a:rPr lang="en-US" sz="2000" dirty="0"/>
              <a:t>Filled out by your fellow or attending</a:t>
            </a:r>
            <a:endParaRPr lang="en-US" dirty="0"/>
          </a:p>
          <a:p>
            <a:pPr lvl="1"/>
            <a:r>
              <a:rPr lang="en-US" dirty="0"/>
              <a:t>Required Clinical Conditions Log </a:t>
            </a:r>
          </a:p>
          <a:p>
            <a:pPr lvl="2"/>
            <a:r>
              <a:rPr lang="en-US" sz="2000" dirty="0"/>
              <a:t>Due by the </a:t>
            </a:r>
            <a:r>
              <a:rPr lang="en-US" sz="2000" u="sng" dirty="0"/>
              <a:t>end of the third week</a:t>
            </a:r>
            <a:r>
              <a:rPr lang="en-US" sz="2000" dirty="0"/>
              <a:t> of the rotation</a:t>
            </a:r>
          </a:p>
          <a:p>
            <a:pPr marL="457200" lvl="1" indent="0">
              <a:buNone/>
            </a:pPr>
            <a:endParaRPr lang="en-US" sz="2000" dirty="0"/>
          </a:p>
        </p:txBody>
      </p:sp>
    </p:spTree>
    <p:extLst>
      <p:ext uri="{BB962C8B-B14F-4D97-AF65-F5344CB8AC3E}">
        <p14:creationId xmlns:p14="http://schemas.microsoft.com/office/powerpoint/2010/main" val="28035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endParaRPr lang="en-US" i="1" dirty="0"/>
          </a:p>
        </p:txBody>
      </p:sp>
      <p:pic>
        <p:nvPicPr>
          <p:cNvPr id="6" name="Picture 5">
            <a:extLst>
              <a:ext uri="{FF2B5EF4-FFF2-40B4-BE49-F238E27FC236}">
                <a16:creationId xmlns:a16="http://schemas.microsoft.com/office/drawing/2014/main" id="{D2D93105-8245-27F8-4485-076EF4A3216B}"/>
              </a:ext>
            </a:extLst>
          </p:cNvPr>
          <p:cNvPicPr>
            <a:picLocks noChangeAspect="1"/>
          </p:cNvPicPr>
          <p:nvPr/>
        </p:nvPicPr>
        <p:blipFill>
          <a:blip r:embed="rId2"/>
          <a:stretch>
            <a:fillRect/>
          </a:stretch>
        </p:blipFill>
        <p:spPr>
          <a:xfrm>
            <a:off x="1524000" y="1592036"/>
            <a:ext cx="6438900" cy="4937806"/>
          </a:xfrm>
          <a:prstGeom prst="rect">
            <a:avLst/>
          </a:prstGeom>
        </p:spPr>
      </p:pic>
    </p:spTree>
    <p:extLst>
      <p:ext uri="{BB962C8B-B14F-4D97-AF65-F5344CB8AC3E}">
        <p14:creationId xmlns:p14="http://schemas.microsoft.com/office/powerpoint/2010/main" val="1024622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06363"/>
            <a:ext cx="8229600" cy="960437"/>
          </a:xfrm>
        </p:spPr>
        <p:txBody>
          <a:bodyPr/>
          <a:lstStyle/>
          <a:p>
            <a:endParaRPr lang="en-US" dirty="0"/>
          </a:p>
        </p:txBody>
      </p:sp>
      <p:sp>
        <p:nvSpPr>
          <p:cNvPr id="11" name="Right Arrow 10"/>
          <p:cNvSpPr/>
          <p:nvPr/>
        </p:nvSpPr>
        <p:spPr bwMode="auto">
          <a:xfrm>
            <a:off x="381000" y="5181600"/>
            <a:ext cx="796925" cy="304800"/>
          </a:xfrm>
          <a:prstGeom prst="rightArrow">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pic>
        <p:nvPicPr>
          <p:cNvPr id="3" name="Picture 2">
            <a:extLst>
              <a:ext uri="{FF2B5EF4-FFF2-40B4-BE49-F238E27FC236}">
                <a16:creationId xmlns:a16="http://schemas.microsoft.com/office/drawing/2014/main" id="{0C9D4B54-C660-D81A-3036-09AC8E409679}"/>
              </a:ext>
            </a:extLst>
          </p:cNvPr>
          <p:cNvPicPr>
            <a:picLocks noChangeAspect="1"/>
          </p:cNvPicPr>
          <p:nvPr/>
        </p:nvPicPr>
        <p:blipFill>
          <a:blip r:embed="rId2"/>
          <a:stretch>
            <a:fillRect/>
          </a:stretch>
        </p:blipFill>
        <p:spPr>
          <a:xfrm>
            <a:off x="1418785" y="980733"/>
            <a:ext cx="6306430" cy="4896533"/>
          </a:xfrm>
          <a:prstGeom prst="rect">
            <a:avLst/>
          </a:prstGeom>
        </p:spPr>
      </p:pic>
    </p:spTree>
    <p:extLst>
      <p:ext uri="{BB962C8B-B14F-4D97-AF65-F5344CB8AC3E}">
        <p14:creationId xmlns:p14="http://schemas.microsoft.com/office/powerpoint/2010/main" val="339202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5AA4-B77A-5032-107A-4CFC57FFD886}"/>
              </a:ext>
            </a:extLst>
          </p:cNvPr>
          <p:cNvSpPr>
            <a:spLocks noGrp="1"/>
          </p:cNvSpPr>
          <p:nvPr>
            <p:ph type="title"/>
          </p:nvPr>
        </p:nvSpPr>
        <p:spPr/>
        <p:txBody>
          <a:bodyPr>
            <a:normAutofit fontScale="90000"/>
          </a:bodyPr>
          <a:lstStyle/>
          <a:p>
            <a:r>
              <a:rPr lang="en-US" dirty="0"/>
              <a:t>IHI Module and QIPS Activity Overview</a:t>
            </a:r>
            <a:br>
              <a:rPr lang="en-US" dirty="0"/>
            </a:br>
            <a:r>
              <a:rPr lang="en-US" dirty="0">
                <a:cs typeface="Calibri Light"/>
              </a:rPr>
              <a:t>ICU Sub-I</a:t>
            </a:r>
          </a:p>
        </p:txBody>
      </p:sp>
      <p:sp>
        <p:nvSpPr>
          <p:cNvPr id="3" name="Content Placeholder 2">
            <a:extLst>
              <a:ext uri="{FF2B5EF4-FFF2-40B4-BE49-F238E27FC236}">
                <a16:creationId xmlns:a16="http://schemas.microsoft.com/office/drawing/2014/main" id="{FC07DFE4-288A-6E90-C7C1-0214E1D7DBDA}"/>
              </a:ext>
            </a:extLst>
          </p:cNvPr>
          <p:cNvSpPr>
            <a:spLocks noGrp="1"/>
          </p:cNvSpPr>
          <p:nvPr>
            <p:ph idx="1"/>
          </p:nvPr>
        </p:nvSpPr>
        <p:spPr/>
        <p:txBody>
          <a:bodyPr vert="horz" wrap="square" lIns="68580" tIns="34290" rIns="68580" bIns="34290" numCol="1" rtlCol="0" anchor="t" anchorCtr="0" compatLnSpc="1">
            <a:prstTxWarp prst="textNoShape">
              <a:avLst/>
            </a:prstTxWarp>
            <a:normAutofit fontScale="62500" lnSpcReduction="20000"/>
          </a:bodyPr>
          <a:lstStyle/>
          <a:p>
            <a:r>
              <a:rPr lang="en-US" sz="3800" dirty="0"/>
              <a:t>Go to education.ihi.org and log in.  </a:t>
            </a:r>
          </a:p>
          <a:p>
            <a:pPr lvl="1"/>
            <a:r>
              <a:rPr lang="en-US" sz="2900" dirty="0">
                <a:solidFill>
                  <a:schemeClr val="tx1"/>
                </a:solidFill>
              </a:rPr>
              <a:t>If you are not registered, you will need to set up an account using a “.</a:t>
            </a:r>
            <a:r>
              <a:rPr lang="en-US" sz="2900" dirty="0" err="1">
                <a:solidFill>
                  <a:schemeClr val="tx1"/>
                </a:solidFill>
              </a:rPr>
              <a:t>edu</a:t>
            </a:r>
            <a:r>
              <a:rPr lang="en-US" sz="2900" dirty="0">
                <a:solidFill>
                  <a:schemeClr val="tx1"/>
                </a:solidFill>
              </a:rPr>
              <a:t>” email account</a:t>
            </a:r>
          </a:p>
          <a:p>
            <a:pPr marL="457200" lvl="1" indent="0">
              <a:buNone/>
            </a:pPr>
            <a:endParaRPr lang="en-US" sz="2600" b="1" dirty="0">
              <a:solidFill>
                <a:srgbClr val="000000"/>
              </a:solidFill>
              <a:ea typeface="Calibri"/>
              <a:cs typeface="Calibri"/>
            </a:endParaRPr>
          </a:p>
          <a:p>
            <a:r>
              <a:rPr lang="en-US" sz="3800" b="1" dirty="0"/>
              <a:t>Required Module: </a:t>
            </a:r>
            <a:r>
              <a:rPr lang="en-US" sz="3800" u="sng" dirty="0">
                <a:solidFill>
                  <a:srgbClr val="000000"/>
                </a:solidFill>
                <a:ea typeface="Calibri"/>
                <a:cs typeface="Calibri"/>
              </a:rPr>
              <a:t>PS 104- Teamwork and Communication</a:t>
            </a:r>
            <a:r>
              <a:rPr lang="en-US" sz="3800" dirty="0">
                <a:solidFill>
                  <a:srgbClr val="000000"/>
                </a:solidFill>
                <a:ea typeface="Calibri"/>
                <a:cs typeface="Calibri"/>
              </a:rPr>
              <a:t> </a:t>
            </a:r>
          </a:p>
          <a:p>
            <a:pPr lvl="1" fontAlgn="base"/>
            <a:r>
              <a:rPr lang="en-US" sz="2900" dirty="0">
                <a:solidFill>
                  <a:srgbClr val="000000"/>
                </a:solidFill>
                <a:ea typeface="Calibri"/>
                <a:cs typeface="Calibri"/>
              </a:rPr>
              <a:t>Recommend completing the module </a:t>
            </a:r>
            <a:r>
              <a:rPr lang="en-US" sz="2900" b="1" u="sng" dirty="0">
                <a:solidFill>
                  <a:srgbClr val="000000"/>
                </a:solidFill>
                <a:ea typeface="Calibri"/>
                <a:cs typeface="Calibri"/>
              </a:rPr>
              <a:t>early in the clerkship </a:t>
            </a:r>
            <a:r>
              <a:rPr lang="en-US" sz="2900" dirty="0">
                <a:solidFill>
                  <a:srgbClr val="000000"/>
                </a:solidFill>
                <a:ea typeface="Calibri"/>
                <a:cs typeface="Calibri"/>
              </a:rPr>
              <a:t>and prior to the paired patient centered activity to get the most educational benefit</a:t>
            </a:r>
          </a:p>
          <a:p>
            <a:pPr lvl="1" fontAlgn="base"/>
            <a:r>
              <a:rPr lang="en-US" sz="2900" b="0" i="0" dirty="0">
                <a:solidFill>
                  <a:srgbClr val="000000"/>
                </a:solidFill>
                <a:effectLst/>
              </a:rPr>
              <a:t>Attest that you have completed this activity on the patient data log</a:t>
            </a:r>
          </a:p>
          <a:p>
            <a:pPr fontAlgn="base"/>
            <a:endParaRPr lang="en-US" sz="2600" b="1" dirty="0">
              <a:solidFill>
                <a:srgbClr val="000000"/>
              </a:solidFill>
              <a:ea typeface="Calibri"/>
              <a:cs typeface="Calibri"/>
            </a:endParaRPr>
          </a:p>
          <a:p>
            <a:r>
              <a:rPr lang="en-US" sz="3700" b="1" dirty="0"/>
              <a:t>Paired Activity: </a:t>
            </a:r>
            <a:r>
              <a:rPr lang="en-US" sz="3700" dirty="0">
                <a:solidFill>
                  <a:schemeClr val="tx1"/>
                </a:solidFill>
              </a:rPr>
              <a:t>Multidisciplinary Rounding and Communication</a:t>
            </a:r>
          </a:p>
          <a:p>
            <a:pPr lvl="1" fontAlgn="base"/>
            <a:r>
              <a:rPr lang="en-US" sz="2900" dirty="0">
                <a:solidFill>
                  <a:srgbClr val="000000"/>
                </a:solidFill>
              </a:rPr>
              <a:t>Attest that you have completed this activity on the patient data log</a:t>
            </a:r>
          </a:p>
        </p:txBody>
      </p:sp>
    </p:spTree>
    <p:extLst>
      <p:ext uri="{BB962C8B-B14F-4D97-AF65-F5344CB8AC3E}">
        <p14:creationId xmlns:p14="http://schemas.microsoft.com/office/powerpoint/2010/main" val="1437546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60437"/>
          </a:xfrm>
        </p:spPr>
        <p:txBody>
          <a:bodyPr/>
          <a:lstStyle/>
          <a:p>
            <a:r>
              <a:rPr lang="en-US" dirty="0"/>
              <a:t>ICU Sub-I Core Curriculum</a:t>
            </a:r>
          </a:p>
        </p:txBody>
      </p:sp>
      <p:sp>
        <p:nvSpPr>
          <p:cNvPr id="3" name="Content Placeholder 2"/>
          <p:cNvSpPr>
            <a:spLocks noGrp="1"/>
          </p:cNvSpPr>
          <p:nvPr>
            <p:ph idx="1"/>
          </p:nvPr>
        </p:nvSpPr>
        <p:spPr>
          <a:xfrm>
            <a:off x="457200" y="1295400"/>
            <a:ext cx="8229600" cy="5410200"/>
          </a:xfrm>
        </p:spPr>
        <p:txBody>
          <a:bodyPr>
            <a:normAutofit fontScale="92500" lnSpcReduction="10000"/>
          </a:bodyPr>
          <a:lstStyle/>
          <a:p>
            <a:r>
              <a:rPr lang="en-US" dirty="0"/>
              <a:t>To be completed prior to end of rotation:</a:t>
            </a:r>
          </a:p>
          <a:p>
            <a:pPr lvl="1"/>
            <a:r>
              <a:rPr lang="en-US" dirty="0"/>
              <a:t>SMART goal</a:t>
            </a:r>
          </a:p>
          <a:p>
            <a:pPr lvl="2"/>
            <a:r>
              <a:rPr lang="en-US" sz="2000" dirty="0"/>
              <a:t>A learning point that you would like to accomplish during your ICU clerkship.</a:t>
            </a:r>
          </a:p>
          <a:p>
            <a:pPr lvl="2"/>
            <a:r>
              <a:rPr lang="en-US" sz="2000" dirty="0"/>
              <a:t>Created and submitted by THIS Friday</a:t>
            </a:r>
          </a:p>
          <a:p>
            <a:pPr lvl="3"/>
            <a:r>
              <a:rPr lang="en-US" sz="1600" dirty="0"/>
              <a:t>If the goal is not submitted or is submitted late, this will be considered a concern for professionalism and practice-based learning clerkship competencies. </a:t>
            </a:r>
            <a:endParaRPr lang="en-US" dirty="0"/>
          </a:p>
          <a:p>
            <a:pPr lvl="1"/>
            <a:r>
              <a:rPr lang="en-US" dirty="0"/>
              <a:t>Directly observed interpretation of a critical care CXR. </a:t>
            </a:r>
          </a:p>
          <a:p>
            <a:pPr lvl="2"/>
            <a:r>
              <a:rPr lang="en-US" sz="2000" dirty="0"/>
              <a:t>Filled out by your fellow or attending</a:t>
            </a:r>
          </a:p>
          <a:p>
            <a:pPr lvl="1"/>
            <a:r>
              <a:rPr lang="en-US" dirty="0"/>
              <a:t>Directly observed POCUS activity. </a:t>
            </a:r>
          </a:p>
          <a:p>
            <a:pPr lvl="2"/>
            <a:r>
              <a:rPr lang="en-US" sz="2000" dirty="0"/>
              <a:t>Filled out by your fellow or attending</a:t>
            </a:r>
            <a:endParaRPr lang="en-US" dirty="0"/>
          </a:p>
          <a:p>
            <a:pPr lvl="1"/>
            <a:r>
              <a:rPr lang="en-US" dirty="0"/>
              <a:t>Required Clinical Conditions Log </a:t>
            </a:r>
          </a:p>
          <a:p>
            <a:pPr lvl="2"/>
            <a:r>
              <a:rPr lang="en-US" sz="2000" dirty="0"/>
              <a:t>Due by the </a:t>
            </a:r>
            <a:r>
              <a:rPr lang="en-US" sz="2000" u="sng" dirty="0"/>
              <a:t>end of the third week</a:t>
            </a:r>
            <a:r>
              <a:rPr lang="en-US" sz="2000" dirty="0"/>
              <a:t> of the rotation</a:t>
            </a:r>
          </a:p>
          <a:p>
            <a:pPr lvl="1"/>
            <a:r>
              <a:rPr lang="en-US" dirty="0"/>
              <a:t>IHI module and paired activity</a:t>
            </a:r>
          </a:p>
          <a:p>
            <a:pPr lvl="1"/>
            <a:r>
              <a:rPr lang="en-US" dirty="0"/>
              <a:t>Mid-Clerkship Feedback and </a:t>
            </a:r>
            <a:r>
              <a:rPr lang="en-US" dirty="0" err="1"/>
              <a:t>Self Assessment</a:t>
            </a:r>
            <a:r>
              <a:rPr lang="en-US" dirty="0"/>
              <a:t> Form</a:t>
            </a:r>
          </a:p>
          <a:p>
            <a:pPr lvl="1"/>
            <a:endParaRPr lang="en-US" dirty="0"/>
          </a:p>
          <a:p>
            <a:pPr marL="457200" lvl="1" indent="0">
              <a:buNone/>
            </a:pPr>
            <a:endParaRPr lang="en-US" sz="2000" dirty="0"/>
          </a:p>
        </p:txBody>
      </p:sp>
    </p:spTree>
    <p:extLst>
      <p:ext uri="{BB962C8B-B14F-4D97-AF65-F5344CB8AC3E}">
        <p14:creationId xmlns:p14="http://schemas.microsoft.com/office/powerpoint/2010/main" val="2205879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Mid-Clerkship Feedback</a:t>
            </a:r>
          </a:p>
        </p:txBody>
      </p:sp>
      <p:sp>
        <p:nvSpPr>
          <p:cNvPr id="3" name="Content Placeholder 2"/>
          <p:cNvSpPr>
            <a:spLocks noGrp="1"/>
          </p:cNvSpPr>
          <p:nvPr>
            <p:ph idx="1"/>
          </p:nvPr>
        </p:nvSpPr>
        <p:spPr/>
        <p:txBody>
          <a:bodyPr>
            <a:normAutofit/>
          </a:bodyPr>
          <a:lstStyle/>
          <a:p>
            <a:r>
              <a:rPr lang="en-US" dirty="0"/>
              <a:t>Students are expected to fill out a self-assessment form and receive mid clerkship feedback</a:t>
            </a:r>
          </a:p>
          <a:p>
            <a:r>
              <a:rPr lang="en-US" dirty="0"/>
              <a:t>Use this time to discuss your clerkship SMART goal</a:t>
            </a:r>
          </a:p>
          <a:p>
            <a:pPr lvl="0"/>
            <a:r>
              <a:rPr lang="en-US" dirty="0"/>
              <a:t>Both forms should be handed into Vivian by the end of the second week of the rotation</a:t>
            </a:r>
          </a:p>
          <a:p>
            <a:endParaRPr lang="en-US" dirty="0"/>
          </a:p>
        </p:txBody>
      </p:sp>
    </p:spTree>
    <p:extLst>
      <p:ext uri="{BB962C8B-B14F-4D97-AF65-F5344CB8AC3E}">
        <p14:creationId xmlns:p14="http://schemas.microsoft.com/office/powerpoint/2010/main" val="567963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99" y="457200"/>
            <a:ext cx="8862823"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177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Performance Evaluation – </a:t>
            </a:r>
            <a:r>
              <a:rPr lang="en-US" dirty="0">
                <a:solidFill>
                  <a:srgbClr val="FF0000"/>
                </a:solidFill>
              </a:rPr>
              <a:t>MUST be filled out by an Attending</a:t>
            </a:r>
          </a:p>
        </p:txBody>
      </p:sp>
      <p:sp>
        <p:nvSpPr>
          <p:cNvPr id="3" name="Content Placeholder 2"/>
          <p:cNvSpPr>
            <a:spLocks noGrp="1"/>
          </p:cNvSpPr>
          <p:nvPr>
            <p:ph idx="1"/>
          </p:nvPr>
        </p:nvSpPr>
        <p:spPr>
          <a:xfrm>
            <a:off x="457200" y="1763467"/>
            <a:ext cx="8229600" cy="4953000"/>
          </a:xfrm>
        </p:spPr>
        <p:txBody>
          <a:bodyPr/>
          <a:lstStyle/>
          <a:p>
            <a:r>
              <a:rPr lang="en-US" dirty="0"/>
              <a:t>EPA-based</a:t>
            </a:r>
          </a:p>
          <a:p>
            <a:pPr lvl="1"/>
            <a:r>
              <a:rPr lang="en-US" dirty="0"/>
              <a:t>Log into </a:t>
            </a:r>
            <a:r>
              <a:rPr lang="en-US" dirty="0" err="1"/>
              <a:t>myLUMEN</a:t>
            </a:r>
            <a:r>
              <a:rPr lang="en-US" dirty="0"/>
              <a:t> and selecting “Request 4</a:t>
            </a:r>
            <a:r>
              <a:rPr lang="en-US" baseline="30000" dirty="0"/>
              <a:t>th</a:t>
            </a:r>
            <a:r>
              <a:rPr lang="en-US" dirty="0"/>
              <a:t> year </a:t>
            </a:r>
            <a:r>
              <a:rPr lang="en-US" dirty="0" err="1"/>
              <a:t>Entrustable</a:t>
            </a:r>
            <a:r>
              <a:rPr lang="en-US" dirty="0"/>
              <a:t> Professional Activity Assessment”</a:t>
            </a:r>
          </a:p>
          <a:p>
            <a:pPr marL="457200" lvl="1" indent="0">
              <a:buNone/>
            </a:pPr>
            <a:endParaRPr lang="en-US" dirty="0"/>
          </a:p>
        </p:txBody>
      </p:sp>
      <p:sp>
        <p:nvSpPr>
          <p:cNvPr id="4" name="Oval 3"/>
          <p:cNvSpPr/>
          <p:nvPr/>
        </p:nvSpPr>
        <p:spPr bwMode="auto">
          <a:xfrm>
            <a:off x="3276600" y="1524000"/>
            <a:ext cx="1524000" cy="990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Arial" charset="0"/>
              <a:ea typeface="ＭＳ Ｐゴシック" pitchFamily="-72" charset="-128"/>
            </a:endParaRPr>
          </a:p>
        </p:txBody>
      </p:sp>
      <p:pic>
        <p:nvPicPr>
          <p:cNvPr id="1027"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84046"/>
            <a:ext cx="1828800" cy="300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10200"/>
            <a:ext cx="18002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 y="457200"/>
            <a:ext cx="8673319" cy="6156412"/>
          </a:xfrm>
          <a:prstGeom prst="rect">
            <a:avLst/>
          </a:prstGeom>
        </p:spPr>
      </p:pic>
      <p:sp>
        <p:nvSpPr>
          <p:cNvPr id="2" name="Rectangle 1"/>
          <p:cNvSpPr/>
          <p:nvPr/>
        </p:nvSpPr>
        <p:spPr bwMode="auto">
          <a:xfrm>
            <a:off x="2532356" y="457200"/>
            <a:ext cx="762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spTree>
    <p:extLst>
      <p:ext uri="{BB962C8B-B14F-4D97-AF65-F5344CB8AC3E}">
        <p14:creationId xmlns:p14="http://schemas.microsoft.com/office/powerpoint/2010/main" val="3281979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381000"/>
            <a:ext cx="8801903" cy="6317260"/>
          </a:xfrm>
          <a:prstGeom prst="rect">
            <a:avLst/>
          </a:prstGeom>
        </p:spPr>
      </p:pic>
    </p:spTree>
    <p:extLst>
      <p:ext uri="{BB962C8B-B14F-4D97-AF65-F5344CB8AC3E}">
        <p14:creationId xmlns:p14="http://schemas.microsoft.com/office/powerpoint/2010/main" val="3088949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Performance Evaluation</a:t>
            </a:r>
          </a:p>
        </p:txBody>
      </p:sp>
      <p:sp>
        <p:nvSpPr>
          <p:cNvPr id="3" name="Content Placeholder 2"/>
          <p:cNvSpPr>
            <a:spLocks noGrp="1"/>
          </p:cNvSpPr>
          <p:nvPr>
            <p:ph idx="1"/>
          </p:nvPr>
        </p:nvSpPr>
        <p:spPr>
          <a:xfrm>
            <a:off x="457200" y="1447800"/>
            <a:ext cx="8229600" cy="4953000"/>
          </a:xfrm>
        </p:spPr>
        <p:txBody>
          <a:bodyPr/>
          <a:lstStyle/>
          <a:p>
            <a:r>
              <a:rPr lang="en-US" dirty="0"/>
              <a:t>EPA-based</a:t>
            </a:r>
          </a:p>
          <a:p>
            <a:r>
              <a:rPr lang="en-US" dirty="0"/>
              <a:t>Only 4 columns</a:t>
            </a:r>
          </a:p>
          <a:p>
            <a:r>
              <a:rPr lang="en-US" dirty="0"/>
              <a:t>If ANY box is checked within the 1</a:t>
            </a:r>
            <a:r>
              <a:rPr lang="en-US" baseline="30000" dirty="0"/>
              <a:t>st</a:t>
            </a:r>
            <a:r>
              <a:rPr lang="en-US" dirty="0"/>
              <a:t> column, this means the student will require remediation</a:t>
            </a:r>
          </a:p>
          <a:p>
            <a:pPr lvl="1"/>
            <a:r>
              <a:rPr lang="en-US" dirty="0"/>
              <a:t>Dr. Gilbert or Dr. Hutchison will speak with evaluator</a:t>
            </a:r>
          </a:p>
          <a:p>
            <a:r>
              <a:rPr lang="en-US" dirty="0"/>
              <a:t>The 4</a:t>
            </a:r>
            <a:r>
              <a:rPr lang="en-US" baseline="30000" dirty="0"/>
              <a:t>th</a:t>
            </a:r>
            <a:r>
              <a:rPr lang="en-US" dirty="0"/>
              <a:t> column should only be checked if the student is showing extraordinary behavior</a:t>
            </a:r>
          </a:p>
          <a:p>
            <a:pPr lvl="1"/>
            <a:r>
              <a:rPr lang="en-US" dirty="0"/>
              <a:t>An example will need to provided or we will default to column 3</a:t>
            </a:r>
          </a:p>
          <a:p>
            <a:r>
              <a:rPr lang="en-US" dirty="0"/>
              <a:t>Boxes checked in column 2 or column 3 is still a very good student</a:t>
            </a:r>
          </a:p>
        </p:txBody>
      </p:sp>
      <p:sp>
        <p:nvSpPr>
          <p:cNvPr id="4" name="Oval 3"/>
          <p:cNvSpPr/>
          <p:nvPr/>
        </p:nvSpPr>
        <p:spPr bwMode="auto">
          <a:xfrm>
            <a:off x="3276600" y="1524000"/>
            <a:ext cx="1524000" cy="990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1"/>
              </a:solidFill>
              <a:effectLst/>
              <a:latin typeface="Arial" charset="0"/>
              <a:ea typeface="ＭＳ Ｐゴシック" pitchFamily="-72" charset="-128"/>
            </a:endParaRPr>
          </a:p>
        </p:txBody>
      </p:sp>
    </p:spTree>
    <p:extLst>
      <p:ext uri="{BB962C8B-B14F-4D97-AF65-F5344CB8AC3E}">
        <p14:creationId xmlns:p14="http://schemas.microsoft.com/office/powerpoint/2010/main" val="1754402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Due Dates</a:t>
            </a:r>
          </a:p>
        </p:txBody>
      </p:sp>
      <p:sp>
        <p:nvSpPr>
          <p:cNvPr id="3" name="TextBox 2"/>
          <p:cNvSpPr txBox="1"/>
          <p:nvPr/>
        </p:nvSpPr>
        <p:spPr>
          <a:xfrm>
            <a:off x="-25924" y="5891152"/>
            <a:ext cx="8915400" cy="400110"/>
          </a:xfrm>
          <a:prstGeom prst="rect">
            <a:avLst/>
          </a:prstGeom>
          <a:noFill/>
        </p:spPr>
        <p:txBody>
          <a:bodyPr wrap="square" rtlCol="0">
            <a:spAutoFit/>
          </a:bodyPr>
          <a:lstStyle/>
          <a:p>
            <a:pPr lvl="1"/>
            <a:r>
              <a:rPr lang="en-US" sz="2000" b="1" dirty="0"/>
              <a:t>All forms need to be uploaded under the Assignments Tab on Sakai</a:t>
            </a:r>
          </a:p>
        </p:txBody>
      </p:sp>
      <p:graphicFrame>
        <p:nvGraphicFramePr>
          <p:cNvPr id="8" name="Table 7">
            <a:extLst>
              <a:ext uri="{FF2B5EF4-FFF2-40B4-BE49-F238E27FC236}">
                <a16:creationId xmlns:a16="http://schemas.microsoft.com/office/drawing/2014/main" id="{66F98657-54FD-EA72-45B5-0D70112BC2F4}"/>
              </a:ext>
            </a:extLst>
          </p:cNvPr>
          <p:cNvGraphicFramePr>
            <a:graphicFrameLocks noGrp="1"/>
          </p:cNvGraphicFramePr>
          <p:nvPr>
            <p:extLst>
              <p:ext uri="{D42A27DB-BD31-4B8C-83A1-F6EECF244321}">
                <p14:modId xmlns:p14="http://schemas.microsoft.com/office/powerpoint/2010/main" val="3622845663"/>
              </p:ext>
            </p:extLst>
          </p:nvPr>
        </p:nvGraphicFramePr>
        <p:xfrm>
          <a:off x="493336" y="1447800"/>
          <a:ext cx="8458200" cy="3990467"/>
        </p:xfrm>
        <a:graphic>
          <a:graphicData uri="http://schemas.openxmlformats.org/drawingml/2006/table">
            <a:tbl>
              <a:tblPr firstRow="1" bandRow="1">
                <a:tableStyleId>{00A15C55-8517-42AA-B614-E9B94910E393}</a:tableStyleId>
              </a:tblPr>
              <a:tblGrid>
                <a:gridCol w="4495800">
                  <a:extLst>
                    <a:ext uri="{9D8B030D-6E8A-4147-A177-3AD203B41FA5}">
                      <a16:colId xmlns:a16="http://schemas.microsoft.com/office/drawing/2014/main" val="1412158582"/>
                    </a:ext>
                  </a:extLst>
                </a:gridCol>
                <a:gridCol w="3962400">
                  <a:extLst>
                    <a:ext uri="{9D8B030D-6E8A-4147-A177-3AD203B41FA5}">
                      <a16:colId xmlns:a16="http://schemas.microsoft.com/office/drawing/2014/main" val="1814314665"/>
                    </a:ext>
                  </a:extLst>
                </a:gridCol>
              </a:tblGrid>
              <a:tr h="370840">
                <a:tc>
                  <a:txBody>
                    <a:bodyPr/>
                    <a:lstStyle/>
                    <a:p>
                      <a:r>
                        <a:rPr lang="en-US" sz="2000" kern="100" dirty="0">
                          <a:solidFill>
                            <a:schemeClr val="bg1"/>
                          </a:solidFill>
                          <a:effectLst/>
                        </a:rPr>
                        <a:t>Form</a:t>
                      </a:r>
                      <a:endParaRPr lang="en-US" sz="2000" dirty="0">
                        <a:solidFill>
                          <a:schemeClr val="bg1"/>
                        </a:solidFill>
                      </a:endParaRPr>
                    </a:p>
                  </a:txBody>
                  <a:tcPr/>
                </a:tc>
                <a:tc>
                  <a:txBody>
                    <a:bodyPr/>
                    <a:lstStyle/>
                    <a:p>
                      <a:r>
                        <a:rPr lang="en-US" sz="2000" kern="100" dirty="0">
                          <a:solidFill>
                            <a:schemeClr val="bg1"/>
                          </a:solidFill>
                          <a:effectLst/>
                        </a:rPr>
                        <a:t>Due</a:t>
                      </a:r>
                      <a:endParaRPr lang="en-US" sz="2000" dirty="0">
                        <a:solidFill>
                          <a:schemeClr val="bg1"/>
                        </a:solidFill>
                      </a:endParaRPr>
                    </a:p>
                  </a:txBody>
                  <a:tcPr/>
                </a:tc>
                <a:extLst>
                  <a:ext uri="{0D108BD9-81ED-4DB2-BD59-A6C34878D82A}">
                    <a16:rowId xmlns:a16="http://schemas.microsoft.com/office/drawing/2014/main" val="4022425017"/>
                  </a:ext>
                </a:extLst>
              </a:tr>
              <a:tr h="370840">
                <a:tc>
                  <a:txBody>
                    <a:bodyPr/>
                    <a:lstStyle/>
                    <a:p>
                      <a:pPr marL="0" marR="0">
                        <a:lnSpc>
                          <a:spcPct val="107000"/>
                        </a:lnSpc>
                        <a:spcBef>
                          <a:spcPts val="0"/>
                        </a:spcBef>
                        <a:spcAft>
                          <a:spcPts val="0"/>
                        </a:spcAft>
                      </a:pPr>
                      <a:r>
                        <a:rPr lang="en-US" sz="1800" kern="100" dirty="0">
                          <a:solidFill>
                            <a:schemeClr val="tx1"/>
                          </a:solidFill>
                          <a:effectLst/>
                        </a:rPr>
                        <a:t>Student Expectations form</a:t>
                      </a:r>
                    </a:p>
                    <a:p>
                      <a:pPr marL="0" marR="0">
                        <a:lnSpc>
                          <a:spcPct val="107000"/>
                        </a:lnSpc>
                        <a:spcBef>
                          <a:spcPts val="0"/>
                        </a:spcBef>
                        <a:spcAft>
                          <a:spcPts val="0"/>
                        </a:spcAft>
                      </a:pPr>
                      <a:r>
                        <a:rPr lang="en-US" sz="1800" kern="100" dirty="0">
                          <a:solidFill>
                            <a:schemeClr val="tx1"/>
                          </a:solidFill>
                          <a:effectLst/>
                        </a:rPr>
                        <a:t>SMART Goals form</a:t>
                      </a:r>
                    </a:p>
                    <a:p>
                      <a:pPr marL="0" marR="0">
                        <a:lnSpc>
                          <a:spcPct val="107000"/>
                        </a:lnSpc>
                        <a:spcBef>
                          <a:spcPts val="0"/>
                        </a:spcBef>
                        <a:spcAft>
                          <a:spcPts val="0"/>
                        </a:spcAft>
                        <a:tabLst>
                          <a:tab pos="4514850" algn="l"/>
                        </a:tabLst>
                      </a:pPr>
                      <a:r>
                        <a:rPr lang="en-US" sz="1800" kern="100" dirty="0">
                          <a:solidFill>
                            <a:schemeClr val="tx1"/>
                          </a:solidFill>
                          <a:effectLst/>
                        </a:rPr>
                        <a:t>Mid evaluation form</a:t>
                      </a:r>
                    </a:p>
                    <a:p>
                      <a:pPr marL="0" marR="0">
                        <a:lnSpc>
                          <a:spcPct val="107000"/>
                        </a:lnSpc>
                        <a:spcBef>
                          <a:spcPts val="0"/>
                        </a:spcBef>
                        <a:spcAft>
                          <a:spcPts val="0"/>
                        </a:spcAft>
                      </a:pPr>
                      <a:r>
                        <a:rPr lang="en-US" sz="1800" kern="100" dirty="0">
                          <a:solidFill>
                            <a:schemeClr val="tx1"/>
                          </a:solidFill>
                          <a:effectLst/>
                        </a:rPr>
                        <a:t>Self-assessment form</a:t>
                      </a:r>
                    </a:p>
                    <a:p>
                      <a:pPr marL="0" marR="0">
                        <a:lnSpc>
                          <a:spcPct val="107000"/>
                        </a:lnSpc>
                        <a:spcBef>
                          <a:spcPts val="0"/>
                        </a:spcBef>
                        <a:spcAft>
                          <a:spcPts val="0"/>
                        </a:spcAft>
                      </a:pPr>
                      <a:r>
                        <a:rPr lang="en-US" sz="1800" kern="100" dirty="0">
                          <a:solidFill>
                            <a:schemeClr val="tx1"/>
                          </a:solidFill>
                          <a:effectLst/>
                        </a:rPr>
                        <a:t>Required Clinical Conditions Log (online)</a:t>
                      </a:r>
                    </a:p>
                    <a:p>
                      <a:pPr marL="0" marR="0">
                        <a:lnSpc>
                          <a:spcPct val="107000"/>
                        </a:lnSpc>
                        <a:spcBef>
                          <a:spcPts val="0"/>
                        </a:spcBef>
                        <a:spcAft>
                          <a:spcPts val="0"/>
                        </a:spcAft>
                      </a:pPr>
                      <a:r>
                        <a:rPr lang="en-US" sz="1800" kern="100" dirty="0">
                          <a:solidFill>
                            <a:schemeClr val="tx1"/>
                          </a:solidFill>
                          <a:effectLst/>
                        </a:rPr>
                        <a:t>IHI Module/attestation (online)</a:t>
                      </a:r>
                    </a:p>
                    <a:p>
                      <a:pPr marL="0" marR="0">
                        <a:lnSpc>
                          <a:spcPct val="107000"/>
                        </a:lnSpc>
                        <a:spcBef>
                          <a:spcPts val="0"/>
                        </a:spcBef>
                        <a:spcAft>
                          <a:spcPts val="0"/>
                        </a:spcAft>
                      </a:pPr>
                      <a:r>
                        <a:rPr lang="en-US" sz="1800" kern="100" dirty="0">
                          <a:solidFill>
                            <a:schemeClr val="tx1"/>
                          </a:solidFill>
                          <a:effectLst/>
                        </a:rPr>
                        <a:t>Clinical Performance evaluation (online)</a:t>
                      </a:r>
                    </a:p>
                    <a:p>
                      <a:pPr marL="0" marR="0">
                        <a:lnSpc>
                          <a:spcPct val="107000"/>
                        </a:lnSpc>
                        <a:spcBef>
                          <a:spcPts val="0"/>
                        </a:spcBef>
                        <a:spcAft>
                          <a:spcPts val="0"/>
                        </a:spcAft>
                      </a:pPr>
                      <a:r>
                        <a:rPr lang="en-US" sz="1800" kern="100" dirty="0">
                          <a:solidFill>
                            <a:schemeClr val="tx1"/>
                          </a:solidFill>
                          <a:effectLst/>
                        </a:rPr>
                        <a:t>Direct Observation CXR</a:t>
                      </a:r>
                    </a:p>
                    <a:p>
                      <a:pPr marL="0" marR="0">
                        <a:lnSpc>
                          <a:spcPct val="107000"/>
                        </a:lnSpc>
                        <a:spcBef>
                          <a:spcPts val="0"/>
                        </a:spcBef>
                        <a:spcAft>
                          <a:spcPts val="0"/>
                        </a:spcAft>
                      </a:pPr>
                      <a:r>
                        <a:rPr lang="en-US" sz="1800" kern="100" dirty="0">
                          <a:solidFill>
                            <a:schemeClr val="tx1"/>
                          </a:solidFill>
                          <a:effectLst/>
                        </a:rPr>
                        <a:t>Directly Observed POCUS activity</a:t>
                      </a:r>
                    </a:p>
                    <a:p>
                      <a:pPr marL="0" marR="0">
                        <a:lnSpc>
                          <a:spcPct val="107000"/>
                        </a:lnSpc>
                        <a:spcBef>
                          <a:spcPts val="0"/>
                        </a:spcBef>
                        <a:spcAft>
                          <a:spcPts val="0"/>
                        </a:spcAft>
                      </a:pPr>
                      <a:r>
                        <a:rPr lang="en-US" sz="1800" kern="100" dirty="0">
                          <a:solidFill>
                            <a:schemeClr val="tx1"/>
                          </a:solidFill>
                          <a:effectLst/>
                        </a:rPr>
                        <a:t> </a:t>
                      </a:r>
                    </a:p>
                    <a:p>
                      <a:pPr marL="0" marR="0">
                        <a:lnSpc>
                          <a:spcPct val="107000"/>
                        </a:lnSpc>
                        <a:spcBef>
                          <a:spcPts val="0"/>
                        </a:spcBef>
                        <a:spcAft>
                          <a:spcPts val="0"/>
                        </a:spcAft>
                      </a:pPr>
                      <a:r>
                        <a:rPr lang="en-US" sz="1800" kern="100" dirty="0">
                          <a:solidFill>
                            <a:schemeClr val="tx1"/>
                          </a:solidFill>
                          <a:effectLst/>
                        </a:rPr>
                        <a:t>Online course evaluations</a:t>
                      </a:r>
                    </a:p>
                    <a:p>
                      <a:endParaRPr lang="en-US" dirty="0"/>
                    </a:p>
                  </a:txBody>
                  <a:tcPr/>
                </a:tc>
                <a:tc>
                  <a:txBody>
                    <a:bodyPr/>
                    <a:lstStyle/>
                    <a:p>
                      <a:pPr marL="0" marR="0">
                        <a:lnSpc>
                          <a:spcPct val="107000"/>
                        </a:lnSpc>
                        <a:spcBef>
                          <a:spcPts val="0"/>
                        </a:spcBef>
                        <a:spcAft>
                          <a:spcPts val="0"/>
                        </a:spcAft>
                      </a:pPr>
                      <a:r>
                        <a:rPr lang="en-US" sz="1800" kern="100" dirty="0">
                          <a:solidFill>
                            <a:schemeClr val="tx1"/>
                          </a:solidFill>
                          <a:effectLst/>
                        </a:rPr>
                        <a:t>No due date</a:t>
                      </a:r>
                    </a:p>
                    <a:p>
                      <a:pPr marL="0" marR="0">
                        <a:lnSpc>
                          <a:spcPct val="107000"/>
                        </a:lnSpc>
                        <a:spcBef>
                          <a:spcPts val="0"/>
                        </a:spcBef>
                        <a:spcAft>
                          <a:spcPts val="0"/>
                        </a:spcAft>
                      </a:pPr>
                      <a:r>
                        <a:rPr lang="en-US" sz="1800" kern="100" dirty="0">
                          <a:solidFill>
                            <a:schemeClr val="tx1"/>
                          </a:solidFill>
                          <a:effectLst/>
                        </a:rPr>
                        <a:t>end of 1st week</a:t>
                      </a:r>
                    </a:p>
                    <a:p>
                      <a:pPr marL="0" marR="0">
                        <a:lnSpc>
                          <a:spcPct val="107000"/>
                        </a:lnSpc>
                        <a:spcBef>
                          <a:spcPts val="0"/>
                        </a:spcBef>
                        <a:spcAft>
                          <a:spcPts val="0"/>
                        </a:spcAft>
                      </a:pPr>
                      <a:r>
                        <a:rPr lang="en-US" sz="1800" kern="100" dirty="0">
                          <a:solidFill>
                            <a:schemeClr val="tx1"/>
                          </a:solidFill>
                          <a:effectLst/>
                        </a:rPr>
                        <a:t>end of 2nd week </a:t>
                      </a:r>
                    </a:p>
                    <a:p>
                      <a:pPr marL="0" marR="0">
                        <a:lnSpc>
                          <a:spcPct val="107000"/>
                        </a:lnSpc>
                        <a:spcBef>
                          <a:spcPts val="0"/>
                        </a:spcBef>
                        <a:spcAft>
                          <a:spcPts val="0"/>
                        </a:spcAft>
                      </a:pPr>
                      <a:r>
                        <a:rPr lang="en-US" sz="1800" kern="100" dirty="0">
                          <a:solidFill>
                            <a:schemeClr val="tx1"/>
                          </a:solidFill>
                          <a:effectLst/>
                        </a:rPr>
                        <a:t>end of 2nd week </a:t>
                      </a:r>
                    </a:p>
                    <a:p>
                      <a:pPr marL="0" marR="0">
                        <a:lnSpc>
                          <a:spcPct val="107000"/>
                        </a:lnSpc>
                        <a:spcBef>
                          <a:spcPts val="0"/>
                        </a:spcBef>
                        <a:spcAft>
                          <a:spcPts val="0"/>
                        </a:spcAft>
                      </a:pPr>
                      <a:r>
                        <a:rPr lang="en-US" sz="1800" kern="100" dirty="0">
                          <a:solidFill>
                            <a:schemeClr val="tx1"/>
                          </a:solidFill>
                          <a:effectLst/>
                        </a:rPr>
                        <a:t>end of 3rd week </a:t>
                      </a:r>
                    </a:p>
                    <a:p>
                      <a:pPr marL="0" marR="0">
                        <a:lnSpc>
                          <a:spcPct val="107000"/>
                        </a:lnSpc>
                        <a:spcBef>
                          <a:spcPts val="0"/>
                        </a:spcBef>
                        <a:spcAft>
                          <a:spcPts val="0"/>
                        </a:spcAft>
                      </a:pPr>
                      <a:r>
                        <a:rPr lang="en-US" sz="1800" kern="100" dirty="0">
                          <a:solidFill>
                            <a:schemeClr val="tx1"/>
                          </a:solidFill>
                          <a:effectLst/>
                        </a:rPr>
                        <a:t>end of 3rd week </a:t>
                      </a:r>
                    </a:p>
                    <a:p>
                      <a:pPr marL="0" marR="0">
                        <a:lnSpc>
                          <a:spcPct val="107000"/>
                        </a:lnSpc>
                        <a:spcBef>
                          <a:spcPts val="0"/>
                        </a:spcBef>
                        <a:spcAft>
                          <a:spcPts val="0"/>
                        </a:spcAft>
                      </a:pPr>
                      <a:r>
                        <a:rPr lang="en-US" sz="1800" kern="100" dirty="0">
                          <a:solidFill>
                            <a:schemeClr val="tx1"/>
                          </a:solidFill>
                          <a:effectLst/>
                        </a:rPr>
                        <a:t>end of rotation </a:t>
                      </a:r>
                    </a:p>
                    <a:p>
                      <a:pPr marL="0" marR="0">
                        <a:lnSpc>
                          <a:spcPct val="107000"/>
                        </a:lnSpc>
                        <a:spcBef>
                          <a:spcPts val="0"/>
                        </a:spcBef>
                        <a:spcAft>
                          <a:spcPts val="0"/>
                        </a:spcAft>
                      </a:pPr>
                      <a:r>
                        <a:rPr lang="en-US" sz="1800" kern="100" dirty="0">
                          <a:solidFill>
                            <a:schemeClr val="tx1"/>
                          </a:solidFill>
                          <a:effectLst/>
                        </a:rPr>
                        <a:t>end of rotation </a:t>
                      </a:r>
                    </a:p>
                    <a:p>
                      <a:pPr marL="0" marR="0">
                        <a:lnSpc>
                          <a:spcPct val="107000"/>
                        </a:lnSpc>
                        <a:spcBef>
                          <a:spcPts val="0"/>
                        </a:spcBef>
                        <a:spcAft>
                          <a:spcPts val="0"/>
                        </a:spcAft>
                      </a:pPr>
                      <a:r>
                        <a:rPr lang="en-US" sz="1800" kern="100" dirty="0">
                          <a:solidFill>
                            <a:schemeClr val="tx1"/>
                          </a:solidFill>
                          <a:effectLst/>
                        </a:rPr>
                        <a:t>end of rotation </a:t>
                      </a:r>
                    </a:p>
                    <a:p>
                      <a:pPr marL="0" marR="0">
                        <a:lnSpc>
                          <a:spcPct val="107000"/>
                        </a:lnSpc>
                        <a:spcBef>
                          <a:spcPts val="0"/>
                        </a:spcBef>
                        <a:spcAft>
                          <a:spcPts val="0"/>
                        </a:spcAft>
                      </a:pPr>
                      <a:r>
                        <a:rPr lang="en-US" sz="1800" kern="100" dirty="0">
                          <a:solidFill>
                            <a:schemeClr val="tx1"/>
                          </a:solidFill>
                          <a:effectLst/>
                        </a:rPr>
                        <a:t> </a:t>
                      </a:r>
                    </a:p>
                    <a:p>
                      <a:pPr marL="0" marR="0">
                        <a:lnSpc>
                          <a:spcPct val="107000"/>
                        </a:lnSpc>
                        <a:spcBef>
                          <a:spcPts val="0"/>
                        </a:spcBef>
                        <a:spcAft>
                          <a:spcPts val="0"/>
                        </a:spcAft>
                      </a:pPr>
                      <a:r>
                        <a:rPr lang="en-US" sz="1800" kern="100" dirty="0">
                          <a:solidFill>
                            <a:schemeClr val="tx1"/>
                          </a:solidFill>
                          <a:effectLst/>
                        </a:rPr>
                        <a:t>closes 2 weeks after end of rotation</a:t>
                      </a: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2188165786"/>
                  </a:ext>
                </a:extLst>
              </a:tr>
            </a:tbl>
          </a:graphicData>
        </a:graphic>
      </p:graphicFrame>
    </p:spTree>
    <p:extLst>
      <p:ext uri="{BB962C8B-B14F-4D97-AF65-F5344CB8AC3E}">
        <p14:creationId xmlns:p14="http://schemas.microsoft.com/office/powerpoint/2010/main" val="4019695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sp>
        <p:nvSpPr>
          <p:cNvPr id="3" name="Content Placeholder 2"/>
          <p:cNvSpPr>
            <a:spLocks noGrp="1"/>
          </p:cNvSpPr>
          <p:nvPr>
            <p:ph idx="1"/>
          </p:nvPr>
        </p:nvSpPr>
        <p:spPr>
          <a:xfrm>
            <a:off x="457200" y="1447800"/>
            <a:ext cx="8229600" cy="5181600"/>
          </a:xfrm>
        </p:spPr>
        <p:txBody>
          <a:bodyPr>
            <a:normAutofit/>
          </a:bodyPr>
          <a:lstStyle/>
          <a:p>
            <a:r>
              <a:rPr lang="en-US" dirty="0"/>
              <a:t>Show up</a:t>
            </a:r>
          </a:p>
          <a:p>
            <a:r>
              <a:rPr lang="en-US" dirty="0"/>
              <a:t>Be honest and professional</a:t>
            </a:r>
          </a:p>
          <a:p>
            <a:r>
              <a:rPr lang="en-US" dirty="0"/>
              <a:t>Recognize a sick patient</a:t>
            </a:r>
          </a:p>
          <a:p>
            <a:r>
              <a:rPr lang="en-US" dirty="0"/>
              <a:t>Know your limitations and ask for help</a:t>
            </a:r>
          </a:p>
          <a:p>
            <a:r>
              <a:rPr lang="en-US" dirty="0"/>
              <a:t>Understand the </a:t>
            </a:r>
            <a:r>
              <a:rPr lang="en-US" dirty="0" err="1"/>
              <a:t>ddx</a:t>
            </a:r>
            <a:r>
              <a:rPr lang="en-US" dirty="0"/>
              <a:t> of respiratory failure and shock and know how to treat it</a:t>
            </a:r>
          </a:p>
          <a:p>
            <a:pPr lvl="1"/>
            <a:r>
              <a:rPr lang="en-US" dirty="0"/>
              <a:t>Review the literature and BRING YOUR FINDINGS TO ROUNDS</a:t>
            </a:r>
          </a:p>
          <a:p>
            <a:r>
              <a:rPr lang="en-US" dirty="0"/>
              <a:t>YOU ARE THIS PATIENT’S DOCTOR</a:t>
            </a:r>
          </a:p>
        </p:txBody>
      </p:sp>
    </p:spTree>
    <p:extLst>
      <p:ext uri="{BB962C8B-B14F-4D97-AF65-F5344CB8AC3E}">
        <p14:creationId xmlns:p14="http://schemas.microsoft.com/office/powerpoint/2010/main" val="15796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sz="half" idx="1"/>
          </p:nvPr>
        </p:nvSpPr>
        <p:spPr/>
        <p:txBody>
          <a:bodyPr>
            <a:normAutofit/>
          </a:bodyPr>
          <a:lstStyle/>
          <a:p>
            <a:pPr marL="0"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24215642"/>
              </p:ext>
            </p:extLst>
          </p:nvPr>
        </p:nvGraphicFramePr>
        <p:xfrm>
          <a:off x="685800" y="1905000"/>
          <a:ext cx="7467600" cy="3200400"/>
        </p:xfrm>
        <a:graphic>
          <a:graphicData uri="http://schemas.openxmlformats.org/drawingml/2006/table">
            <a:tbl>
              <a:tblPr firstRow="1" bandRow="1">
                <a:tableStyleId>{00A15C55-8517-42AA-B614-E9B94910E393}</a:tableStyleId>
              </a:tblPr>
              <a:tblGrid>
                <a:gridCol w="5562600">
                  <a:extLst>
                    <a:ext uri="{9D8B030D-6E8A-4147-A177-3AD203B41FA5}">
                      <a16:colId xmlns:a16="http://schemas.microsoft.com/office/drawing/2014/main" val="3389096264"/>
                    </a:ext>
                  </a:extLst>
                </a:gridCol>
                <a:gridCol w="1905000">
                  <a:extLst>
                    <a:ext uri="{9D8B030D-6E8A-4147-A177-3AD203B41FA5}">
                      <a16:colId xmlns:a16="http://schemas.microsoft.com/office/drawing/2014/main" val="3994892054"/>
                    </a:ext>
                  </a:extLst>
                </a:gridCol>
              </a:tblGrid>
              <a:tr h="533400">
                <a:tc>
                  <a:txBody>
                    <a:bodyPr/>
                    <a:lstStyle/>
                    <a:p>
                      <a:r>
                        <a:rPr lang="en-US" sz="2400" dirty="0"/>
                        <a:t>Component</a:t>
                      </a:r>
                    </a:p>
                  </a:txBody>
                  <a:tcPr/>
                </a:tc>
                <a:tc>
                  <a:txBody>
                    <a:bodyPr/>
                    <a:lstStyle/>
                    <a:p>
                      <a:pPr algn="ctr"/>
                      <a:r>
                        <a:rPr lang="en-US" sz="2400" dirty="0"/>
                        <a:t>Weight</a:t>
                      </a:r>
                    </a:p>
                  </a:txBody>
                  <a:tcPr/>
                </a:tc>
                <a:extLst>
                  <a:ext uri="{0D108BD9-81ED-4DB2-BD59-A6C34878D82A}">
                    <a16:rowId xmlns:a16="http://schemas.microsoft.com/office/drawing/2014/main" val="878481763"/>
                  </a:ext>
                </a:extLst>
              </a:tr>
              <a:tr h="533400">
                <a:tc>
                  <a:txBody>
                    <a:bodyPr/>
                    <a:lstStyle/>
                    <a:p>
                      <a:r>
                        <a:rPr lang="en-US" sz="2400" dirty="0"/>
                        <a:t>Clinical Performance Evaluation</a:t>
                      </a:r>
                    </a:p>
                  </a:txBody>
                  <a:tcPr/>
                </a:tc>
                <a:tc>
                  <a:txBody>
                    <a:bodyPr/>
                    <a:lstStyle/>
                    <a:p>
                      <a:pPr algn="ctr"/>
                      <a:r>
                        <a:rPr lang="en-US" sz="2400" dirty="0"/>
                        <a:t>40%</a:t>
                      </a:r>
                    </a:p>
                  </a:txBody>
                  <a:tcPr/>
                </a:tc>
                <a:extLst>
                  <a:ext uri="{0D108BD9-81ED-4DB2-BD59-A6C34878D82A}">
                    <a16:rowId xmlns:a16="http://schemas.microsoft.com/office/drawing/2014/main" val="3905582600"/>
                  </a:ext>
                </a:extLst>
              </a:tr>
              <a:tr h="533400">
                <a:tc>
                  <a:txBody>
                    <a:bodyPr/>
                    <a:lstStyle/>
                    <a:p>
                      <a:r>
                        <a:rPr lang="en-US" sz="2400" dirty="0"/>
                        <a:t>Exam</a:t>
                      </a:r>
                    </a:p>
                  </a:txBody>
                  <a:tcPr/>
                </a:tc>
                <a:tc>
                  <a:txBody>
                    <a:bodyPr/>
                    <a:lstStyle/>
                    <a:p>
                      <a:pPr algn="ctr"/>
                      <a:r>
                        <a:rPr lang="en-US" sz="2400" dirty="0"/>
                        <a:t>30%</a:t>
                      </a:r>
                    </a:p>
                  </a:txBody>
                  <a:tcPr/>
                </a:tc>
                <a:extLst>
                  <a:ext uri="{0D108BD9-81ED-4DB2-BD59-A6C34878D82A}">
                    <a16:rowId xmlns:a16="http://schemas.microsoft.com/office/drawing/2014/main" val="3737319052"/>
                  </a:ext>
                </a:extLst>
              </a:tr>
              <a:tr h="533400">
                <a:tc>
                  <a:txBody>
                    <a:bodyPr/>
                    <a:lstStyle/>
                    <a:p>
                      <a:r>
                        <a:rPr lang="en-US" sz="2400" dirty="0"/>
                        <a:t>Clinical Skills Exercise: POLST</a:t>
                      </a:r>
                    </a:p>
                  </a:txBody>
                  <a:tcPr/>
                </a:tc>
                <a:tc>
                  <a:txBody>
                    <a:bodyPr/>
                    <a:lstStyle/>
                    <a:p>
                      <a:pPr algn="ctr"/>
                      <a:r>
                        <a:rPr lang="en-US" sz="2400" dirty="0"/>
                        <a:t>10%</a:t>
                      </a:r>
                    </a:p>
                  </a:txBody>
                  <a:tcPr/>
                </a:tc>
                <a:extLst>
                  <a:ext uri="{0D108BD9-81ED-4DB2-BD59-A6C34878D82A}">
                    <a16:rowId xmlns:a16="http://schemas.microsoft.com/office/drawing/2014/main" val="2919065683"/>
                  </a:ext>
                </a:extLst>
              </a:tr>
              <a:tr h="533400">
                <a:tc>
                  <a:txBody>
                    <a:bodyPr/>
                    <a:lstStyle/>
                    <a:p>
                      <a:r>
                        <a:rPr lang="en-US" sz="2400" dirty="0"/>
                        <a:t>Directly observed: CXR interpretation</a:t>
                      </a:r>
                    </a:p>
                  </a:txBody>
                  <a:tcPr/>
                </a:tc>
                <a:tc>
                  <a:txBody>
                    <a:bodyPr/>
                    <a:lstStyle/>
                    <a:p>
                      <a:pPr algn="ctr"/>
                      <a:r>
                        <a:rPr lang="en-US" sz="2400" dirty="0"/>
                        <a:t>10%</a:t>
                      </a:r>
                    </a:p>
                  </a:txBody>
                  <a:tcPr/>
                </a:tc>
                <a:extLst>
                  <a:ext uri="{0D108BD9-81ED-4DB2-BD59-A6C34878D82A}">
                    <a16:rowId xmlns:a16="http://schemas.microsoft.com/office/drawing/2014/main" val="37756502"/>
                  </a:ext>
                </a:extLst>
              </a:tr>
              <a:tr h="533400">
                <a:tc>
                  <a:txBody>
                    <a:bodyPr/>
                    <a:lstStyle/>
                    <a:p>
                      <a:r>
                        <a:rPr lang="en-US" sz="2400" dirty="0"/>
                        <a:t>Directly observed: POCUS activity</a:t>
                      </a:r>
                    </a:p>
                  </a:txBody>
                  <a:tcPr/>
                </a:tc>
                <a:tc>
                  <a:txBody>
                    <a:bodyPr/>
                    <a:lstStyle/>
                    <a:p>
                      <a:pPr algn="ctr"/>
                      <a:r>
                        <a:rPr lang="en-US" sz="2400" dirty="0"/>
                        <a:t>10%</a:t>
                      </a:r>
                    </a:p>
                  </a:txBody>
                  <a:tcPr/>
                </a:tc>
                <a:extLst>
                  <a:ext uri="{0D108BD9-81ED-4DB2-BD59-A6C34878D82A}">
                    <a16:rowId xmlns:a16="http://schemas.microsoft.com/office/drawing/2014/main" val="1928336456"/>
                  </a:ext>
                </a:extLst>
              </a:tr>
            </a:tbl>
          </a:graphicData>
        </a:graphic>
      </p:graphicFrame>
    </p:spTree>
    <p:extLst>
      <p:ext uri="{BB962C8B-B14F-4D97-AF65-F5344CB8AC3E}">
        <p14:creationId xmlns:p14="http://schemas.microsoft.com/office/powerpoint/2010/main" val="1021894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sz="half" idx="1"/>
          </p:nvPr>
        </p:nvSpPr>
        <p:spPr/>
        <p:txBody>
          <a:bodyPr>
            <a:normAutofit/>
          </a:bodyPr>
          <a:lstStyle/>
          <a:p>
            <a:pPr marL="0" indent="0">
              <a:buNone/>
            </a:pPr>
            <a:endParaRPr lang="en-US" dirty="0"/>
          </a:p>
          <a:p>
            <a:endParaRPr lang="en-US" dirty="0"/>
          </a:p>
        </p:txBody>
      </p:sp>
      <p:sp>
        <p:nvSpPr>
          <p:cNvPr id="5" name="Content Placeholder 4"/>
          <p:cNvSpPr>
            <a:spLocks noGrp="1"/>
          </p:cNvSpPr>
          <p:nvPr>
            <p:ph sz="half" idx="2"/>
          </p:nvPr>
        </p:nvSpPr>
        <p:spPr>
          <a:xfrm>
            <a:off x="762000" y="4408487"/>
            <a:ext cx="7620000" cy="1503363"/>
          </a:xfrm>
        </p:spPr>
        <p:txBody>
          <a:bodyPr/>
          <a:lstStyle/>
          <a:p>
            <a:pPr marL="0" indent="0">
              <a:buNone/>
            </a:pPr>
            <a:r>
              <a:rPr lang="en-US" b="1" dirty="0">
                <a:sym typeface="Wingdings" panose="05000000000000000000" pitchFamily="2" charset="2"/>
              </a:rPr>
              <a:t>Cumulative Score:</a:t>
            </a:r>
          </a:p>
          <a:p>
            <a:pPr lvl="1"/>
            <a:r>
              <a:rPr lang="en-US" sz="2200" b="1" dirty="0">
                <a:sym typeface="Wingdings" panose="05000000000000000000" pitchFamily="2" charset="2"/>
              </a:rPr>
              <a:t>HONORS: 	89% - 100%</a:t>
            </a:r>
          </a:p>
          <a:p>
            <a:pPr lvl="1"/>
            <a:r>
              <a:rPr lang="en-US" sz="2200" b="1" dirty="0">
                <a:sym typeface="Wingdings" panose="05000000000000000000" pitchFamily="2" charset="2"/>
              </a:rPr>
              <a:t>HIGH PASS: 	84% - 88.9%</a:t>
            </a:r>
          </a:p>
          <a:p>
            <a:pPr lvl="1"/>
            <a:r>
              <a:rPr lang="en-US" sz="2200" b="1" dirty="0"/>
              <a:t>PASS: 		60% - 83.9%</a:t>
            </a:r>
          </a:p>
          <a:p>
            <a:pPr marL="457200" lvl="1" indent="0">
              <a:buNone/>
            </a:pPr>
            <a:endParaRPr lang="en-US" sz="1600" dirty="0"/>
          </a:p>
        </p:txBody>
      </p:sp>
      <p:sp>
        <p:nvSpPr>
          <p:cNvPr id="7" name="TextBox 6"/>
          <p:cNvSpPr txBox="1"/>
          <p:nvPr/>
        </p:nvSpPr>
        <p:spPr>
          <a:xfrm>
            <a:off x="571500" y="6167834"/>
            <a:ext cx="8001000" cy="461665"/>
          </a:xfrm>
          <a:prstGeom prst="rect">
            <a:avLst/>
          </a:prstGeom>
          <a:noFill/>
        </p:spPr>
        <p:txBody>
          <a:bodyPr wrap="square" rtlCol="0">
            <a:spAutoFit/>
          </a:bodyPr>
          <a:lstStyle/>
          <a:p>
            <a:r>
              <a:rPr lang="en-US" sz="2400" b="1" dirty="0">
                <a:solidFill>
                  <a:schemeClr val="accent4"/>
                </a:solidFill>
                <a:effectLst>
                  <a:outerShdw blurRad="38100" dist="38100" dir="2700000" algn="tl">
                    <a:srgbClr val="000000">
                      <a:alpha val="43137"/>
                    </a:srgbClr>
                  </a:outerShdw>
                </a:effectLst>
              </a:rPr>
              <a:t>You must pass all components to pass the clerkship</a:t>
            </a:r>
          </a:p>
        </p:txBody>
      </p:sp>
      <p:graphicFrame>
        <p:nvGraphicFramePr>
          <p:cNvPr id="6" name="Table 5">
            <a:extLst>
              <a:ext uri="{FF2B5EF4-FFF2-40B4-BE49-F238E27FC236}">
                <a16:creationId xmlns:a16="http://schemas.microsoft.com/office/drawing/2014/main" id="{BE5EA033-E443-7E41-A664-41585E2BAE02}"/>
              </a:ext>
            </a:extLst>
          </p:cNvPr>
          <p:cNvGraphicFramePr>
            <a:graphicFrameLocks noGrp="1"/>
          </p:cNvGraphicFramePr>
          <p:nvPr>
            <p:extLst>
              <p:ext uri="{D42A27DB-BD31-4B8C-83A1-F6EECF244321}">
                <p14:modId xmlns:p14="http://schemas.microsoft.com/office/powerpoint/2010/main" val="2270290119"/>
              </p:ext>
            </p:extLst>
          </p:nvPr>
        </p:nvGraphicFramePr>
        <p:xfrm>
          <a:off x="990600" y="1527175"/>
          <a:ext cx="7010400" cy="2743200"/>
        </p:xfrm>
        <a:graphic>
          <a:graphicData uri="http://schemas.openxmlformats.org/drawingml/2006/table">
            <a:tbl>
              <a:tblPr firstRow="1" bandRow="1">
                <a:tableStyleId>{00A15C55-8517-42AA-B614-E9B94910E393}</a:tableStyleId>
              </a:tblPr>
              <a:tblGrid>
                <a:gridCol w="5222033">
                  <a:extLst>
                    <a:ext uri="{9D8B030D-6E8A-4147-A177-3AD203B41FA5}">
                      <a16:colId xmlns:a16="http://schemas.microsoft.com/office/drawing/2014/main" val="3389096264"/>
                    </a:ext>
                  </a:extLst>
                </a:gridCol>
                <a:gridCol w="1788367">
                  <a:extLst>
                    <a:ext uri="{9D8B030D-6E8A-4147-A177-3AD203B41FA5}">
                      <a16:colId xmlns:a16="http://schemas.microsoft.com/office/drawing/2014/main" val="3994892054"/>
                    </a:ext>
                  </a:extLst>
                </a:gridCol>
              </a:tblGrid>
              <a:tr h="326571">
                <a:tc>
                  <a:txBody>
                    <a:bodyPr/>
                    <a:lstStyle/>
                    <a:p>
                      <a:r>
                        <a:rPr lang="en-US" sz="2400" dirty="0"/>
                        <a:t>Component</a:t>
                      </a:r>
                    </a:p>
                  </a:txBody>
                  <a:tcPr/>
                </a:tc>
                <a:tc>
                  <a:txBody>
                    <a:bodyPr/>
                    <a:lstStyle/>
                    <a:p>
                      <a:pPr algn="ctr"/>
                      <a:r>
                        <a:rPr lang="en-US" sz="2400" dirty="0"/>
                        <a:t>Weight</a:t>
                      </a:r>
                    </a:p>
                  </a:txBody>
                  <a:tcPr/>
                </a:tc>
                <a:extLst>
                  <a:ext uri="{0D108BD9-81ED-4DB2-BD59-A6C34878D82A}">
                    <a16:rowId xmlns:a16="http://schemas.microsoft.com/office/drawing/2014/main" val="878481763"/>
                  </a:ext>
                </a:extLst>
              </a:tr>
              <a:tr h="326571">
                <a:tc>
                  <a:txBody>
                    <a:bodyPr/>
                    <a:lstStyle/>
                    <a:p>
                      <a:r>
                        <a:rPr lang="en-US" sz="2400" dirty="0"/>
                        <a:t>Clinical Performance Evaluation</a:t>
                      </a:r>
                    </a:p>
                  </a:txBody>
                  <a:tcPr/>
                </a:tc>
                <a:tc>
                  <a:txBody>
                    <a:bodyPr/>
                    <a:lstStyle/>
                    <a:p>
                      <a:pPr algn="ctr"/>
                      <a:r>
                        <a:rPr lang="en-US" sz="2400" dirty="0"/>
                        <a:t>40%</a:t>
                      </a:r>
                    </a:p>
                  </a:txBody>
                  <a:tcPr/>
                </a:tc>
                <a:extLst>
                  <a:ext uri="{0D108BD9-81ED-4DB2-BD59-A6C34878D82A}">
                    <a16:rowId xmlns:a16="http://schemas.microsoft.com/office/drawing/2014/main" val="3905582600"/>
                  </a:ext>
                </a:extLst>
              </a:tr>
              <a:tr h="326571">
                <a:tc>
                  <a:txBody>
                    <a:bodyPr/>
                    <a:lstStyle/>
                    <a:p>
                      <a:r>
                        <a:rPr lang="en-US" sz="2400" dirty="0"/>
                        <a:t>Exam</a:t>
                      </a:r>
                    </a:p>
                  </a:txBody>
                  <a:tcPr/>
                </a:tc>
                <a:tc>
                  <a:txBody>
                    <a:bodyPr/>
                    <a:lstStyle/>
                    <a:p>
                      <a:pPr algn="ctr"/>
                      <a:r>
                        <a:rPr lang="en-US" sz="2400" dirty="0"/>
                        <a:t>30%</a:t>
                      </a:r>
                    </a:p>
                  </a:txBody>
                  <a:tcPr/>
                </a:tc>
                <a:extLst>
                  <a:ext uri="{0D108BD9-81ED-4DB2-BD59-A6C34878D82A}">
                    <a16:rowId xmlns:a16="http://schemas.microsoft.com/office/drawing/2014/main" val="3737319052"/>
                  </a:ext>
                </a:extLst>
              </a:tr>
              <a:tr h="326571">
                <a:tc>
                  <a:txBody>
                    <a:bodyPr/>
                    <a:lstStyle/>
                    <a:p>
                      <a:r>
                        <a:rPr lang="en-US" sz="2400" dirty="0"/>
                        <a:t>Clinical Skills Exercise: POLST</a:t>
                      </a:r>
                    </a:p>
                  </a:txBody>
                  <a:tcPr/>
                </a:tc>
                <a:tc>
                  <a:txBody>
                    <a:bodyPr/>
                    <a:lstStyle/>
                    <a:p>
                      <a:pPr algn="ctr"/>
                      <a:r>
                        <a:rPr lang="en-US" sz="2400" dirty="0"/>
                        <a:t>10%</a:t>
                      </a:r>
                    </a:p>
                  </a:txBody>
                  <a:tcPr/>
                </a:tc>
                <a:extLst>
                  <a:ext uri="{0D108BD9-81ED-4DB2-BD59-A6C34878D82A}">
                    <a16:rowId xmlns:a16="http://schemas.microsoft.com/office/drawing/2014/main" val="2919065683"/>
                  </a:ext>
                </a:extLst>
              </a:tr>
              <a:tr h="326571">
                <a:tc>
                  <a:txBody>
                    <a:bodyPr/>
                    <a:lstStyle/>
                    <a:p>
                      <a:r>
                        <a:rPr lang="en-US" sz="2400" dirty="0"/>
                        <a:t>Directly observed: CXR interpretation</a:t>
                      </a:r>
                    </a:p>
                  </a:txBody>
                  <a:tcPr/>
                </a:tc>
                <a:tc>
                  <a:txBody>
                    <a:bodyPr/>
                    <a:lstStyle/>
                    <a:p>
                      <a:pPr algn="ctr"/>
                      <a:r>
                        <a:rPr lang="en-US" sz="2400" dirty="0"/>
                        <a:t>10%</a:t>
                      </a:r>
                    </a:p>
                  </a:txBody>
                  <a:tcPr/>
                </a:tc>
                <a:extLst>
                  <a:ext uri="{0D108BD9-81ED-4DB2-BD59-A6C34878D82A}">
                    <a16:rowId xmlns:a16="http://schemas.microsoft.com/office/drawing/2014/main" val="37756502"/>
                  </a:ext>
                </a:extLst>
              </a:tr>
              <a:tr h="326571">
                <a:tc>
                  <a:txBody>
                    <a:bodyPr/>
                    <a:lstStyle/>
                    <a:p>
                      <a:r>
                        <a:rPr lang="en-US" sz="2400" dirty="0"/>
                        <a:t>Directly observed: POCUS activity</a:t>
                      </a:r>
                    </a:p>
                  </a:txBody>
                  <a:tcPr/>
                </a:tc>
                <a:tc>
                  <a:txBody>
                    <a:bodyPr/>
                    <a:lstStyle/>
                    <a:p>
                      <a:pPr algn="ctr"/>
                      <a:r>
                        <a:rPr lang="en-US" sz="2400" dirty="0"/>
                        <a:t>10%</a:t>
                      </a:r>
                    </a:p>
                  </a:txBody>
                  <a:tcPr/>
                </a:tc>
                <a:extLst>
                  <a:ext uri="{0D108BD9-81ED-4DB2-BD59-A6C34878D82A}">
                    <a16:rowId xmlns:a16="http://schemas.microsoft.com/office/drawing/2014/main" val="1928336456"/>
                  </a:ext>
                </a:extLst>
              </a:tr>
            </a:tbl>
          </a:graphicData>
        </a:graphic>
      </p:graphicFrame>
    </p:spTree>
    <p:extLst>
      <p:ext uri="{BB962C8B-B14F-4D97-AF65-F5344CB8AC3E}">
        <p14:creationId xmlns:p14="http://schemas.microsoft.com/office/powerpoint/2010/main" val="2197734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Professionalism is part of </a:t>
            </a:r>
            <a:r>
              <a:rPr lang="en-US" sz="3200"/>
              <a:t>your grade!</a:t>
            </a:r>
            <a:endParaRPr lang="en-US" sz="3200" dirty="0"/>
          </a:p>
        </p:txBody>
      </p:sp>
      <p:sp>
        <p:nvSpPr>
          <p:cNvPr id="7" name="Content Placeholder 6"/>
          <p:cNvSpPr>
            <a:spLocks noGrp="1"/>
          </p:cNvSpPr>
          <p:nvPr>
            <p:ph sz="half" idx="2"/>
          </p:nvPr>
        </p:nvSpPr>
        <p:spPr>
          <a:xfrm>
            <a:off x="4343400" y="1499133"/>
            <a:ext cx="4648200" cy="3377667"/>
          </a:xfrm>
        </p:spPr>
        <p:txBody>
          <a:bodyPr/>
          <a:lstStyle/>
          <a:p>
            <a:r>
              <a:rPr lang="en-US" sz="2000" dirty="0"/>
              <a:t>Unprofessional behavior includes:</a:t>
            </a:r>
          </a:p>
          <a:p>
            <a:pPr lvl="1"/>
            <a:r>
              <a:rPr lang="en-US" sz="1600" dirty="0"/>
              <a:t>Not telling your team or the clerkship director about excused absences (interviews)</a:t>
            </a:r>
          </a:p>
          <a:p>
            <a:pPr lvl="1"/>
            <a:r>
              <a:rPr lang="en-US" sz="1600" dirty="0"/>
              <a:t>Taking more than the allowed number of days off</a:t>
            </a:r>
          </a:p>
          <a:p>
            <a:pPr lvl="1"/>
            <a:r>
              <a:rPr lang="en-US" sz="1600" dirty="0"/>
              <a:t>Not showing interest in rounds</a:t>
            </a:r>
          </a:p>
          <a:p>
            <a:pPr lvl="1"/>
            <a:r>
              <a:rPr lang="en-US" sz="1600" dirty="0"/>
              <a:t>Arriving late to lectures or rounds</a:t>
            </a:r>
          </a:p>
          <a:p>
            <a:pPr lvl="1"/>
            <a:r>
              <a:rPr lang="en-US" sz="1600" dirty="0"/>
              <a:t>Not turning in forms</a:t>
            </a:r>
          </a:p>
          <a:p>
            <a:pPr lvl="1"/>
            <a:r>
              <a:rPr lang="en-US" sz="1600" dirty="0"/>
              <a:t>Not filling out clerkship evaluation</a:t>
            </a:r>
          </a:p>
          <a:p>
            <a:pPr lvl="1"/>
            <a:r>
              <a:rPr lang="en-US" sz="1600" dirty="0"/>
              <a:t>Not completing SMART goal</a:t>
            </a:r>
          </a:p>
          <a:p>
            <a:pPr marL="0" indent="0">
              <a:buNone/>
            </a:pPr>
            <a:endParaRPr lang="en-US" sz="20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892"/>
          <a:stretch/>
        </p:blipFill>
        <p:spPr bwMode="auto">
          <a:xfrm>
            <a:off x="326544" y="1747466"/>
            <a:ext cx="3962401" cy="262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90800" y="3733800"/>
            <a:ext cx="1698145"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TextBox 2">
            <a:extLst>
              <a:ext uri="{FF2B5EF4-FFF2-40B4-BE49-F238E27FC236}">
                <a16:creationId xmlns:a16="http://schemas.microsoft.com/office/drawing/2014/main" id="{93E3710C-BFEB-828F-CCDC-45C06F15EE7E}"/>
              </a:ext>
            </a:extLst>
          </p:cNvPr>
          <p:cNvSpPr txBox="1"/>
          <p:nvPr/>
        </p:nvSpPr>
        <p:spPr>
          <a:xfrm>
            <a:off x="203178" y="4870950"/>
            <a:ext cx="8816168" cy="1477328"/>
          </a:xfrm>
          <a:prstGeom prst="rect">
            <a:avLst/>
          </a:prstGeom>
          <a:noFill/>
        </p:spPr>
        <p:txBody>
          <a:bodyPr wrap="square" rtlCol="0">
            <a:spAutoFit/>
          </a:bodyPr>
          <a:lstStyle/>
          <a:p>
            <a:r>
              <a:rPr lang="en-US" sz="1800" dirty="0">
                <a:solidFill>
                  <a:schemeClr val="accent5"/>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If there are any professionalism concerns, the student will receive either a “meets with concerns” (for minor professionalism concerns) or a “does not meet” (for multiple episodes or a severe example of unprofessional behavior) under the professionalism competency.  </a:t>
            </a:r>
          </a:p>
          <a:p>
            <a:endParaRPr lang="en-US" sz="1800" b="1" dirty="0">
              <a:solidFill>
                <a:schemeClr val="accent5"/>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b="1" i="1" dirty="0">
                <a:solidFill>
                  <a:schemeClr val="accent5"/>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If the student does not meet the professionalism competency, remediation will be required.</a:t>
            </a:r>
            <a:endParaRPr lang="en-US" sz="1800" b="1" i="1"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679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619"/>
            <a:ext cx="9144000" cy="4800761"/>
          </a:xfrm>
          <a:prstGeom prst="rect">
            <a:avLst/>
          </a:prstGeom>
        </p:spPr>
      </p:pic>
      <p:sp>
        <p:nvSpPr>
          <p:cNvPr id="5" name="Oval 4"/>
          <p:cNvSpPr/>
          <p:nvPr/>
        </p:nvSpPr>
        <p:spPr bwMode="auto">
          <a:xfrm>
            <a:off x="4876800" y="1447800"/>
            <a:ext cx="1905000" cy="304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sp>
        <p:nvSpPr>
          <p:cNvPr id="6" name="Oval 5"/>
          <p:cNvSpPr/>
          <p:nvPr/>
        </p:nvSpPr>
        <p:spPr bwMode="auto">
          <a:xfrm>
            <a:off x="1219200" y="533400"/>
            <a:ext cx="2057400" cy="457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sp>
        <p:nvSpPr>
          <p:cNvPr id="8" name="Rectangle 7"/>
          <p:cNvSpPr/>
          <p:nvPr/>
        </p:nvSpPr>
        <p:spPr bwMode="auto">
          <a:xfrm>
            <a:off x="4191000" y="762000"/>
            <a:ext cx="16383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cxnSp>
        <p:nvCxnSpPr>
          <p:cNvPr id="11" name="Straight Connector 10"/>
          <p:cNvCxnSpPr/>
          <p:nvPr/>
        </p:nvCxnSpPr>
        <p:spPr bwMode="auto">
          <a:xfrm flipH="1">
            <a:off x="4876800" y="990600"/>
            <a:ext cx="1447800" cy="152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bwMode="auto">
          <a:xfrm>
            <a:off x="2133600" y="6019800"/>
            <a:ext cx="327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sp>
        <p:nvSpPr>
          <p:cNvPr id="15" name="Rectangle 14"/>
          <p:cNvSpPr/>
          <p:nvPr/>
        </p:nvSpPr>
        <p:spPr bwMode="auto">
          <a:xfrm>
            <a:off x="1524000" y="6019800"/>
            <a:ext cx="2247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sp>
        <p:nvSpPr>
          <p:cNvPr id="16" name="Oval 15"/>
          <p:cNvSpPr/>
          <p:nvPr/>
        </p:nvSpPr>
        <p:spPr bwMode="auto">
          <a:xfrm>
            <a:off x="3868064" y="1447800"/>
            <a:ext cx="2705100" cy="457200"/>
          </a:xfrm>
          <a:prstGeom prst="ellipse">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spTree>
    <p:extLst>
      <p:ext uri="{BB962C8B-B14F-4D97-AF65-F5344CB8AC3E}">
        <p14:creationId xmlns:p14="http://schemas.microsoft.com/office/powerpoint/2010/main" val="6064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FBA27D-61C6-4928-67A9-2E05B0A7172F}"/>
              </a:ext>
            </a:extLst>
          </p:cNvPr>
          <p:cNvPicPr>
            <a:picLocks noChangeAspect="1"/>
          </p:cNvPicPr>
          <p:nvPr/>
        </p:nvPicPr>
        <p:blipFill>
          <a:blip r:embed="rId2"/>
          <a:stretch>
            <a:fillRect/>
          </a:stretch>
        </p:blipFill>
        <p:spPr>
          <a:xfrm>
            <a:off x="533400" y="361470"/>
            <a:ext cx="7746204" cy="6496530"/>
          </a:xfrm>
          <a:prstGeom prst="rect">
            <a:avLst/>
          </a:prstGeom>
        </p:spPr>
      </p:pic>
      <p:sp>
        <p:nvSpPr>
          <p:cNvPr id="5" name="Arrow: Right 4">
            <a:extLst>
              <a:ext uri="{FF2B5EF4-FFF2-40B4-BE49-F238E27FC236}">
                <a16:creationId xmlns:a16="http://schemas.microsoft.com/office/drawing/2014/main" id="{FA241910-03DF-96CE-7132-D86EF6212D70}"/>
              </a:ext>
            </a:extLst>
          </p:cNvPr>
          <p:cNvSpPr/>
          <p:nvPr/>
        </p:nvSpPr>
        <p:spPr bwMode="auto">
          <a:xfrm rot="16200000">
            <a:off x="6629400" y="4953000"/>
            <a:ext cx="533400" cy="38100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sp>
        <p:nvSpPr>
          <p:cNvPr id="6" name="Arrow: Right 5">
            <a:extLst>
              <a:ext uri="{FF2B5EF4-FFF2-40B4-BE49-F238E27FC236}">
                <a16:creationId xmlns:a16="http://schemas.microsoft.com/office/drawing/2014/main" id="{6190C66C-95B9-E0F7-2ABB-B2AB524AD274}"/>
              </a:ext>
            </a:extLst>
          </p:cNvPr>
          <p:cNvSpPr/>
          <p:nvPr/>
        </p:nvSpPr>
        <p:spPr bwMode="auto">
          <a:xfrm>
            <a:off x="8686800" y="2667000"/>
            <a:ext cx="304800" cy="144780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sp>
        <p:nvSpPr>
          <p:cNvPr id="7" name="Arrow: Down 6">
            <a:extLst>
              <a:ext uri="{FF2B5EF4-FFF2-40B4-BE49-F238E27FC236}">
                <a16:creationId xmlns:a16="http://schemas.microsoft.com/office/drawing/2014/main" id="{429A6519-52BB-B7F6-2298-2F93DA1E52A1}"/>
              </a:ext>
            </a:extLst>
          </p:cNvPr>
          <p:cNvSpPr/>
          <p:nvPr/>
        </p:nvSpPr>
        <p:spPr bwMode="auto">
          <a:xfrm rot="10800000">
            <a:off x="6705600" y="4686299"/>
            <a:ext cx="457200" cy="381000"/>
          </a:xfrm>
          <a:prstGeom prst="downArrow">
            <a:avLst/>
          </a:prstGeom>
          <a:solidFill>
            <a:schemeClr val="accent4"/>
          </a:solidFill>
          <a:ln>
            <a:noFill/>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ＭＳ Ｐゴシック" pitchFamily="-72" charset="-128"/>
            </a:endParaRPr>
          </a:p>
        </p:txBody>
      </p:sp>
    </p:spTree>
    <p:extLst>
      <p:ext uri="{BB962C8B-B14F-4D97-AF65-F5344CB8AC3E}">
        <p14:creationId xmlns:p14="http://schemas.microsoft.com/office/powerpoint/2010/main" val="406157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CAD278-8EFB-B406-576D-84DFE203AAC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89754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Page your residents or stop by the ICU after orientation and find out where/what time you need to be there on the first day</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647976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dirty="0"/>
              <a:t>emgilbert@lumc.edu</a:t>
            </a:r>
          </a:p>
        </p:txBody>
      </p:sp>
    </p:spTree>
    <p:extLst>
      <p:ext uri="{BB962C8B-B14F-4D97-AF65-F5344CB8AC3E}">
        <p14:creationId xmlns:p14="http://schemas.microsoft.com/office/powerpoint/2010/main" val="313041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14D3-172E-C91E-5013-D3DCE984C37E}"/>
              </a:ext>
            </a:extLst>
          </p:cNvPr>
          <p:cNvSpPr>
            <a:spLocks noGrp="1"/>
          </p:cNvSpPr>
          <p:nvPr>
            <p:ph type="title"/>
          </p:nvPr>
        </p:nvSpPr>
        <p:spPr/>
        <p:txBody>
          <a:bodyPr/>
          <a:lstStyle/>
          <a:p>
            <a:r>
              <a:rPr lang="en-US" dirty="0"/>
              <a:t>Student Expectations Card – </a:t>
            </a:r>
            <a:r>
              <a:rPr lang="en-US" i="1" dirty="0"/>
              <a:t>new!</a:t>
            </a:r>
            <a:endParaRPr lang="en-US" dirty="0"/>
          </a:p>
        </p:txBody>
      </p:sp>
      <p:pic>
        <p:nvPicPr>
          <p:cNvPr id="5" name="Picture 4">
            <a:extLst>
              <a:ext uri="{FF2B5EF4-FFF2-40B4-BE49-F238E27FC236}">
                <a16:creationId xmlns:a16="http://schemas.microsoft.com/office/drawing/2014/main" id="{1B2BFDEB-E9B9-2E9E-F21B-6E30DCB86685}"/>
              </a:ext>
            </a:extLst>
          </p:cNvPr>
          <p:cNvPicPr>
            <a:picLocks noChangeAspect="1"/>
          </p:cNvPicPr>
          <p:nvPr/>
        </p:nvPicPr>
        <p:blipFill>
          <a:blip r:embed="rId2"/>
          <a:stretch>
            <a:fillRect/>
          </a:stretch>
        </p:blipFill>
        <p:spPr>
          <a:xfrm>
            <a:off x="1953702" y="0"/>
            <a:ext cx="5236595" cy="6858000"/>
          </a:xfrm>
          <a:prstGeom prst="rect">
            <a:avLst/>
          </a:prstGeom>
        </p:spPr>
      </p:pic>
    </p:spTree>
    <p:extLst>
      <p:ext uri="{BB962C8B-B14F-4D97-AF65-F5344CB8AC3E}">
        <p14:creationId xmlns:p14="http://schemas.microsoft.com/office/powerpoint/2010/main" val="35343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a:t>
            </a:r>
          </a:p>
        </p:txBody>
      </p:sp>
      <p:sp>
        <p:nvSpPr>
          <p:cNvPr id="3" name="Content Placeholder 2"/>
          <p:cNvSpPr>
            <a:spLocks noGrp="1"/>
          </p:cNvSpPr>
          <p:nvPr>
            <p:ph idx="1"/>
          </p:nvPr>
        </p:nvSpPr>
        <p:spPr>
          <a:xfrm>
            <a:off x="457200" y="1708150"/>
            <a:ext cx="8229600" cy="4692650"/>
          </a:xfrm>
        </p:spPr>
        <p:txBody>
          <a:bodyPr>
            <a:normAutofit/>
          </a:bodyPr>
          <a:lstStyle/>
          <a:p>
            <a:r>
              <a:rPr lang="en-US" dirty="0"/>
              <a:t>Attire</a:t>
            </a:r>
          </a:p>
          <a:p>
            <a:pPr lvl="1"/>
            <a:r>
              <a:rPr lang="en-US" dirty="0"/>
              <a:t>Scrubs are OK </a:t>
            </a:r>
          </a:p>
          <a:p>
            <a:pPr lvl="1"/>
            <a:r>
              <a:rPr lang="en-US" dirty="0"/>
              <a:t>Long coat to be worn over scrubs</a:t>
            </a:r>
          </a:p>
          <a:p>
            <a:r>
              <a:rPr lang="en-US" dirty="0"/>
              <a:t>Duty Hours</a:t>
            </a:r>
          </a:p>
          <a:p>
            <a:pPr lvl="1"/>
            <a:r>
              <a:rPr lang="en-US" dirty="0"/>
              <a:t>PGY-1 rules apply</a:t>
            </a:r>
          </a:p>
          <a:p>
            <a:pPr lvl="1"/>
            <a:r>
              <a:rPr lang="en-US" dirty="0"/>
              <a:t>Please email me if you find you are working more than 80 hours per week (on average)</a:t>
            </a:r>
          </a:p>
        </p:txBody>
      </p:sp>
    </p:spTree>
    <p:extLst>
      <p:ext uri="{BB962C8B-B14F-4D97-AF65-F5344CB8AC3E}">
        <p14:creationId xmlns:p14="http://schemas.microsoft.com/office/powerpoint/2010/main" val="10697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Attendance</a:t>
            </a:r>
          </a:p>
        </p:txBody>
      </p:sp>
      <p:sp>
        <p:nvSpPr>
          <p:cNvPr id="3" name="Content Placeholder 2"/>
          <p:cNvSpPr>
            <a:spLocks noGrp="1"/>
          </p:cNvSpPr>
          <p:nvPr>
            <p:ph idx="1"/>
          </p:nvPr>
        </p:nvSpPr>
        <p:spPr>
          <a:xfrm>
            <a:off x="457200" y="1708150"/>
            <a:ext cx="8229600" cy="4997450"/>
          </a:xfrm>
        </p:spPr>
        <p:txBody>
          <a:bodyPr>
            <a:normAutofit/>
          </a:bodyPr>
          <a:lstStyle/>
          <a:p>
            <a:r>
              <a:rPr lang="en-US" sz="2400" dirty="0"/>
              <a:t>Clinical Skills Day and Final exam day are REQUIRED</a:t>
            </a:r>
          </a:p>
          <a:p>
            <a:pPr lvl="1"/>
            <a:r>
              <a:rPr lang="en-US" sz="2000" dirty="0"/>
              <a:t>Even if scheduled for an away rotation</a:t>
            </a:r>
          </a:p>
          <a:p>
            <a:r>
              <a:rPr lang="en-US" sz="2400" dirty="0"/>
              <a:t>&lt; 4 week rotation</a:t>
            </a:r>
          </a:p>
          <a:p>
            <a:pPr lvl="1"/>
            <a:r>
              <a:rPr lang="en-US" sz="2000" dirty="0"/>
              <a:t>Only 19-20 actual days in the ICU</a:t>
            </a:r>
          </a:p>
          <a:p>
            <a:r>
              <a:rPr lang="en-US" sz="2400" dirty="0"/>
              <a:t>4 days off</a:t>
            </a:r>
          </a:p>
          <a:p>
            <a:pPr lvl="1"/>
            <a:r>
              <a:rPr lang="en-US" sz="2000" dirty="0"/>
              <a:t>1 day off per week PLUS day prior to exam OFF</a:t>
            </a:r>
          </a:p>
          <a:p>
            <a:r>
              <a:rPr lang="en-US" sz="2400" dirty="0"/>
              <a:t>University Holidays are an extra day off:</a:t>
            </a:r>
          </a:p>
          <a:p>
            <a:pPr lvl="1"/>
            <a:endParaRPr lang="en-US" sz="2000" dirty="0"/>
          </a:p>
          <a:p>
            <a:pPr lvl="1"/>
            <a:endParaRPr lang="en-US" dirty="0"/>
          </a:p>
          <a:p>
            <a:pPr lvl="1"/>
            <a:endParaRPr lang="en-US" dirty="0"/>
          </a:p>
          <a:p>
            <a:pPr marL="457200" lvl="1" indent="0">
              <a:buNone/>
            </a:pPr>
            <a:endParaRPr lang="en-US" dirty="0"/>
          </a:p>
        </p:txBody>
      </p:sp>
      <p:graphicFrame>
        <p:nvGraphicFramePr>
          <p:cNvPr id="6" name="Table 5">
            <a:extLst>
              <a:ext uri="{FF2B5EF4-FFF2-40B4-BE49-F238E27FC236}">
                <a16:creationId xmlns:a16="http://schemas.microsoft.com/office/drawing/2014/main" id="{B3D9C74D-C56A-DB99-3F26-B2A921875941}"/>
              </a:ext>
            </a:extLst>
          </p:cNvPr>
          <p:cNvGraphicFramePr>
            <a:graphicFrameLocks noGrp="1"/>
          </p:cNvGraphicFramePr>
          <p:nvPr>
            <p:extLst>
              <p:ext uri="{D42A27DB-BD31-4B8C-83A1-F6EECF244321}">
                <p14:modId xmlns:p14="http://schemas.microsoft.com/office/powerpoint/2010/main" val="1076600917"/>
              </p:ext>
            </p:extLst>
          </p:nvPr>
        </p:nvGraphicFramePr>
        <p:xfrm>
          <a:off x="762000" y="4724400"/>
          <a:ext cx="7620000" cy="1705610"/>
        </p:xfrm>
        <a:graphic>
          <a:graphicData uri="http://schemas.openxmlformats.org/drawingml/2006/table">
            <a:tbl>
              <a:tblPr firstRow="1" firstCol="1" bandRow="1">
                <a:tableStyleId>{616DA210-FB5B-4158-B5E0-FEB733F419BA}</a:tableStyleId>
              </a:tblPr>
              <a:tblGrid>
                <a:gridCol w="3915038">
                  <a:extLst>
                    <a:ext uri="{9D8B030D-6E8A-4147-A177-3AD203B41FA5}">
                      <a16:colId xmlns:a16="http://schemas.microsoft.com/office/drawing/2014/main" val="4136785888"/>
                    </a:ext>
                  </a:extLst>
                </a:gridCol>
                <a:gridCol w="3704962">
                  <a:extLst>
                    <a:ext uri="{9D8B030D-6E8A-4147-A177-3AD203B41FA5}">
                      <a16:colId xmlns:a16="http://schemas.microsoft.com/office/drawing/2014/main" val="2739408582"/>
                    </a:ext>
                  </a:extLst>
                </a:gridCol>
              </a:tblGrid>
              <a:tr h="1705610">
                <a:tc>
                  <a:txBody>
                    <a:bodyPr/>
                    <a:lstStyle/>
                    <a:p>
                      <a:pPr marL="342900" marR="0" lvl="0" indent="-342900">
                        <a:spcBef>
                          <a:spcPts val="0"/>
                        </a:spcBef>
                        <a:spcAft>
                          <a:spcPts val="0"/>
                        </a:spcAft>
                        <a:buFont typeface="Symbol" panose="05050102010706020507" pitchFamily="18" charset="2"/>
                        <a:buChar char=""/>
                      </a:pPr>
                      <a:r>
                        <a:rPr lang="en-US" sz="1400" dirty="0">
                          <a:effectLst/>
                        </a:rPr>
                        <a:t>July 4th 			 </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Fall Break</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St. Luke’s Day </a:t>
                      </a:r>
                      <a:endParaRPr lang="en-US" sz="1600" dirty="0">
                        <a:effectLst/>
                      </a:endParaRPr>
                    </a:p>
                    <a:p>
                      <a:pPr marL="457200" marR="0">
                        <a:spcBef>
                          <a:spcPts val="0"/>
                        </a:spcBef>
                        <a:spcAft>
                          <a:spcPts val="0"/>
                        </a:spcAft>
                      </a:pPr>
                      <a:r>
                        <a:rPr lang="en-US" sz="1400" dirty="0">
                          <a:effectLst/>
                        </a:rPr>
                        <a:t>** at the discretion of hospital/service</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Veterans’ Day </a:t>
                      </a:r>
                      <a:endParaRPr lang="en-US" sz="1600" dirty="0">
                        <a:effectLst/>
                      </a:endParaRPr>
                    </a:p>
                    <a:p>
                      <a:pPr marL="457200" marR="0">
                        <a:spcBef>
                          <a:spcPts val="0"/>
                        </a:spcBef>
                        <a:spcAft>
                          <a:spcPts val="0"/>
                        </a:spcAft>
                      </a:pPr>
                      <a:r>
                        <a:rPr lang="en-US" sz="1400" dirty="0">
                          <a:effectLst/>
                        </a:rPr>
                        <a:t>** VA only - at the discretion of the service</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400" dirty="0">
                          <a:effectLst/>
                        </a:rPr>
                        <a:t>Thurs/Fri of Thanksgiving </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Winter Break </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Martin Luther King, Jr. Day 	</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Match Day and the following weekend</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Spring Break </a:t>
                      </a:r>
                      <a:endParaRPr lang="en-US" sz="1600" dirty="0">
                        <a:effectLst/>
                      </a:endParaRPr>
                    </a:p>
                    <a:p>
                      <a:pPr marL="342900" marR="0" lvl="0" indent="-342900">
                        <a:spcBef>
                          <a:spcPts val="0"/>
                        </a:spcBef>
                        <a:spcAft>
                          <a:spcPts val="0"/>
                        </a:spcAft>
                        <a:buFont typeface="Symbol" panose="05050102010706020507" pitchFamily="18" charset="2"/>
                        <a:buChar char=""/>
                      </a:pPr>
                      <a:r>
                        <a:rPr lang="en-US" sz="1400" dirty="0">
                          <a:effectLst/>
                        </a:rPr>
                        <a:t>Good Friday</a:t>
                      </a:r>
                      <a:endParaRPr lang="en-US" sz="1600" dirty="0">
                        <a:effectLst/>
                      </a:endParaRPr>
                    </a:p>
                    <a:p>
                      <a:pPr marL="0" marR="0">
                        <a:spcBef>
                          <a:spcPts val="0"/>
                        </a:spcBef>
                        <a:spcAft>
                          <a:spcPts val="0"/>
                        </a:spcAft>
                      </a:pPr>
                      <a:r>
                        <a:rPr lang="en-US" sz="1400" dirty="0">
                          <a:effectLst/>
                        </a:rPr>
                        <a:t> </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7955688"/>
                  </a:ext>
                </a:extLst>
              </a:tr>
            </a:tbl>
          </a:graphicData>
        </a:graphic>
      </p:graphicFrame>
    </p:spTree>
    <p:extLst>
      <p:ext uri="{BB962C8B-B14F-4D97-AF65-F5344CB8AC3E}">
        <p14:creationId xmlns:p14="http://schemas.microsoft.com/office/powerpoint/2010/main" val="285862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Typical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4047468"/>
              </p:ext>
            </p:extLst>
          </p:nvPr>
        </p:nvGraphicFramePr>
        <p:xfrm>
          <a:off x="457200" y="1708150"/>
          <a:ext cx="8229599" cy="5118100"/>
        </p:xfrm>
        <a:graphic>
          <a:graphicData uri="http://schemas.openxmlformats.org/drawingml/2006/table">
            <a:tbl>
              <a:tblPr firstRow="1" bandRow="1">
                <a:tableStyleId>{5940675A-B579-460E-94D1-54222C63F5DA}</a:tableStyleId>
              </a:tblPr>
              <a:tblGrid>
                <a:gridCol w="9906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426028">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501650">
                <a:tc>
                  <a:txBody>
                    <a:bodyPr/>
                    <a:lstStyle/>
                    <a:p>
                      <a:r>
                        <a:rPr lang="en-US" sz="1600" b="1" baseline="0" dirty="0"/>
                        <a:t>Sunday</a:t>
                      </a:r>
                    </a:p>
                  </a:txBody>
                  <a:tcPr>
                    <a:solidFill>
                      <a:schemeClr val="bg2"/>
                    </a:solidFill>
                  </a:tcPr>
                </a:tc>
                <a:tc>
                  <a:txBody>
                    <a:bodyPr/>
                    <a:lstStyle/>
                    <a:p>
                      <a:r>
                        <a:rPr lang="en-US" sz="1600" b="1" baseline="0" dirty="0"/>
                        <a:t>Monday</a:t>
                      </a:r>
                    </a:p>
                  </a:txBody>
                  <a:tcPr>
                    <a:solidFill>
                      <a:schemeClr val="bg2"/>
                    </a:solidFill>
                  </a:tcPr>
                </a:tc>
                <a:tc>
                  <a:txBody>
                    <a:bodyPr/>
                    <a:lstStyle/>
                    <a:p>
                      <a:r>
                        <a:rPr lang="en-US" sz="1600" b="1" baseline="0" dirty="0"/>
                        <a:t>Tuesday</a:t>
                      </a:r>
                    </a:p>
                  </a:txBody>
                  <a:tcPr>
                    <a:solidFill>
                      <a:schemeClr val="bg2"/>
                    </a:solidFill>
                  </a:tcPr>
                </a:tc>
                <a:tc>
                  <a:txBody>
                    <a:bodyPr/>
                    <a:lstStyle/>
                    <a:p>
                      <a:r>
                        <a:rPr lang="en-US" sz="1600" b="1" baseline="0" dirty="0"/>
                        <a:t>Wednesday</a:t>
                      </a:r>
                    </a:p>
                  </a:txBody>
                  <a:tcPr>
                    <a:solidFill>
                      <a:schemeClr val="bg2"/>
                    </a:solidFill>
                  </a:tcPr>
                </a:tc>
                <a:tc>
                  <a:txBody>
                    <a:bodyPr/>
                    <a:lstStyle/>
                    <a:p>
                      <a:r>
                        <a:rPr lang="en-US" sz="1600" b="1" baseline="0" dirty="0"/>
                        <a:t>Thursday</a:t>
                      </a:r>
                    </a:p>
                  </a:txBody>
                  <a:tcPr>
                    <a:solidFill>
                      <a:schemeClr val="bg2"/>
                    </a:solidFill>
                  </a:tcPr>
                </a:tc>
                <a:tc>
                  <a:txBody>
                    <a:bodyPr/>
                    <a:lstStyle/>
                    <a:p>
                      <a:r>
                        <a:rPr lang="en-US" sz="1600" b="1" baseline="0" dirty="0"/>
                        <a:t>Friday</a:t>
                      </a:r>
                    </a:p>
                  </a:txBody>
                  <a:tcPr>
                    <a:solidFill>
                      <a:schemeClr val="bg2"/>
                    </a:solidFill>
                  </a:tcPr>
                </a:tc>
                <a:tc>
                  <a:txBody>
                    <a:bodyPr/>
                    <a:lstStyle/>
                    <a:p>
                      <a:r>
                        <a:rPr lang="en-US" sz="1600" b="1" baseline="0" dirty="0"/>
                        <a:t>Saturday</a:t>
                      </a:r>
                    </a:p>
                  </a:txBody>
                  <a:tcPr>
                    <a:solidFill>
                      <a:schemeClr val="bg2"/>
                    </a:solidFill>
                  </a:tcPr>
                </a:tc>
                <a:extLst>
                  <a:ext uri="{0D108BD9-81ED-4DB2-BD59-A6C34878D82A}">
                    <a16:rowId xmlns:a16="http://schemas.microsoft.com/office/drawing/2014/main" val="10000"/>
                  </a:ext>
                </a:extLst>
              </a:tr>
              <a:tr h="923290">
                <a:tc>
                  <a:txBody>
                    <a:bodyPr/>
                    <a:lstStyle/>
                    <a:p>
                      <a:pPr algn="ctr"/>
                      <a:endParaRPr lang="en-US" sz="1200" dirty="0"/>
                    </a:p>
                  </a:txBody>
                  <a:tcPr/>
                </a:tc>
                <a:tc>
                  <a:txBody>
                    <a:bodyPr/>
                    <a:lstStyle/>
                    <a:p>
                      <a:pPr algn="ctr"/>
                      <a:endParaRPr lang="en-US" sz="1600" dirty="0"/>
                    </a:p>
                    <a:p>
                      <a:pPr algn="ctr"/>
                      <a:r>
                        <a:rPr lang="en-US" sz="1600" b="1" dirty="0"/>
                        <a:t>Clinical Skills Day</a:t>
                      </a:r>
                    </a:p>
                  </a:txBody>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a:txBody>
                    <a:bodyPr/>
                    <a:lstStyle/>
                    <a:p>
                      <a:pPr algn="ctr"/>
                      <a:endParaRPr lang="en-US" sz="1200" dirty="0">
                        <a:solidFill>
                          <a:srgbClr val="FFFF00"/>
                        </a:solidFill>
                      </a:endParaRPr>
                    </a:p>
                  </a:txBody>
                  <a:tcPr>
                    <a:solidFill>
                      <a:srgbClr val="FFFF00"/>
                    </a:solidFill>
                  </a:tcPr>
                </a:tc>
                <a:tc>
                  <a:txBody>
                    <a:bodyPr/>
                    <a:lstStyle/>
                    <a:p>
                      <a:pPr algn="ctr"/>
                      <a:endParaRPr lang="en-US" sz="1200" dirty="0"/>
                    </a:p>
                  </a:txBody>
                  <a:tcPr>
                    <a:solidFill>
                      <a:srgbClr val="FFFF00"/>
                    </a:solidFill>
                  </a:tcPr>
                </a:tc>
                <a:extLst>
                  <a:ext uri="{0D108BD9-81ED-4DB2-BD59-A6C34878D82A}">
                    <a16:rowId xmlns:a16="http://schemas.microsoft.com/office/drawing/2014/main" val="10001"/>
                  </a:ext>
                </a:extLst>
              </a:tr>
              <a:tr h="923290">
                <a:tc>
                  <a:txBody>
                    <a:bodyPr/>
                    <a:lstStyle/>
                    <a:p>
                      <a:pPr algn="ctr"/>
                      <a:endParaRPr lang="en-US" sz="1400" b="1" dirty="0"/>
                    </a:p>
                    <a:p>
                      <a:pPr algn="ctr"/>
                      <a:r>
                        <a:rPr lang="en-US" sz="1400" b="1" dirty="0"/>
                        <a:t>Day off</a:t>
                      </a:r>
                    </a:p>
                  </a:txBody>
                  <a:tcPr>
                    <a:solidFill>
                      <a:srgbClr val="FF0000"/>
                    </a:solidFill>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extLst>
                  <a:ext uri="{0D108BD9-81ED-4DB2-BD59-A6C34878D82A}">
                    <a16:rowId xmlns:a16="http://schemas.microsoft.com/office/drawing/2014/main" val="10002"/>
                  </a:ext>
                </a:extLst>
              </a:tr>
              <a:tr h="923290">
                <a:tc>
                  <a:txBody>
                    <a:bodyPr/>
                    <a:lstStyle/>
                    <a:p>
                      <a:pPr algn="ctr"/>
                      <a:endParaRPr lang="en-US" sz="1400" b="1" dirty="0"/>
                    </a:p>
                    <a:p>
                      <a:pPr algn="ctr"/>
                      <a:r>
                        <a:rPr lang="en-US" sz="1400" b="1" dirty="0"/>
                        <a:t>Day off</a:t>
                      </a:r>
                    </a:p>
                  </a:txBody>
                  <a:tcPr>
                    <a:solidFill>
                      <a:srgbClr val="FF0000"/>
                    </a:solidFill>
                  </a:tcPr>
                </a:tc>
                <a:tc>
                  <a:txBody>
                    <a:bodyPr/>
                    <a:lstStyle/>
                    <a:p>
                      <a:endParaRPr lang="en-US" dirty="0"/>
                    </a:p>
                  </a:txBody>
                  <a:tcPr>
                    <a:solidFill>
                      <a:srgbClr val="FFFF00"/>
                    </a:solidFill>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extLst>
                  <a:ext uri="{0D108BD9-81ED-4DB2-BD59-A6C34878D82A}">
                    <a16:rowId xmlns:a16="http://schemas.microsoft.com/office/drawing/2014/main" val="10003"/>
                  </a:ext>
                </a:extLst>
              </a:tr>
              <a:tr h="923290">
                <a:tc>
                  <a:txBody>
                    <a:bodyPr/>
                    <a:lstStyle/>
                    <a:p>
                      <a:pPr algn="ctr"/>
                      <a:endParaRPr lang="en-US" sz="1400" b="1" dirty="0"/>
                    </a:p>
                    <a:p>
                      <a:pPr algn="ctr"/>
                      <a:r>
                        <a:rPr lang="en-US" sz="1400" b="1" dirty="0"/>
                        <a:t>Day off</a:t>
                      </a:r>
                    </a:p>
                  </a:txBody>
                  <a:tcPr>
                    <a:solidFill>
                      <a:srgbClr val="FF0000"/>
                    </a:solidFill>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a:txBody>
                    <a:bodyPr/>
                    <a:lstStyle/>
                    <a:p>
                      <a:pPr algn="ctr"/>
                      <a:endParaRPr lang="en-US" sz="1200" dirty="0"/>
                    </a:p>
                  </a:txBody>
                  <a:tcPr>
                    <a:solidFill>
                      <a:srgbClr val="FFFF00"/>
                    </a:solidFill>
                  </a:tcPr>
                </a:tc>
                <a:tc>
                  <a:txBody>
                    <a:bodyPr/>
                    <a:lstStyle/>
                    <a:p>
                      <a:pPr algn="ctr"/>
                      <a:endParaRPr lang="en-US" sz="1200" b="1" i="0" dirty="0"/>
                    </a:p>
                    <a:p>
                      <a:pPr algn="ctr"/>
                      <a:r>
                        <a:rPr lang="en-US" sz="1400" b="1" i="0" dirty="0"/>
                        <a:t>Day off</a:t>
                      </a:r>
                    </a:p>
                  </a:txBody>
                  <a:tcPr>
                    <a:solidFill>
                      <a:srgbClr val="FF0000"/>
                    </a:solidFill>
                  </a:tcPr>
                </a:tc>
                <a:tc>
                  <a:txBody>
                    <a:bodyPr/>
                    <a:lstStyle/>
                    <a:p>
                      <a:pPr algn="ctr"/>
                      <a:endParaRPr lang="en-US" sz="1600" dirty="0"/>
                    </a:p>
                    <a:p>
                      <a:pPr algn="ctr"/>
                      <a:r>
                        <a:rPr lang="en-US" sz="1600" b="1" dirty="0"/>
                        <a:t>Exam</a:t>
                      </a:r>
                      <a:endParaRPr lang="en-US" sz="1200" b="1" dirty="0"/>
                    </a:p>
                  </a:txBody>
                  <a:tcPr/>
                </a:tc>
                <a:tc>
                  <a:txBody>
                    <a:bodyPr/>
                    <a:lstStyle/>
                    <a:p>
                      <a:pPr algn="ctr"/>
                      <a:endParaRPr lang="en-US" sz="1200" dirty="0"/>
                    </a:p>
                    <a:p>
                      <a:pPr algn="ctr"/>
                      <a:r>
                        <a:rPr lang="en-US" sz="1400" dirty="0"/>
                        <a:t>off</a:t>
                      </a:r>
                    </a:p>
                  </a:txBody>
                  <a:tcPr>
                    <a:solidFill>
                      <a:srgbClr val="FF0000"/>
                    </a:solidFill>
                  </a:tcPr>
                </a:tc>
                <a:extLst>
                  <a:ext uri="{0D108BD9-81ED-4DB2-BD59-A6C34878D82A}">
                    <a16:rowId xmlns:a16="http://schemas.microsoft.com/office/drawing/2014/main" val="10004"/>
                  </a:ext>
                </a:extLst>
              </a:tr>
              <a:tr h="9232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off</a:t>
                      </a:r>
                    </a:p>
                    <a:p>
                      <a:pPr algn="ctr"/>
                      <a:endParaRPr lang="en-US" sz="1400" dirty="0"/>
                    </a:p>
                  </a:txBody>
                  <a:tcPr>
                    <a:solidFill>
                      <a:srgbClr val="FF0000"/>
                    </a:solidFill>
                  </a:tcPr>
                </a:tc>
                <a:tc>
                  <a:txBody>
                    <a:bodyPr/>
                    <a:lstStyle/>
                    <a:p>
                      <a:pPr algn="ctr"/>
                      <a:endParaRPr lang="en-US" sz="1200" dirty="0"/>
                    </a:p>
                  </a:txBody>
                  <a:tcPr>
                    <a:solidFill>
                      <a:schemeClr val="tx1"/>
                    </a:solidFill>
                  </a:tcPr>
                </a:tc>
                <a:tc>
                  <a:txBody>
                    <a:bodyPr/>
                    <a:lstStyle/>
                    <a:p>
                      <a:pPr algn="ctr"/>
                      <a:endParaRPr lang="en-US" sz="1200" dirty="0"/>
                    </a:p>
                  </a:txBody>
                  <a:tcPr>
                    <a:solidFill>
                      <a:schemeClr val="tx1"/>
                    </a:solidFill>
                  </a:tcPr>
                </a:tc>
                <a:tc>
                  <a:txBody>
                    <a:bodyPr/>
                    <a:lstStyle/>
                    <a:p>
                      <a:pPr algn="ctr"/>
                      <a:endParaRPr lang="en-US" sz="1200" dirty="0"/>
                    </a:p>
                  </a:txBody>
                  <a:tcPr>
                    <a:solidFill>
                      <a:schemeClr val="tx1"/>
                    </a:solidFill>
                  </a:tcPr>
                </a:tc>
                <a:tc>
                  <a:txBody>
                    <a:bodyPr/>
                    <a:lstStyle/>
                    <a:p>
                      <a:pPr algn="ctr"/>
                      <a:endParaRPr lang="en-US" sz="1200" dirty="0"/>
                    </a:p>
                  </a:txBody>
                  <a:tcPr>
                    <a:solidFill>
                      <a:schemeClr val="tx1"/>
                    </a:solidFill>
                  </a:tcPr>
                </a:tc>
                <a:tc>
                  <a:txBody>
                    <a:bodyPr/>
                    <a:lstStyle/>
                    <a:p>
                      <a:pPr algn="ctr"/>
                      <a:endParaRPr lang="en-US" sz="1200" dirty="0"/>
                    </a:p>
                  </a:txBody>
                  <a:tcPr>
                    <a:solidFill>
                      <a:schemeClr val="tx1"/>
                    </a:solidFill>
                  </a:tcPr>
                </a:tc>
                <a:tc>
                  <a:txBody>
                    <a:bodyPr/>
                    <a:lstStyle/>
                    <a:p>
                      <a:pPr algn="ctr"/>
                      <a:endParaRPr lang="en-US" sz="1200" dirty="0"/>
                    </a:p>
                  </a:txBody>
                  <a:tcPr>
                    <a:solidFill>
                      <a:schemeClr val="tx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3540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F3DC-124E-857B-5954-01A66818D4F3}"/>
              </a:ext>
            </a:extLst>
          </p:cNvPr>
          <p:cNvSpPr>
            <a:spLocks noGrp="1"/>
          </p:cNvSpPr>
          <p:nvPr>
            <p:ph type="title"/>
          </p:nvPr>
        </p:nvSpPr>
        <p:spPr/>
        <p:txBody>
          <a:bodyPr/>
          <a:lstStyle/>
          <a:p>
            <a:r>
              <a:rPr lang="en-US" dirty="0"/>
              <a:t>Interviews</a:t>
            </a:r>
          </a:p>
        </p:txBody>
      </p:sp>
      <p:sp>
        <p:nvSpPr>
          <p:cNvPr id="3" name="Content Placeholder 2">
            <a:extLst>
              <a:ext uri="{FF2B5EF4-FFF2-40B4-BE49-F238E27FC236}">
                <a16:creationId xmlns:a16="http://schemas.microsoft.com/office/drawing/2014/main" id="{9BA51293-B12A-E211-1C03-23AB794E3693}"/>
              </a:ext>
            </a:extLst>
          </p:cNvPr>
          <p:cNvSpPr>
            <a:spLocks noGrp="1"/>
          </p:cNvSpPr>
          <p:nvPr>
            <p:ph idx="1"/>
          </p:nvPr>
        </p:nvSpPr>
        <p:spPr>
          <a:xfrm>
            <a:off x="457200" y="1708150"/>
            <a:ext cx="8229600" cy="4997450"/>
          </a:xfrm>
        </p:spPr>
        <p:txBody>
          <a:bodyPr>
            <a:normAutofit fontScale="92500"/>
          </a:bodyPr>
          <a:lstStyle/>
          <a:p>
            <a:r>
              <a:rPr lang="en-US" sz="2400" b="1" dirty="0"/>
              <a:t>During interview season, you are only allowed FOUR days off for interviews</a:t>
            </a:r>
            <a:endParaRPr lang="en-US" sz="2400" dirty="0"/>
          </a:p>
          <a:p>
            <a:pPr lvl="0"/>
            <a:r>
              <a:rPr lang="en-US" sz="2400" dirty="0"/>
              <a:t>For every day you need off for interviews, you will need to work </a:t>
            </a:r>
            <a:r>
              <a:rPr lang="en-US" sz="2400" u="sng" dirty="0"/>
              <a:t>both days</a:t>
            </a:r>
            <a:r>
              <a:rPr lang="en-US" sz="2400" dirty="0"/>
              <a:t> on a weekend</a:t>
            </a:r>
          </a:p>
          <a:p>
            <a:pPr lvl="0"/>
            <a:r>
              <a:rPr lang="en-US" sz="2400" dirty="0"/>
              <a:t>If you need 3 weekdays off for interviews during the clerkship, this means you are working </a:t>
            </a:r>
            <a:r>
              <a:rPr lang="en-US" sz="2400" u="sng" dirty="0"/>
              <a:t>both days every weekend.</a:t>
            </a:r>
            <a:endParaRPr lang="en-US" sz="2400" dirty="0"/>
          </a:p>
          <a:p>
            <a:pPr lvl="0"/>
            <a:r>
              <a:rPr lang="en-US" sz="2400"/>
              <a:t>We allow </a:t>
            </a:r>
            <a:r>
              <a:rPr lang="en-US" sz="2400" b="1" dirty="0"/>
              <a:t>one additional day </a:t>
            </a:r>
            <a:r>
              <a:rPr lang="en-US" sz="2400" dirty="0"/>
              <a:t>without make up for interviews.  </a:t>
            </a:r>
          </a:p>
          <a:p>
            <a:pPr lvl="0"/>
            <a:r>
              <a:rPr lang="en-US" sz="2400" dirty="0"/>
              <a:t>If your interview takes place in the morning and you will miss rounds, this counts as a day off</a:t>
            </a:r>
          </a:p>
          <a:p>
            <a:pPr lvl="0"/>
            <a:r>
              <a:rPr lang="en-US" sz="2400" dirty="0"/>
              <a:t>If your interview takes place in the afternoon and you have been present during rounds, written your notes and completed everything on your to-do list, you can be excused early and NOT use one of your days off for the interview</a:t>
            </a:r>
          </a:p>
        </p:txBody>
      </p:sp>
    </p:spTree>
    <p:extLst>
      <p:ext uri="{BB962C8B-B14F-4D97-AF65-F5344CB8AC3E}">
        <p14:creationId xmlns:p14="http://schemas.microsoft.com/office/powerpoint/2010/main" val="3619724337"/>
      </p:ext>
    </p:extLst>
  </p:cSld>
  <p:clrMapOvr>
    <a:masterClrMapping/>
  </p:clrMapOvr>
</p:sld>
</file>

<file path=ppt/theme/theme1.xml><?xml version="1.0" encoding="utf-8"?>
<a:theme xmlns:a="http://schemas.openxmlformats.org/drawingml/2006/main" name="Subinternship ppt B">
  <a:themeElements>
    <a:clrScheme name="LUHS">
      <a:dk1>
        <a:srgbClr val="353535"/>
      </a:dk1>
      <a:lt1>
        <a:srgbClr val="FFFFFF"/>
      </a:lt1>
      <a:dk2>
        <a:srgbClr val="353535"/>
      </a:dk2>
      <a:lt2>
        <a:srgbClr val="F9EAC3"/>
      </a:lt2>
      <a:accent1>
        <a:srgbClr val="EFBC34"/>
      </a:accent1>
      <a:accent2>
        <a:srgbClr val="E27E07"/>
      </a:accent2>
      <a:accent3>
        <a:srgbClr val="B88232"/>
      </a:accent3>
      <a:accent4>
        <a:srgbClr val="8D2346"/>
      </a:accent4>
      <a:accent5>
        <a:srgbClr val="682324"/>
      </a:accent5>
      <a:accent6>
        <a:srgbClr val="4D4F53"/>
      </a:accent6>
      <a:hlink>
        <a:srgbClr val="E59810"/>
      </a:hlink>
      <a:folHlink>
        <a:srgbClr val="B88232"/>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ea typeface="ＭＳ Ｐゴシック" pitchFamily="-72"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ea typeface="ＭＳ Ｐゴシック" pitchFamily="-72" charset="-128"/>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Subinternship ppt B</Template>
  <TotalTime>6239</TotalTime>
  <Words>2689</Words>
  <Application>Microsoft Office PowerPoint</Application>
  <PresentationFormat>On-screen Show (4:3)</PresentationFormat>
  <Paragraphs>442</Paragraphs>
  <Slides>47</Slides>
  <Notes>12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Aptos</vt:lpstr>
      <vt:lpstr>Arial</vt:lpstr>
      <vt:lpstr>Calibri</vt:lpstr>
      <vt:lpstr>Calibri Light</vt:lpstr>
      <vt:lpstr>Symbol</vt:lpstr>
      <vt:lpstr>Times New Roman</vt:lpstr>
      <vt:lpstr>Wingdings</vt:lpstr>
      <vt:lpstr>Subinternship ppt B</vt:lpstr>
      <vt:lpstr>ICU Subinternship</vt:lpstr>
      <vt:lpstr>Welcome to the ICU</vt:lpstr>
      <vt:lpstr>Goals and Objectives</vt:lpstr>
      <vt:lpstr>Goals and Objectives</vt:lpstr>
      <vt:lpstr>Student Expectations Card – new!</vt:lpstr>
      <vt:lpstr>Rules</vt:lpstr>
      <vt:lpstr>Attendance</vt:lpstr>
      <vt:lpstr>Typical Schedule</vt:lpstr>
      <vt:lpstr>Interviews</vt:lpstr>
      <vt:lpstr>Interview Schedule</vt:lpstr>
      <vt:lpstr>PowerPoint Presentation</vt:lpstr>
      <vt:lpstr>Illness</vt:lpstr>
      <vt:lpstr>ICU Sub-I Core Curriculum</vt:lpstr>
      <vt:lpstr>ICU Sub-I Core Curriculum</vt:lpstr>
      <vt:lpstr>Website/Resources</vt:lpstr>
      <vt:lpstr>PowerPoint Presentation</vt:lpstr>
      <vt:lpstr>Additional Resources</vt:lpstr>
      <vt:lpstr>Medical Objectives</vt:lpstr>
      <vt:lpstr>Goals and Objectives</vt:lpstr>
      <vt:lpstr>Practice Exam questions</vt:lpstr>
      <vt:lpstr>Clinical Skills Day</vt:lpstr>
      <vt:lpstr>End of life, death and dying</vt:lpstr>
      <vt:lpstr>End of life, death and dying</vt:lpstr>
      <vt:lpstr>ICU Sub-I Core Curriculum</vt:lpstr>
      <vt:lpstr>ICU Sub-I Core Curriculum</vt:lpstr>
      <vt:lpstr>CXR interpretation</vt:lpstr>
      <vt:lpstr>ICU Sub-I Core Curriculum</vt:lpstr>
      <vt:lpstr>POCUS exam</vt:lpstr>
      <vt:lpstr>ICU Sub-I Core Curriculum</vt:lpstr>
      <vt:lpstr>PowerPoint Presentation</vt:lpstr>
      <vt:lpstr>IHI Module and QIPS Activity Overview ICU Sub-I</vt:lpstr>
      <vt:lpstr>ICU Sub-I Core Curriculum</vt:lpstr>
      <vt:lpstr>Mid-Clerkship Feedback</vt:lpstr>
      <vt:lpstr>PowerPoint Presentation</vt:lpstr>
      <vt:lpstr>Clinical Performance Evaluation – MUST be filled out by an Attending</vt:lpstr>
      <vt:lpstr>PowerPoint Presentation</vt:lpstr>
      <vt:lpstr>PowerPoint Presentation</vt:lpstr>
      <vt:lpstr>Clinical Performance Evaluation</vt:lpstr>
      <vt:lpstr>Due Dates</vt:lpstr>
      <vt:lpstr>Grading</vt:lpstr>
      <vt:lpstr>Grading</vt:lpstr>
      <vt:lpstr>Professionalism is part of your grade!</vt:lpstr>
      <vt:lpstr>PowerPoint Presentation</vt:lpstr>
      <vt:lpstr>PowerPoint Presentation</vt:lpstr>
      <vt:lpstr>PowerPoint Presentation</vt:lpstr>
      <vt:lpstr>PowerPoint Presentation</vt:lpstr>
      <vt:lpstr>Questions? Comments?</vt:lpstr>
    </vt:vector>
  </TitlesOfParts>
  <Company>Loyola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Subinternship</dc:title>
  <dc:creator>Loyola Medicine</dc:creator>
  <cp:lastModifiedBy>Emily R. Gilbert</cp:lastModifiedBy>
  <cp:revision>177</cp:revision>
  <cp:lastPrinted>2025-04-16T16:07:57Z</cp:lastPrinted>
  <dcterms:created xsi:type="dcterms:W3CDTF">2016-04-12T20:56:53Z</dcterms:created>
  <dcterms:modified xsi:type="dcterms:W3CDTF">2025-10-27T14:21:04Z</dcterms:modified>
</cp:coreProperties>
</file>