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sldIdLst>
    <p:sldId id="256" r:id="rId5"/>
    <p:sldId id="261" r:id="rId6"/>
    <p:sldId id="257" r:id="rId7"/>
    <p:sldId id="258" r:id="rId8"/>
    <p:sldId id="305" r:id="rId9"/>
    <p:sldId id="322" r:id="rId10"/>
    <p:sldId id="260" r:id="rId11"/>
    <p:sldId id="318" r:id="rId12"/>
    <p:sldId id="304" r:id="rId13"/>
    <p:sldId id="291" r:id="rId14"/>
    <p:sldId id="292" r:id="rId15"/>
    <p:sldId id="293" r:id="rId16"/>
    <p:sldId id="287" r:id="rId17"/>
    <p:sldId id="290" r:id="rId18"/>
    <p:sldId id="302" r:id="rId19"/>
    <p:sldId id="303" r:id="rId20"/>
    <p:sldId id="294" r:id="rId21"/>
    <p:sldId id="295" r:id="rId22"/>
    <p:sldId id="296" r:id="rId23"/>
    <p:sldId id="289" r:id="rId24"/>
    <p:sldId id="297" r:id="rId25"/>
    <p:sldId id="301" r:id="rId26"/>
    <p:sldId id="317" r:id="rId27"/>
    <p:sldId id="288" r:id="rId28"/>
    <p:sldId id="263" r:id="rId29"/>
    <p:sldId id="306" r:id="rId30"/>
    <p:sldId id="319" r:id="rId31"/>
    <p:sldId id="265" r:id="rId32"/>
    <p:sldId id="308" r:id="rId33"/>
    <p:sldId id="307" r:id="rId34"/>
    <p:sldId id="269" r:id="rId35"/>
    <p:sldId id="310" r:id="rId36"/>
    <p:sldId id="274" r:id="rId37"/>
    <p:sldId id="311" r:id="rId38"/>
    <p:sldId id="281" r:id="rId39"/>
    <p:sldId id="283" r:id="rId40"/>
    <p:sldId id="284" r:id="rId41"/>
    <p:sldId id="282" r:id="rId42"/>
    <p:sldId id="275" r:id="rId43"/>
    <p:sldId id="276" r:id="rId44"/>
    <p:sldId id="277" r:id="rId45"/>
    <p:sldId id="270" r:id="rId46"/>
    <p:sldId id="271" r:id="rId47"/>
    <p:sldId id="272" r:id="rId48"/>
    <p:sldId id="273" r:id="rId49"/>
    <p:sldId id="266" r:id="rId50"/>
    <p:sldId id="280" r:id="rId51"/>
    <p:sldId id="309" r:id="rId52"/>
    <p:sldId id="268" r:id="rId53"/>
    <p:sldId id="323" r:id="rId54"/>
    <p:sldId id="259" r:id="rId55"/>
    <p:sldId id="328" r:id="rId56"/>
    <p:sldId id="329" r:id="rId57"/>
    <p:sldId id="332" r:id="rId58"/>
    <p:sldId id="330" r:id="rId59"/>
    <p:sldId id="333" r:id="rId60"/>
    <p:sldId id="331" r:id="rId61"/>
    <p:sldId id="334" r:id="rId62"/>
    <p:sldId id="335" r:id="rId63"/>
    <p:sldId id="336" r:id="rId64"/>
    <p:sldId id="337" r:id="rId65"/>
    <p:sldId id="338" r:id="rId66"/>
    <p:sldId id="339" r:id="rId67"/>
    <p:sldId id="313" r:id="rId68"/>
    <p:sldId id="314" r:id="rId69"/>
    <p:sldId id="315" r:id="rId70"/>
    <p:sldId id="326" r:id="rId71"/>
    <p:sldId id="324" r:id="rId72"/>
    <p:sldId id="325" r:id="rId73"/>
    <p:sldId id="340" r:id="rId74"/>
    <p:sldId id="341" r:id="rId75"/>
    <p:sldId id="278" r:id="rId76"/>
    <p:sldId id="267" r:id="rId77"/>
    <p:sldId id="286"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F868AF-EDFE-4205-BD75-5D45EB00E0FD}" v="19" dt="2026-08-18T11:42:01.4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92" d="100"/>
          <a:sy n="92" d="100"/>
        </p:scale>
        <p:origin x="19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ua Evans" userId="47b4519c2738926f" providerId="LiveId" clId="{11E93867-27F0-48FB-9F3A-FD4217499F49}"/>
    <pc:docChg chg="undo custSel addSld delSld modSld sldOrd">
      <pc:chgData name="Joshua Evans" userId="47b4519c2738926f" providerId="LiveId" clId="{11E93867-27F0-48FB-9F3A-FD4217499F49}" dt="2026-08-18T19:41:57.628" v="250" actId="47"/>
      <pc:docMkLst>
        <pc:docMk/>
      </pc:docMkLst>
      <pc:sldChg chg="add">
        <pc:chgData name="Joshua Evans" userId="47b4519c2738926f" providerId="LiveId" clId="{11E93867-27F0-48FB-9F3A-FD4217499F49}" dt="2026-08-18T11:39:39.398" v="236"/>
        <pc:sldMkLst>
          <pc:docMk/>
          <pc:sldMk cId="0" sldId="259"/>
        </pc:sldMkLst>
      </pc:sldChg>
      <pc:sldChg chg="ord">
        <pc:chgData name="Joshua Evans" userId="47b4519c2738926f" providerId="LiveId" clId="{11E93867-27F0-48FB-9F3A-FD4217499F49}" dt="2026-08-18T11:20:13.364" v="113"/>
        <pc:sldMkLst>
          <pc:docMk/>
          <pc:sldMk cId="851239147" sldId="268"/>
        </pc:sldMkLst>
      </pc:sldChg>
      <pc:sldChg chg="addSp delSp modSp mod">
        <pc:chgData name="Joshua Evans" userId="47b4519c2738926f" providerId="LiveId" clId="{11E93867-27F0-48FB-9F3A-FD4217499F49}" dt="2026-08-18T11:23:15.118" v="131" actId="1076"/>
        <pc:sldMkLst>
          <pc:docMk/>
          <pc:sldMk cId="951876254" sldId="280"/>
        </pc:sldMkLst>
        <pc:picChg chg="add mod modCrop">
          <ac:chgData name="Joshua Evans" userId="47b4519c2738926f" providerId="LiveId" clId="{11E93867-27F0-48FB-9F3A-FD4217499F49}" dt="2026-08-18T11:22:45.559" v="129" actId="1076"/>
          <ac:picMkLst>
            <pc:docMk/>
            <pc:sldMk cId="951876254" sldId="280"/>
            <ac:picMk id="3" creationId="{F6BC2452-2F54-ADFE-AAA5-59393E5F7E9C}"/>
          </ac:picMkLst>
        </pc:picChg>
        <pc:picChg chg="del">
          <ac:chgData name="Joshua Evans" userId="47b4519c2738926f" providerId="LiveId" clId="{11E93867-27F0-48FB-9F3A-FD4217499F49}" dt="2026-08-18T11:21:47.686" v="114" actId="478"/>
          <ac:picMkLst>
            <pc:docMk/>
            <pc:sldMk cId="951876254" sldId="280"/>
            <ac:picMk id="4" creationId="{00000000-0000-0000-0000-000000000000}"/>
          </ac:picMkLst>
        </pc:picChg>
        <pc:picChg chg="add mod">
          <ac:chgData name="Joshua Evans" userId="47b4519c2738926f" providerId="LiveId" clId="{11E93867-27F0-48FB-9F3A-FD4217499F49}" dt="2026-08-18T11:23:15.118" v="131" actId="1076"/>
          <ac:picMkLst>
            <pc:docMk/>
            <pc:sldMk cId="951876254" sldId="280"/>
            <ac:picMk id="6" creationId="{5DD8A828-911F-AF35-1DE9-27BB1C74729A}"/>
          </ac:picMkLst>
        </pc:picChg>
      </pc:sldChg>
      <pc:sldChg chg="modSp mod">
        <pc:chgData name="Joshua Evans" userId="47b4519c2738926f" providerId="LiveId" clId="{11E93867-27F0-48FB-9F3A-FD4217499F49}" dt="2026-08-18T11:42:26.198" v="249" actId="255"/>
        <pc:sldMkLst>
          <pc:docMk/>
          <pc:sldMk cId="4153597050" sldId="286"/>
        </pc:sldMkLst>
        <pc:spChg chg="mod">
          <ac:chgData name="Joshua Evans" userId="47b4519c2738926f" providerId="LiveId" clId="{11E93867-27F0-48FB-9F3A-FD4217499F49}" dt="2026-08-18T11:42:26.198" v="249" actId="255"/>
          <ac:spMkLst>
            <pc:docMk/>
            <pc:sldMk cId="4153597050" sldId="286"/>
            <ac:spMk id="3" creationId="{00000000-0000-0000-0000-000000000000}"/>
          </ac:spMkLst>
        </pc:spChg>
      </pc:sldChg>
      <pc:sldChg chg="modSp mod">
        <pc:chgData name="Joshua Evans" userId="47b4519c2738926f" providerId="LiveId" clId="{11E93867-27F0-48FB-9F3A-FD4217499F49}" dt="2026-08-18T10:44:55.187" v="32" actId="20577"/>
        <pc:sldMkLst>
          <pc:docMk/>
          <pc:sldMk cId="3219876516" sldId="292"/>
        </pc:sldMkLst>
        <pc:spChg chg="mod">
          <ac:chgData name="Joshua Evans" userId="47b4519c2738926f" providerId="LiveId" clId="{11E93867-27F0-48FB-9F3A-FD4217499F49}" dt="2026-08-18T10:44:55.187" v="32" actId="20577"/>
          <ac:spMkLst>
            <pc:docMk/>
            <pc:sldMk cId="3219876516" sldId="292"/>
            <ac:spMk id="3" creationId="{00000000-0000-0000-0000-000000000000}"/>
          </ac:spMkLst>
        </pc:spChg>
      </pc:sldChg>
      <pc:sldChg chg="modSp mod">
        <pc:chgData name="Joshua Evans" userId="47b4519c2738926f" providerId="LiveId" clId="{11E93867-27F0-48FB-9F3A-FD4217499F49}" dt="2026-08-18T10:46:41.752" v="35" actId="113"/>
        <pc:sldMkLst>
          <pc:docMk/>
          <pc:sldMk cId="3037332103" sldId="310"/>
        </pc:sldMkLst>
        <pc:spChg chg="mod">
          <ac:chgData name="Joshua Evans" userId="47b4519c2738926f" providerId="LiveId" clId="{11E93867-27F0-48FB-9F3A-FD4217499F49}" dt="2026-08-18T10:46:41.752" v="35" actId="113"/>
          <ac:spMkLst>
            <pc:docMk/>
            <pc:sldMk cId="3037332103" sldId="310"/>
            <ac:spMk id="10" creationId="{7D309466-5575-4610-AE38-8E9C721EF070}"/>
          </ac:spMkLst>
        </pc:spChg>
      </pc:sldChg>
      <pc:sldChg chg="del">
        <pc:chgData name="Joshua Evans" userId="47b4519c2738926f" providerId="LiveId" clId="{11E93867-27F0-48FB-9F3A-FD4217499F49}" dt="2026-08-18T11:40:35.441" v="241" actId="47"/>
        <pc:sldMkLst>
          <pc:docMk/>
          <pc:sldMk cId="984452357" sldId="320"/>
        </pc:sldMkLst>
      </pc:sldChg>
      <pc:sldChg chg="del">
        <pc:chgData name="Joshua Evans" userId="47b4519c2738926f" providerId="LiveId" clId="{11E93867-27F0-48FB-9F3A-FD4217499F49}" dt="2026-08-18T19:41:57.628" v="250" actId="47"/>
        <pc:sldMkLst>
          <pc:docMk/>
          <pc:sldMk cId="4064264838" sldId="321"/>
        </pc:sldMkLst>
      </pc:sldChg>
      <pc:sldChg chg="addSp delSp modSp new mod ord">
        <pc:chgData name="Joshua Evans" userId="47b4519c2738926f" providerId="LiveId" clId="{11E93867-27F0-48FB-9F3A-FD4217499F49}" dt="2026-08-18T11:20:03.077" v="111" actId="5793"/>
        <pc:sldMkLst>
          <pc:docMk/>
          <pc:sldMk cId="705598859" sldId="323"/>
        </pc:sldMkLst>
        <pc:spChg chg="mod">
          <ac:chgData name="Joshua Evans" userId="47b4519c2738926f" providerId="LiveId" clId="{11E93867-27F0-48FB-9F3A-FD4217499F49}" dt="2026-08-18T11:18:53.038" v="98" actId="20577"/>
          <ac:spMkLst>
            <pc:docMk/>
            <pc:sldMk cId="705598859" sldId="323"/>
            <ac:spMk id="2" creationId="{B264F52F-5C4D-4A18-D7CE-2671B8BA1D0F}"/>
          </ac:spMkLst>
        </pc:spChg>
        <pc:spChg chg="add del mod">
          <ac:chgData name="Joshua Evans" userId="47b4519c2738926f" providerId="LiveId" clId="{11E93867-27F0-48FB-9F3A-FD4217499F49}" dt="2026-08-18T11:19:08.261" v="99" actId="22"/>
          <ac:spMkLst>
            <pc:docMk/>
            <pc:sldMk cId="705598859" sldId="323"/>
            <ac:spMk id="3" creationId="{C1BCAA0A-514F-5D1B-A631-405B0DC29E05}"/>
          </ac:spMkLst>
        </pc:spChg>
        <pc:spChg chg="add del">
          <ac:chgData name="Joshua Evans" userId="47b4519c2738926f" providerId="LiveId" clId="{11E93867-27F0-48FB-9F3A-FD4217499F49}" dt="2026-08-18T10:56:03.664" v="42" actId="22"/>
          <ac:spMkLst>
            <pc:docMk/>
            <pc:sldMk cId="705598859" sldId="323"/>
            <ac:spMk id="6" creationId="{E4A98D17-015E-0C02-5C77-E1191C105D17}"/>
          </ac:spMkLst>
        </pc:spChg>
        <pc:spChg chg="add mod">
          <ac:chgData name="Joshua Evans" userId="47b4519c2738926f" providerId="LiveId" clId="{11E93867-27F0-48FB-9F3A-FD4217499F49}" dt="2026-08-18T11:20:03.077" v="111" actId="5793"/>
          <ac:spMkLst>
            <pc:docMk/>
            <pc:sldMk cId="705598859" sldId="323"/>
            <ac:spMk id="8" creationId="{7AAB40E1-ABEC-FF60-8037-3C7220D928D4}"/>
          </ac:spMkLst>
        </pc:spChg>
        <pc:graphicFrameChg chg="add mod">
          <ac:chgData name="Joshua Evans" userId="47b4519c2738926f" providerId="LiveId" clId="{11E93867-27F0-48FB-9F3A-FD4217499F49}" dt="2026-08-18T10:56:00.053" v="41"/>
          <ac:graphicFrameMkLst>
            <pc:docMk/>
            <pc:sldMk cId="705598859" sldId="323"/>
            <ac:graphicFrameMk id="4" creationId="{FCB2ABB2-417E-1ECE-2B14-4CE91222907B}"/>
          </ac:graphicFrameMkLst>
        </pc:graphicFrameChg>
      </pc:sldChg>
      <pc:sldChg chg="addSp delSp modSp new mod">
        <pc:chgData name="Joshua Evans" userId="47b4519c2738926f" providerId="LiveId" clId="{11E93867-27F0-48FB-9F3A-FD4217499F49}" dt="2026-08-18T11:11:07.771" v="50" actId="1076"/>
        <pc:sldMkLst>
          <pc:docMk/>
          <pc:sldMk cId="2882929802" sldId="324"/>
        </pc:sldMkLst>
        <pc:spChg chg="del">
          <ac:chgData name="Joshua Evans" userId="47b4519c2738926f" providerId="LiveId" clId="{11E93867-27F0-48FB-9F3A-FD4217499F49}" dt="2026-08-18T11:10:24.324" v="46" actId="478"/>
          <ac:spMkLst>
            <pc:docMk/>
            <pc:sldMk cId="2882929802" sldId="324"/>
            <ac:spMk id="2" creationId="{CB5100A2-562E-AA69-3610-80494C4CA025}"/>
          </ac:spMkLst>
        </pc:spChg>
        <pc:spChg chg="del mod">
          <ac:chgData name="Joshua Evans" userId="47b4519c2738926f" providerId="LiveId" clId="{11E93867-27F0-48FB-9F3A-FD4217499F49}" dt="2026-08-18T11:10:22.674" v="45" actId="478"/>
          <ac:spMkLst>
            <pc:docMk/>
            <pc:sldMk cId="2882929802" sldId="324"/>
            <ac:spMk id="3" creationId="{FC4F9B7C-3FB4-CA54-0E7B-924747741D61}"/>
          </ac:spMkLst>
        </pc:spChg>
        <pc:picChg chg="add mod">
          <ac:chgData name="Joshua Evans" userId="47b4519c2738926f" providerId="LiveId" clId="{11E93867-27F0-48FB-9F3A-FD4217499F49}" dt="2026-08-18T11:11:07.771" v="50" actId="1076"/>
          <ac:picMkLst>
            <pc:docMk/>
            <pc:sldMk cId="2882929802" sldId="324"/>
            <ac:picMk id="5" creationId="{46726835-CC7E-7FFF-E61A-8C6846C2721D}"/>
          </ac:picMkLst>
        </pc:picChg>
      </pc:sldChg>
      <pc:sldChg chg="addSp new mod">
        <pc:chgData name="Joshua Evans" userId="47b4519c2738926f" providerId="LiveId" clId="{11E93867-27F0-48FB-9F3A-FD4217499F49}" dt="2026-08-18T11:15:15.930" v="52" actId="22"/>
        <pc:sldMkLst>
          <pc:docMk/>
          <pc:sldMk cId="3302026145" sldId="325"/>
        </pc:sldMkLst>
        <pc:picChg chg="add">
          <ac:chgData name="Joshua Evans" userId="47b4519c2738926f" providerId="LiveId" clId="{11E93867-27F0-48FB-9F3A-FD4217499F49}" dt="2026-08-18T11:15:15.930" v="52" actId="22"/>
          <ac:picMkLst>
            <pc:docMk/>
            <pc:sldMk cId="3302026145" sldId="325"/>
            <ac:picMk id="5" creationId="{0F0513B0-ADC6-2427-502E-41E3528B6F08}"/>
          </ac:picMkLst>
        </pc:picChg>
      </pc:sldChg>
      <pc:sldChg chg="addSp delSp modSp add mod ord">
        <pc:chgData name="Joshua Evans" userId="47b4519c2738926f" providerId="LiveId" clId="{11E93867-27F0-48FB-9F3A-FD4217499F49}" dt="2026-08-18T11:16:52.618" v="75" actId="5793"/>
        <pc:sldMkLst>
          <pc:docMk/>
          <pc:sldMk cId="1417278005" sldId="326"/>
        </pc:sldMkLst>
        <pc:spChg chg="mod">
          <ac:chgData name="Joshua Evans" userId="47b4519c2738926f" providerId="LiveId" clId="{11E93867-27F0-48FB-9F3A-FD4217499F49}" dt="2026-08-18T11:15:41.723" v="65" actId="20577"/>
          <ac:spMkLst>
            <pc:docMk/>
            <pc:sldMk cId="1417278005" sldId="326"/>
            <ac:spMk id="2" creationId="{BBE61337-3390-FF67-F5D1-E1426CC7E45B}"/>
          </ac:spMkLst>
        </pc:spChg>
        <pc:spChg chg="mod">
          <ac:chgData name="Joshua Evans" userId="47b4519c2738926f" providerId="LiveId" clId="{11E93867-27F0-48FB-9F3A-FD4217499F49}" dt="2026-08-18T11:16:52.618" v="75" actId="5793"/>
          <ac:spMkLst>
            <pc:docMk/>
            <pc:sldMk cId="1417278005" sldId="326"/>
            <ac:spMk id="3" creationId="{1F5D763E-F84B-1FFE-ECE6-50B407322A66}"/>
          </ac:spMkLst>
        </pc:spChg>
        <pc:picChg chg="add del">
          <ac:chgData name="Joshua Evans" userId="47b4519c2738926f" providerId="LiveId" clId="{11E93867-27F0-48FB-9F3A-FD4217499F49}" dt="2026-08-18T11:16:26.470" v="71" actId="478"/>
          <ac:picMkLst>
            <pc:docMk/>
            <pc:sldMk cId="1417278005" sldId="326"/>
            <ac:picMk id="5" creationId="{F7F01A3C-FCF3-5BC1-6BC5-458827B890A5}"/>
          </ac:picMkLst>
        </pc:picChg>
        <pc:picChg chg="add del mod">
          <ac:chgData name="Joshua Evans" userId="47b4519c2738926f" providerId="LiveId" clId="{11E93867-27F0-48FB-9F3A-FD4217499F49}" dt="2026-08-18T11:16:25.843" v="70" actId="22"/>
          <ac:picMkLst>
            <pc:docMk/>
            <pc:sldMk cId="1417278005" sldId="326"/>
            <ac:picMk id="6" creationId="{54EBEEB5-02A0-B221-CFE4-F6EF4D8CA2E0}"/>
          </ac:picMkLst>
        </pc:picChg>
      </pc:sldChg>
      <pc:sldChg chg="new del">
        <pc:chgData name="Joshua Evans" userId="47b4519c2738926f" providerId="LiveId" clId="{11E93867-27F0-48FB-9F3A-FD4217499F49}" dt="2026-08-18T11:39:47.961" v="237" actId="47"/>
        <pc:sldMkLst>
          <pc:docMk/>
          <pc:sldMk cId="2215917666" sldId="327"/>
        </pc:sldMkLst>
      </pc:sldChg>
      <pc:sldChg chg="modSp add mod">
        <pc:chgData name="Joshua Evans" userId="47b4519c2738926f" providerId="LiveId" clId="{11E93867-27F0-48FB-9F3A-FD4217499F49}" dt="2026-08-18T11:26:31.602" v="137" actId="14100"/>
        <pc:sldMkLst>
          <pc:docMk/>
          <pc:sldMk cId="4046445736" sldId="328"/>
        </pc:sldMkLst>
        <pc:picChg chg="mod modCrop">
          <ac:chgData name="Joshua Evans" userId="47b4519c2738926f" providerId="LiveId" clId="{11E93867-27F0-48FB-9F3A-FD4217499F49}" dt="2026-08-18T11:26:31.602" v="137" actId="14100"/>
          <ac:picMkLst>
            <pc:docMk/>
            <pc:sldMk cId="4046445736" sldId="328"/>
            <ac:picMk id="2" creationId="{00000000-0000-0000-0000-000000000000}"/>
          </ac:picMkLst>
        </pc:picChg>
      </pc:sldChg>
      <pc:sldChg chg="addSp modSp add mod">
        <pc:chgData name="Joshua Evans" userId="47b4519c2738926f" providerId="LiveId" clId="{11E93867-27F0-48FB-9F3A-FD4217499F49}" dt="2026-08-18T11:27:48.351" v="145" actId="14100"/>
        <pc:sldMkLst>
          <pc:docMk/>
          <pc:sldMk cId="2059077530" sldId="329"/>
        </pc:sldMkLst>
        <pc:spChg chg="add mod">
          <ac:chgData name="Joshua Evans" userId="47b4519c2738926f" providerId="LiveId" clId="{11E93867-27F0-48FB-9F3A-FD4217499F49}" dt="2026-08-18T11:27:48.351" v="145" actId="14100"/>
          <ac:spMkLst>
            <pc:docMk/>
            <pc:sldMk cId="2059077530" sldId="329"/>
            <ac:spMk id="3" creationId="{E159F64F-43AA-442F-33C0-FABF4FEEF342}"/>
          </ac:spMkLst>
        </pc:spChg>
      </pc:sldChg>
      <pc:sldChg chg="modSp add mod">
        <pc:chgData name="Joshua Evans" userId="47b4519c2738926f" providerId="LiveId" clId="{11E93867-27F0-48FB-9F3A-FD4217499F49}" dt="2026-08-18T11:29:36.153" v="158" actId="1076"/>
        <pc:sldMkLst>
          <pc:docMk/>
          <pc:sldMk cId="2128592499" sldId="330"/>
        </pc:sldMkLst>
        <pc:spChg chg="mod">
          <ac:chgData name="Joshua Evans" userId="47b4519c2738926f" providerId="LiveId" clId="{11E93867-27F0-48FB-9F3A-FD4217499F49}" dt="2026-08-18T11:29:36.153" v="158" actId="1076"/>
          <ac:spMkLst>
            <pc:docMk/>
            <pc:sldMk cId="2128592499" sldId="330"/>
            <ac:spMk id="3" creationId="{765A1D1B-F0D7-FD9F-BB86-142BD4B4EED9}"/>
          </ac:spMkLst>
        </pc:spChg>
      </pc:sldChg>
      <pc:sldChg chg="modSp add mod">
        <pc:chgData name="Joshua Evans" userId="47b4519c2738926f" providerId="LiveId" clId="{11E93867-27F0-48FB-9F3A-FD4217499F49}" dt="2026-08-18T11:32:18.548" v="178" actId="14100"/>
        <pc:sldMkLst>
          <pc:docMk/>
          <pc:sldMk cId="1449469059" sldId="331"/>
        </pc:sldMkLst>
        <pc:spChg chg="mod">
          <ac:chgData name="Joshua Evans" userId="47b4519c2738926f" providerId="LiveId" clId="{11E93867-27F0-48FB-9F3A-FD4217499F49}" dt="2026-08-18T11:32:18.548" v="178" actId="14100"/>
          <ac:spMkLst>
            <pc:docMk/>
            <pc:sldMk cId="1449469059" sldId="331"/>
            <ac:spMk id="3" creationId="{A4B1344A-0D8B-8D12-51D5-B6ACACEB719D}"/>
          </ac:spMkLst>
        </pc:spChg>
        <pc:picChg chg="mod">
          <ac:chgData name="Joshua Evans" userId="47b4519c2738926f" providerId="LiveId" clId="{11E93867-27F0-48FB-9F3A-FD4217499F49}" dt="2026-08-18T11:32:04.739" v="175" actId="1076"/>
          <ac:picMkLst>
            <pc:docMk/>
            <pc:sldMk cId="1449469059" sldId="331"/>
            <ac:picMk id="2" creationId="{2B87480B-2628-6CDB-E095-5AE3B35138E4}"/>
          </ac:picMkLst>
        </pc:picChg>
      </pc:sldChg>
      <pc:sldChg chg="addSp modSp new mod">
        <pc:chgData name="Joshua Evans" userId="47b4519c2738926f" providerId="LiveId" clId="{11E93867-27F0-48FB-9F3A-FD4217499F49}" dt="2026-08-18T11:29:24.972" v="157" actId="2085"/>
        <pc:sldMkLst>
          <pc:docMk/>
          <pc:sldMk cId="4016026613" sldId="332"/>
        </pc:sldMkLst>
        <pc:spChg chg="add mod">
          <ac:chgData name="Joshua Evans" userId="47b4519c2738926f" providerId="LiveId" clId="{11E93867-27F0-48FB-9F3A-FD4217499F49}" dt="2026-08-18T11:29:24.972" v="157" actId="2085"/>
          <ac:spMkLst>
            <pc:docMk/>
            <pc:sldMk cId="4016026613" sldId="332"/>
            <ac:spMk id="4" creationId="{2361B43B-E025-7669-0160-A3AE81651FAB}"/>
          </ac:spMkLst>
        </pc:spChg>
        <pc:picChg chg="add mod">
          <ac:chgData name="Joshua Evans" userId="47b4519c2738926f" providerId="LiveId" clId="{11E93867-27F0-48FB-9F3A-FD4217499F49}" dt="2026-08-18T11:28:56.569" v="150" actId="14100"/>
          <ac:picMkLst>
            <pc:docMk/>
            <pc:sldMk cId="4016026613" sldId="332"/>
            <ac:picMk id="3" creationId="{C45663EF-775A-277D-FA62-466D16FA9C4D}"/>
          </ac:picMkLst>
        </pc:picChg>
      </pc:sldChg>
      <pc:sldChg chg="addSp modSp new mod">
        <pc:chgData name="Joshua Evans" userId="47b4519c2738926f" providerId="LiveId" clId="{11E93867-27F0-48FB-9F3A-FD4217499F49}" dt="2026-08-18T11:30:54.291" v="171" actId="14100"/>
        <pc:sldMkLst>
          <pc:docMk/>
          <pc:sldMk cId="3520389074" sldId="333"/>
        </pc:sldMkLst>
        <pc:spChg chg="add mod">
          <ac:chgData name="Joshua Evans" userId="47b4519c2738926f" providerId="LiveId" clId="{11E93867-27F0-48FB-9F3A-FD4217499F49}" dt="2026-08-18T11:30:40.324" v="167" actId="2085"/>
          <ac:spMkLst>
            <pc:docMk/>
            <pc:sldMk cId="3520389074" sldId="333"/>
            <ac:spMk id="4" creationId="{F8D023AC-F4AE-93CD-C55C-73FB388DCA96}"/>
          </ac:spMkLst>
        </pc:spChg>
        <pc:spChg chg="add mod">
          <ac:chgData name="Joshua Evans" userId="47b4519c2738926f" providerId="LiveId" clId="{11E93867-27F0-48FB-9F3A-FD4217499F49}" dt="2026-08-18T11:30:54.291" v="171" actId="14100"/>
          <ac:spMkLst>
            <pc:docMk/>
            <pc:sldMk cId="3520389074" sldId="333"/>
            <ac:spMk id="6" creationId="{F9F99091-E9DC-61E1-A14A-0DC92AFE0443}"/>
          </ac:spMkLst>
        </pc:spChg>
        <pc:picChg chg="add mod">
          <ac:chgData name="Joshua Evans" userId="47b4519c2738926f" providerId="LiveId" clId="{11E93867-27F0-48FB-9F3A-FD4217499F49}" dt="2026-08-18T11:30:16.792" v="162" actId="14100"/>
          <ac:picMkLst>
            <pc:docMk/>
            <pc:sldMk cId="3520389074" sldId="333"/>
            <ac:picMk id="3" creationId="{06098967-E8DD-09D7-D85E-BA07C2902E3C}"/>
          </ac:picMkLst>
        </pc:picChg>
      </pc:sldChg>
      <pc:sldChg chg="addSp modSp new mod">
        <pc:chgData name="Joshua Evans" userId="47b4519c2738926f" providerId="LiveId" clId="{11E93867-27F0-48FB-9F3A-FD4217499F49}" dt="2026-08-18T11:34:32.943" v="188" actId="1076"/>
        <pc:sldMkLst>
          <pc:docMk/>
          <pc:sldMk cId="482141173" sldId="334"/>
        </pc:sldMkLst>
        <pc:picChg chg="add mod">
          <ac:chgData name="Joshua Evans" userId="47b4519c2738926f" providerId="LiveId" clId="{11E93867-27F0-48FB-9F3A-FD4217499F49}" dt="2026-08-18T11:32:29.808" v="182" actId="14100"/>
          <ac:picMkLst>
            <pc:docMk/>
            <pc:sldMk cId="482141173" sldId="334"/>
            <ac:picMk id="3" creationId="{6EAEF057-A411-7658-CBEB-031359EAA14E}"/>
          </ac:picMkLst>
        </pc:picChg>
        <pc:picChg chg="add mod">
          <ac:chgData name="Joshua Evans" userId="47b4519c2738926f" providerId="LiveId" clId="{11E93867-27F0-48FB-9F3A-FD4217499F49}" dt="2026-08-18T11:34:32.943" v="188" actId="1076"/>
          <ac:picMkLst>
            <pc:docMk/>
            <pc:sldMk cId="482141173" sldId="334"/>
            <ac:picMk id="5" creationId="{27FD5DFA-1014-A192-DC57-ACB542285047}"/>
          </ac:picMkLst>
        </pc:picChg>
      </pc:sldChg>
      <pc:sldChg chg="addSp modSp new mod">
        <pc:chgData name="Joshua Evans" userId="47b4519c2738926f" providerId="LiveId" clId="{11E93867-27F0-48FB-9F3A-FD4217499F49}" dt="2026-08-18T11:35:29.783" v="198" actId="1076"/>
        <pc:sldMkLst>
          <pc:docMk/>
          <pc:sldMk cId="4060234006" sldId="335"/>
        </pc:sldMkLst>
        <pc:picChg chg="add mod">
          <ac:chgData name="Joshua Evans" userId="47b4519c2738926f" providerId="LiveId" clId="{11E93867-27F0-48FB-9F3A-FD4217499F49}" dt="2026-08-18T11:34:48.379" v="194" actId="1076"/>
          <ac:picMkLst>
            <pc:docMk/>
            <pc:sldMk cId="4060234006" sldId="335"/>
            <ac:picMk id="3" creationId="{FC935E35-34AE-11A6-9BC6-0142018C2EEA}"/>
          </ac:picMkLst>
        </pc:picChg>
        <pc:picChg chg="add mod">
          <ac:chgData name="Joshua Evans" userId="47b4519c2738926f" providerId="LiveId" clId="{11E93867-27F0-48FB-9F3A-FD4217499F49}" dt="2026-08-18T11:34:52.211" v="196" actId="14100"/>
          <ac:picMkLst>
            <pc:docMk/>
            <pc:sldMk cId="4060234006" sldId="335"/>
            <ac:picMk id="5" creationId="{616C4792-DCA2-FD11-BA14-DE6B2924E167}"/>
          </ac:picMkLst>
        </pc:picChg>
        <pc:picChg chg="add mod">
          <ac:chgData name="Joshua Evans" userId="47b4519c2738926f" providerId="LiveId" clId="{11E93867-27F0-48FB-9F3A-FD4217499F49}" dt="2026-08-18T11:35:29.783" v="198" actId="1076"/>
          <ac:picMkLst>
            <pc:docMk/>
            <pc:sldMk cId="4060234006" sldId="335"/>
            <ac:picMk id="7" creationId="{4FE2B81A-D9BC-6C1E-8136-D3358ED18C1E}"/>
          </ac:picMkLst>
        </pc:picChg>
      </pc:sldChg>
      <pc:sldChg chg="addSp delSp modSp add mod">
        <pc:chgData name="Joshua Evans" userId="47b4519c2738926f" providerId="LiveId" clId="{11E93867-27F0-48FB-9F3A-FD4217499F49}" dt="2026-08-18T11:36:48.324" v="211" actId="14100"/>
        <pc:sldMkLst>
          <pc:docMk/>
          <pc:sldMk cId="3491419494" sldId="336"/>
        </pc:sldMkLst>
        <pc:spChg chg="add mod">
          <ac:chgData name="Joshua Evans" userId="47b4519c2738926f" providerId="LiveId" clId="{11E93867-27F0-48FB-9F3A-FD4217499F49}" dt="2026-08-18T11:36:23.896" v="206" actId="1076"/>
          <ac:spMkLst>
            <pc:docMk/>
            <pc:sldMk cId="3491419494" sldId="336"/>
            <ac:spMk id="2" creationId="{5A0522DB-B41A-463F-FC87-B1FCE44D1DFC}"/>
          </ac:spMkLst>
        </pc:spChg>
        <pc:spChg chg="add mod">
          <ac:chgData name="Joshua Evans" userId="47b4519c2738926f" providerId="LiveId" clId="{11E93867-27F0-48FB-9F3A-FD4217499F49}" dt="2026-08-18T11:36:48.324" v="211" actId="14100"/>
          <ac:spMkLst>
            <pc:docMk/>
            <pc:sldMk cId="3491419494" sldId="336"/>
            <ac:spMk id="9" creationId="{1646940B-6B8D-85EB-88D2-7B0D33A3EC6A}"/>
          </ac:spMkLst>
        </pc:spChg>
        <pc:picChg chg="add del">
          <ac:chgData name="Joshua Evans" userId="47b4519c2738926f" providerId="LiveId" clId="{11E93867-27F0-48FB-9F3A-FD4217499F49}" dt="2026-08-18T11:36:37.488" v="208" actId="22"/>
          <ac:picMkLst>
            <pc:docMk/>
            <pc:sldMk cId="3491419494" sldId="336"/>
            <ac:picMk id="6" creationId="{0EB5867B-F446-3711-8571-5C7BB318F0FE}"/>
          </ac:picMkLst>
        </pc:picChg>
      </pc:sldChg>
      <pc:sldChg chg="addSp delSp modSp add mod">
        <pc:chgData name="Joshua Evans" userId="47b4519c2738926f" providerId="LiveId" clId="{11E93867-27F0-48FB-9F3A-FD4217499F49}" dt="2026-08-18T11:38:23.519" v="232" actId="478"/>
        <pc:sldMkLst>
          <pc:docMk/>
          <pc:sldMk cId="548789255" sldId="337"/>
        </pc:sldMkLst>
        <pc:spChg chg="mod">
          <ac:chgData name="Joshua Evans" userId="47b4519c2738926f" providerId="LiveId" clId="{11E93867-27F0-48FB-9F3A-FD4217499F49}" dt="2026-08-18T11:37:23.223" v="222" actId="14100"/>
          <ac:spMkLst>
            <pc:docMk/>
            <pc:sldMk cId="548789255" sldId="337"/>
            <ac:spMk id="2" creationId="{A9767689-CDBD-89E7-842A-653C0500E7F1}"/>
          </ac:spMkLst>
        </pc:spChg>
        <pc:spChg chg="mod">
          <ac:chgData name="Joshua Evans" userId="47b4519c2738926f" providerId="LiveId" clId="{11E93867-27F0-48FB-9F3A-FD4217499F49}" dt="2026-08-18T11:37:06.021" v="215" actId="14100"/>
          <ac:spMkLst>
            <pc:docMk/>
            <pc:sldMk cId="548789255" sldId="337"/>
            <ac:spMk id="9" creationId="{D788828D-98ED-9EAD-443B-1E78E483B880}"/>
          </ac:spMkLst>
        </pc:spChg>
        <pc:cxnChg chg="add del mod">
          <ac:chgData name="Joshua Evans" userId="47b4519c2738926f" providerId="LiveId" clId="{11E93867-27F0-48FB-9F3A-FD4217499F49}" dt="2026-08-18T11:38:23.519" v="232" actId="478"/>
          <ac:cxnSpMkLst>
            <pc:docMk/>
            <pc:sldMk cId="548789255" sldId="337"/>
            <ac:cxnSpMk id="6" creationId="{283B9DB2-3D5E-8C30-52C7-33D4A43C15DF}"/>
          </ac:cxnSpMkLst>
        </pc:cxnChg>
      </pc:sldChg>
      <pc:sldChg chg="addSp modSp add mod">
        <pc:chgData name="Joshua Evans" userId="47b4519c2738926f" providerId="LiveId" clId="{11E93867-27F0-48FB-9F3A-FD4217499F49}" dt="2026-08-18T11:38:06.646" v="230" actId="14100"/>
        <pc:sldMkLst>
          <pc:docMk/>
          <pc:sldMk cId="3600774892" sldId="338"/>
        </pc:sldMkLst>
        <pc:spChg chg="add mod">
          <ac:chgData name="Joshua Evans" userId="47b4519c2738926f" providerId="LiveId" clId="{11E93867-27F0-48FB-9F3A-FD4217499F49}" dt="2026-08-18T11:38:06.646" v="230" actId="14100"/>
          <ac:spMkLst>
            <pc:docMk/>
            <pc:sldMk cId="3600774892" sldId="338"/>
            <ac:spMk id="8" creationId="{7DFC8E9C-F433-35B6-06B5-13B8A29AFF62}"/>
          </ac:spMkLst>
        </pc:spChg>
      </pc:sldChg>
      <pc:sldChg chg="modSp add mod">
        <pc:chgData name="Joshua Evans" userId="47b4519c2738926f" providerId="LiveId" clId="{11E93867-27F0-48FB-9F3A-FD4217499F49}" dt="2026-08-18T11:38:45.660" v="235" actId="14100"/>
        <pc:sldMkLst>
          <pc:docMk/>
          <pc:sldMk cId="2399877890" sldId="339"/>
        </pc:sldMkLst>
        <pc:spChg chg="mod">
          <ac:chgData name="Joshua Evans" userId="47b4519c2738926f" providerId="LiveId" clId="{11E93867-27F0-48FB-9F3A-FD4217499F49}" dt="2026-08-18T11:38:45.660" v="235" actId="14100"/>
          <ac:spMkLst>
            <pc:docMk/>
            <pc:sldMk cId="2399877890" sldId="339"/>
            <ac:spMk id="2" creationId="{A0873E38-F6F7-3EE0-4876-E4EF31E02254}"/>
          </ac:spMkLst>
        </pc:spChg>
      </pc:sldChg>
      <pc:sldChg chg="add ord">
        <pc:chgData name="Joshua Evans" userId="47b4519c2738926f" providerId="LiveId" clId="{11E93867-27F0-48FB-9F3A-FD4217499F49}" dt="2026-08-18T11:40:31.566" v="240"/>
        <pc:sldMkLst>
          <pc:docMk/>
          <pc:sldMk cId="0" sldId="340"/>
        </pc:sldMkLst>
      </pc:sldChg>
      <pc:sldChg chg="add">
        <pc:chgData name="Joshua Evans" userId="47b4519c2738926f" providerId="LiveId" clId="{11E93867-27F0-48FB-9F3A-FD4217499F49}" dt="2026-08-18T11:40:55.736" v="242"/>
        <pc:sldMkLst>
          <pc:docMk/>
          <pc:sldMk cId="0" sldId="34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6C0781-4D60-44D0-AD11-320574D1D0B8}"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8ED6A-4B88-4BF6-B320-33A4BEAFDCF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872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6C0781-4D60-44D0-AD11-320574D1D0B8}"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8ED6A-4B88-4BF6-B320-33A4BEAFDCFC}" type="slidenum">
              <a:rPr lang="en-US" smtClean="0"/>
              <a:t>‹#›</a:t>
            </a:fld>
            <a:endParaRPr lang="en-US"/>
          </a:p>
        </p:txBody>
      </p:sp>
    </p:spTree>
    <p:extLst>
      <p:ext uri="{BB962C8B-B14F-4D97-AF65-F5344CB8AC3E}">
        <p14:creationId xmlns:p14="http://schemas.microsoft.com/office/powerpoint/2010/main" val="3013444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6C0781-4D60-44D0-AD11-320574D1D0B8}"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8ED6A-4B88-4BF6-B320-33A4BEAFDCFC}" type="slidenum">
              <a:rPr lang="en-US" smtClean="0"/>
              <a:t>‹#›</a:t>
            </a:fld>
            <a:endParaRPr lang="en-US"/>
          </a:p>
        </p:txBody>
      </p:sp>
    </p:spTree>
    <p:extLst>
      <p:ext uri="{BB962C8B-B14F-4D97-AF65-F5344CB8AC3E}">
        <p14:creationId xmlns:p14="http://schemas.microsoft.com/office/powerpoint/2010/main" val="641823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extBox 1"/>
          <p:cNvSpPr txBox="1"/>
          <p:nvPr userDrawn="1"/>
        </p:nvSpPr>
        <p:spPr>
          <a:xfrm>
            <a:off x="203201" y="6477001"/>
            <a:ext cx="1051891" cy="246221"/>
          </a:xfrm>
          <a:prstGeom prst="rect">
            <a:avLst/>
          </a:prstGeom>
          <a:noFill/>
        </p:spPr>
        <p:txBody>
          <a:bodyPr wrap="none" rtlCol="0">
            <a:spAutoFit/>
          </a:bodyPr>
          <a:lstStyle/>
          <a:p>
            <a:r>
              <a:rPr lang="en-US" sz="1000" dirty="0"/>
              <a:t>Copyrights apply</a:t>
            </a:r>
          </a:p>
        </p:txBody>
      </p:sp>
    </p:spTree>
    <p:extLst>
      <p:ext uri="{BB962C8B-B14F-4D97-AF65-F5344CB8AC3E}">
        <p14:creationId xmlns:p14="http://schemas.microsoft.com/office/powerpoint/2010/main" val="3389558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6C0781-4D60-44D0-AD11-320574D1D0B8}"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8ED6A-4B88-4BF6-B320-33A4BEAFDCFC}" type="slidenum">
              <a:rPr lang="en-US" smtClean="0"/>
              <a:t>‹#›</a:t>
            </a:fld>
            <a:endParaRPr lang="en-US"/>
          </a:p>
        </p:txBody>
      </p:sp>
    </p:spTree>
    <p:extLst>
      <p:ext uri="{BB962C8B-B14F-4D97-AF65-F5344CB8AC3E}">
        <p14:creationId xmlns:p14="http://schemas.microsoft.com/office/powerpoint/2010/main" val="2706189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6C0781-4D60-44D0-AD11-320574D1D0B8}"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8ED6A-4B88-4BF6-B320-33A4BEAFDCF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581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6C0781-4D60-44D0-AD11-320574D1D0B8}"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8ED6A-4B88-4BF6-B320-33A4BEAFDCFC}" type="slidenum">
              <a:rPr lang="en-US" smtClean="0"/>
              <a:t>‹#›</a:t>
            </a:fld>
            <a:endParaRPr lang="en-US"/>
          </a:p>
        </p:txBody>
      </p:sp>
    </p:spTree>
    <p:extLst>
      <p:ext uri="{BB962C8B-B14F-4D97-AF65-F5344CB8AC3E}">
        <p14:creationId xmlns:p14="http://schemas.microsoft.com/office/powerpoint/2010/main" val="2960037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6C0781-4D60-44D0-AD11-320574D1D0B8}"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88ED6A-4B88-4BF6-B320-33A4BEAFDCFC}" type="slidenum">
              <a:rPr lang="en-US" smtClean="0"/>
              <a:t>‹#›</a:t>
            </a:fld>
            <a:endParaRPr lang="en-US"/>
          </a:p>
        </p:txBody>
      </p:sp>
    </p:spTree>
    <p:extLst>
      <p:ext uri="{BB962C8B-B14F-4D97-AF65-F5344CB8AC3E}">
        <p14:creationId xmlns:p14="http://schemas.microsoft.com/office/powerpoint/2010/main" val="643419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C0781-4D60-44D0-AD11-320574D1D0B8}"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88ED6A-4B88-4BF6-B320-33A4BEAFDCFC}" type="slidenum">
              <a:rPr lang="en-US" smtClean="0"/>
              <a:t>‹#›</a:t>
            </a:fld>
            <a:endParaRPr lang="en-US"/>
          </a:p>
        </p:txBody>
      </p:sp>
    </p:spTree>
    <p:extLst>
      <p:ext uri="{BB962C8B-B14F-4D97-AF65-F5344CB8AC3E}">
        <p14:creationId xmlns:p14="http://schemas.microsoft.com/office/powerpoint/2010/main" val="2574306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C26C0781-4D60-44D0-AD11-320574D1D0B8}" type="datetimeFigureOut">
              <a:rPr lang="en-US" smtClean="0"/>
              <a:t>8/18/2026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688ED6A-4B88-4BF6-B320-33A4BEAFDCFC}" type="slidenum">
              <a:rPr lang="en-US" smtClean="0"/>
              <a:t>‹#›</a:t>
            </a:fld>
            <a:endParaRPr lang="en-US"/>
          </a:p>
        </p:txBody>
      </p:sp>
    </p:spTree>
    <p:extLst>
      <p:ext uri="{BB962C8B-B14F-4D97-AF65-F5344CB8AC3E}">
        <p14:creationId xmlns:p14="http://schemas.microsoft.com/office/powerpoint/2010/main" val="756372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26C0781-4D60-44D0-AD11-320574D1D0B8}" type="datetimeFigureOut">
              <a:rPr lang="en-US" smtClean="0"/>
              <a:t>8/18/2026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688ED6A-4B88-4BF6-B320-33A4BEAFDCFC}" type="slidenum">
              <a:rPr lang="en-US" smtClean="0"/>
              <a:t>‹#›</a:t>
            </a:fld>
            <a:endParaRPr lang="en-US"/>
          </a:p>
        </p:txBody>
      </p:sp>
    </p:spTree>
    <p:extLst>
      <p:ext uri="{BB962C8B-B14F-4D97-AF65-F5344CB8AC3E}">
        <p14:creationId xmlns:p14="http://schemas.microsoft.com/office/powerpoint/2010/main" val="2089477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26C0781-4D60-44D0-AD11-320574D1D0B8}"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8ED6A-4B88-4BF6-B320-33A4BEAFDCFC}" type="slidenum">
              <a:rPr lang="en-US" smtClean="0"/>
              <a:t>‹#›</a:t>
            </a:fld>
            <a:endParaRPr lang="en-US"/>
          </a:p>
        </p:txBody>
      </p:sp>
    </p:spTree>
    <p:extLst>
      <p:ext uri="{BB962C8B-B14F-4D97-AF65-F5344CB8AC3E}">
        <p14:creationId xmlns:p14="http://schemas.microsoft.com/office/powerpoint/2010/main" val="254331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26C0781-4D60-44D0-AD11-320574D1D0B8}" type="datetimeFigureOut">
              <a:rPr lang="en-US" smtClean="0"/>
              <a:t>8/18/2026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688ED6A-4B88-4BF6-B320-33A4BEAFDCFC}"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26922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cvriskcalculator.com/"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6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cvriskcalculator.com/"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cvriskcalculator.com/"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hyperlink" Target="https://www.ncbi.nlm.nih.gov/pubmed/33688591" TargetMode="External"/><Relationship Id="rId3" Type="http://schemas.openxmlformats.org/officeDocument/2006/relationships/hyperlink" Target="https://doi.org/10.1016/j.jacc.2025.11.016" TargetMode="External"/><Relationship Id="rId7" Type="http://schemas.openxmlformats.org/officeDocument/2006/relationships/hyperlink" Target="https://dx.doi.org/10.35772%2Fghm.2020.01078" TargetMode="External"/><Relationship Id="rId2" Type="http://schemas.openxmlformats.org/officeDocument/2006/relationships/hyperlink" Target="https://www.ahajournals.org/doi/10.1161/CIR.0000000000000625" TargetMode="External"/><Relationship Id="rId1" Type="http://schemas.openxmlformats.org/officeDocument/2006/relationships/slideLayout" Target="../slideLayouts/slideLayout2.xml"/><Relationship Id="rId6" Type="http://schemas.openxmlformats.org/officeDocument/2006/relationships/hyperlink" Target="https://www.ncbi.nlm.nih.gov/pmc/articles/PMC7936375/" TargetMode="External"/><Relationship Id="rId5" Type="http://schemas.openxmlformats.org/officeDocument/2006/relationships/hyperlink" Target="https://www.ncbi.nlm.nih.gov/pubmed/?term=Yoshida%20H%5BAuthor%5D&amp;cauthor=true&amp;cauthor_uid=33688591" TargetMode="External"/><Relationship Id="rId4" Type="http://schemas.openxmlformats.org/officeDocument/2006/relationships/hyperlink" Target="https://www.ncbi.nlm.nih.gov/pubmed/?term=Yanai%20H%5BAuthor%5D&amp;cauthor=true&amp;cauthor_uid=33688591"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289754" y="639097"/>
            <a:ext cx="6253317" cy="3686015"/>
          </a:xfrm>
        </p:spPr>
        <p:txBody>
          <a:bodyPr>
            <a:normAutofit/>
          </a:bodyPr>
          <a:lstStyle/>
          <a:p>
            <a:r>
              <a:rPr lang="en-US" dirty="0"/>
              <a:t>Hypertension and Dyslipidemia</a:t>
            </a:r>
          </a:p>
        </p:txBody>
      </p:sp>
      <p:sp>
        <p:nvSpPr>
          <p:cNvPr id="3" name="Subtitle 2"/>
          <p:cNvSpPr>
            <a:spLocks noGrp="1"/>
          </p:cNvSpPr>
          <p:nvPr>
            <p:ph type="subTitle" idx="1"/>
          </p:nvPr>
        </p:nvSpPr>
        <p:spPr>
          <a:xfrm>
            <a:off x="5289753" y="4455621"/>
            <a:ext cx="6269347" cy="1238616"/>
          </a:xfrm>
        </p:spPr>
        <p:txBody>
          <a:bodyPr>
            <a:normAutofit/>
          </a:bodyPr>
          <a:lstStyle/>
          <a:p>
            <a:r>
              <a:rPr lang="en-US" sz="1900" dirty="0">
                <a:solidFill>
                  <a:schemeClr val="tx1">
                    <a:lumMod val="85000"/>
                    <a:lumOff val="15000"/>
                  </a:schemeClr>
                </a:solidFill>
              </a:rPr>
              <a:t>Joshua Evans, MD, MPH, </a:t>
            </a:r>
            <a:r>
              <a:rPr lang="en-US" sz="1900" dirty="0" err="1">
                <a:solidFill>
                  <a:schemeClr val="tx1">
                    <a:lumMod val="85000"/>
                    <a:lumOff val="15000"/>
                  </a:schemeClr>
                </a:solidFill>
              </a:rPr>
              <a:t>facp</a:t>
            </a:r>
            <a:endParaRPr lang="en-US" sz="1900" dirty="0">
              <a:solidFill>
                <a:schemeClr val="tx1">
                  <a:lumMod val="85000"/>
                  <a:lumOff val="15000"/>
                </a:schemeClr>
              </a:solidFill>
            </a:endParaRPr>
          </a:p>
          <a:p>
            <a:r>
              <a:rPr lang="en-US" sz="1900" dirty="0">
                <a:solidFill>
                  <a:schemeClr val="tx1">
                    <a:lumMod val="85000"/>
                    <a:lumOff val="15000"/>
                  </a:schemeClr>
                </a:solidFill>
              </a:rPr>
              <a:t>Associate Professor Internal Medicine</a:t>
            </a:r>
          </a:p>
          <a:p>
            <a:r>
              <a:rPr lang="en-US" sz="1900" dirty="0">
                <a:solidFill>
                  <a:schemeClr val="tx1">
                    <a:lumMod val="85000"/>
                    <a:lumOff val="15000"/>
                  </a:schemeClr>
                </a:solidFill>
              </a:rPr>
              <a:t>Medical Director – Loc General medicine</a:t>
            </a:r>
          </a:p>
        </p:txBody>
      </p:sp>
      <p:pic>
        <p:nvPicPr>
          <p:cNvPr id="7" name="Graphic 6" descr="Heart Organ">
            <a:extLst>
              <a:ext uri="{FF2B5EF4-FFF2-40B4-BE49-F238E27FC236}">
                <a16:creationId xmlns:a16="http://schemas.microsoft.com/office/drawing/2014/main" id="{CBC16BEE-A913-1754-8308-54ECF6FAA99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33999" y="1163529"/>
            <a:ext cx="4001315" cy="4001315"/>
          </a:xfrm>
          <a:prstGeom prst="rect">
            <a:avLst/>
          </a:prstGeom>
        </p:spPr>
      </p:pic>
      <p:cxnSp>
        <p:nvCxnSpPr>
          <p:cNvPr id="6" name="Straight Connector 5">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050195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Diagnosis / Work-up of Hypertension – Next?</a:t>
            </a:r>
          </a:p>
        </p:txBody>
      </p:sp>
      <p:sp>
        <p:nvSpPr>
          <p:cNvPr id="3" name="Content Placeholder 2"/>
          <p:cNvSpPr>
            <a:spLocks noGrp="1"/>
          </p:cNvSpPr>
          <p:nvPr>
            <p:ph idx="1"/>
          </p:nvPr>
        </p:nvSpPr>
        <p:spPr/>
        <p:txBody>
          <a:bodyPr>
            <a:normAutofit/>
          </a:bodyPr>
          <a:lstStyle/>
          <a:p>
            <a:pPr>
              <a:buFont typeface="Wingdings" pitchFamily="2" charset="2"/>
              <a:buChar char="§"/>
              <a:defRPr/>
            </a:pPr>
            <a:r>
              <a:rPr lang="en-US" altLang="en-US" dirty="0"/>
              <a:t>Basic Tests  </a:t>
            </a:r>
          </a:p>
          <a:p>
            <a:pPr lvl="1">
              <a:buFontTx/>
              <a:buChar char="•"/>
              <a:defRPr/>
            </a:pPr>
            <a:r>
              <a:rPr lang="en-US" altLang="en-US" dirty="0"/>
              <a:t> Serum potassium, creatinine, or the corresponding estimated GFR</a:t>
            </a:r>
          </a:p>
          <a:p>
            <a:pPr lvl="1">
              <a:buFontTx/>
              <a:buChar char="•"/>
              <a:defRPr/>
            </a:pPr>
            <a:r>
              <a:rPr lang="en-US" altLang="en-US" dirty="0"/>
              <a:t> CBC</a:t>
            </a:r>
          </a:p>
          <a:p>
            <a:pPr lvl="1">
              <a:buFontTx/>
              <a:buChar char="•"/>
              <a:defRPr/>
            </a:pPr>
            <a:r>
              <a:rPr lang="en-US" altLang="en-US" dirty="0"/>
              <a:t> Lipid profile, after 8- to 12-hour fast</a:t>
            </a:r>
          </a:p>
          <a:p>
            <a:pPr lvl="1">
              <a:buFontTx/>
              <a:buChar char="•"/>
              <a:defRPr/>
            </a:pPr>
            <a:r>
              <a:rPr lang="en-US" altLang="en-US" dirty="0"/>
              <a:t> Fasting blood glucose / </a:t>
            </a:r>
            <a:r>
              <a:rPr lang="en-US" altLang="en-US" dirty="0" err="1"/>
              <a:t>Hgb</a:t>
            </a:r>
            <a:r>
              <a:rPr lang="en-US" altLang="en-US" dirty="0"/>
              <a:t> A1c</a:t>
            </a:r>
          </a:p>
          <a:p>
            <a:pPr lvl="1">
              <a:buFontTx/>
              <a:buChar char="•"/>
              <a:defRPr/>
            </a:pPr>
            <a:r>
              <a:rPr lang="en-US" altLang="en-US" dirty="0"/>
              <a:t> TSH</a:t>
            </a:r>
          </a:p>
          <a:p>
            <a:pPr lvl="1">
              <a:buFontTx/>
              <a:buChar char="•"/>
              <a:defRPr/>
            </a:pPr>
            <a:r>
              <a:rPr lang="en-US" altLang="en-US" dirty="0"/>
              <a:t> Urinalysis </a:t>
            </a:r>
          </a:p>
          <a:p>
            <a:pPr marL="457200" lvl="1" indent="0">
              <a:buNone/>
              <a:defRPr/>
            </a:pPr>
            <a:endParaRPr lang="en-US" altLang="en-US" dirty="0"/>
          </a:p>
          <a:p>
            <a:pPr>
              <a:buFont typeface="Wingdings" pitchFamily="2" charset="2"/>
              <a:buChar char="§"/>
              <a:defRPr/>
            </a:pPr>
            <a:r>
              <a:rPr lang="en-US" altLang="en-US" dirty="0"/>
              <a:t>Optional Tests to Consider</a:t>
            </a:r>
          </a:p>
          <a:p>
            <a:pPr lvl="1">
              <a:defRPr/>
            </a:pPr>
            <a:r>
              <a:rPr lang="en-US" altLang="en-US" dirty="0"/>
              <a:t>EKG</a:t>
            </a:r>
          </a:p>
          <a:p>
            <a:pPr lvl="1">
              <a:defRPr/>
            </a:pPr>
            <a:r>
              <a:rPr lang="en-US" altLang="en-US" dirty="0"/>
              <a:t>Micro-albumin/Cr. ratio</a:t>
            </a:r>
          </a:p>
          <a:p>
            <a:endParaRPr lang="en-US" dirty="0"/>
          </a:p>
        </p:txBody>
      </p:sp>
    </p:spTree>
    <p:extLst>
      <p:ext uri="{BB962C8B-B14F-4D97-AF65-F5344CB8AC3E}">
        <p14:creationId xmlns:p14="http://schemas.microsoft.com/office/powerpoint/2010/main" val="968722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t>Complications of Hypertension</a:t>
            </a:r>
          </a:p>
        </p:txBody>
      </p:sp>
      <p:sp>
        <p:nvSpPr>
          <p:cNvPr id="3" name="Content Placeholder 2"/>
          <p:cNvSpPr>
            <a:spLocks noGrp="1"/>
          </p:cNvSpPr>
          <p:nvPr>
            <p:ph idx="1"/>
          </p:nvPr>
        </p:nvSpPr>
        <p:spPr>
          <a:xfrm>
            <a:off x="515578" y="1825625"/>
            <a:ext cx="10233800" cy="4351338"/>
          </a:xfrm>
        </p:spPr>
        <p:txBody>
          <a:bodyPr/>
          <a:lstStyle/>
          <a:p>
            <a:pPr lvl="1">
              <a:spcAft>
                <a:spcPts val="0"/>
              </a:spcAft>
              <a:defRPr/>
            </a:pPr>
            <a:r>
              <a:rPr lang="en-US" altLang="en-US" sz="2000" dirty="0"/>
              <a:t>Direct relationship between BP and </a:t>
            </a:r>
            <a:r>
              <a:rPr lang="en-US" altLang="en-US" sz="2000" b="1" dirty="0"/>
              <a:t>cardiovascular disease</a:t>
            </a:r>
            <a:br>
              <a:rPr lang="en-US" altLang="en-US" sz="2000" dirty="0"/>
            </a:br>
            <a:endParaRPr lang="en-US" altLang="en-US" sz="2000" dirty="0"/>
          </a:p>
          <a:p>
            <a:pPr lvl="2">
              <a:spcAft>
                <a:spcPts val="0"/>
              </a:spcAft>
              <a:defRPr/>
            </a:pPr>
            <a:r>
              <a:rPr lang="en-US" altLang="en-US" sz="2000" dirty="0"/>
              <a:t>Continuous</a:t>
            </a:r>
          </a:p>
          <a:p>
            <a:pPr lvl="2">
              <a:spcAft>
                <a:spcPts val="0"/>
              </a:spcAft>
              <a:defRPr/>
            </a:pPr>
            <a:endParaRPr lang="en-US" altLang="en-US" sz="2000" dirty="0"/>
          </a:p>
          <a:p>
            <a:pPr lvl="2">
              <a:spcAft>
                <a:spcPts val="0"/>
              </a:spcAft>
              <a:defRPr/>
            </a:pPr>
            <a:r>
              <a:rPr lang="en-US" altLang="en-US" sz="2000" dirty="0"/>
              <a:t>Consistent</a:t>
            </a:r>
          </a:p>
          <a:p>
            <a:pPr lvl="2">
              <a:spcAft>
                <a:spcPts val="0"/>
              </a:spcAft>
              <a:defRPr/>
            </a:pPr>
            <a:endParaRPr lang="en-US" altLang="en-US" sz="2000" dirty="0"/>
          </a:p>
          <a:p>
            <a:pPr lvl="2">
              <a:spcAft>
                <a:spcPts val="0"/>
              </a:spcAft>
              <a:defRPr/>
            </a:pPr>
            <a:r>
              <a:rPr lang="en-US" altLang="en-US" sz="2000" dirty="0"/>
              <a:t>Independent of other risk factors </a:t>
            </a:r>
          </a:p>
          <a:p>
            <a:pPr lvl="2">
              <a:spcAft>
                <a:spcPts val="0"/>
              </a:spcAft>
              <a:defRPr/>
            </a:pPr>
            <a:endParaRPr lang="en-US" altLang="en-US" sz="2000" dirty="0"/>
          </a:p>
          <a:p>
            <a:pPr lvl="1">
              <a:spcAft>
                <a:spcPts val="0"/>
              </a:spcAft>
              <a:defRPr/>
            </a:pPr>
            <a:r>
              <a:rPr lang="en-US" altLang="en-US" sz="2000" dirty="0"/>
              <a:t>No evidence of a BP threshold for no CVD risk</a:t>
            </a:r>
          </a:p>
          <a:p>
            <a:pPr lvl="2">
              <a:spcAft>
                <a:spcPts val="0"/>
              </a:spcAft>
              <a:defRPr/>
            </a:pPr>
            <a:r>
              <a:rPr lang="en-US" altLang="en-US" sz="2000" dirty="0"/>
              <a:t>CV mortality increases progressively throughout range of BP</a:t>
            </a:r>
          </a:p>
          <a:p>
            <a:pPr lvl="2">
              <a:spcAft>
                <a:spcPts val="0"/>
              </a:spcAft>
              <a:defRPr/>
            </a:pPr>
            <a:endParaRPr lang="en-US" altLang="en-US" sz="2000" dirty="0"/>
          </a:p>
          <a:p>
            <a:pPr lvl="2">
              <a:spcAft>
                <a:spcPts val="0"/>
              </a:spcAft>
              <a:defRPr/>
            </a:pPr>
            <a:r>
              <a:rPr lang="en-US" altLang="en-US" sz="2000" dirty="0"/>
              <a:t>Risk of CVD beginning at 115/75 mmHg and doubles with each increment of 20/10 mmHg up to 185/115 mmHg</a:t>
            </a:r>
          </a:p>
          <a:p>
            <a:pPr eaLnBrk="1" fontAlgn="auto" hangingPunct="1">
              <a:spcAft>
                <a:spcPts val="0"/>
              </a:spcAft>
              <a:defRPr/>
            </a:pPr>
            <a:endParaRPr lang="en-US" dirty="0"/>
          </a:p>
        </p:txBody>
      </p:sp>
    </p:spTree>
    <p:extLst>
      <p:ext uri="{BB962C8B-B14F-4D97-AF65-F5344CB8AC3E}">
        <p14:creationId xmlns:p14="http://schemas.microsoft.com/office/powerpoint/2010/main" val="3219876516"/>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art 6">
            <a:extLst>
              <a:ext uri="{FF2B5EF4-FFF2-40B4-BE49-F238E27FC236}">
                <a16:creationId xmlns:a16="http://schemas.microsoft.com/office/drawing/2014/main" id="{A5AF0897-7896-E0F0-FDC2-810DC902B15F}"/>
              </a:ext>
            </a:extLst>
          </p:cNvPr>
          <p:cNvSpPr/>
          <p:nvPr/>
        </p:nvSpPr>
        <p:spPr>
          <a:xfrm>
            <a:off x="7810048" y="2042133"/>
            <a:ext cx="2801805" cy="2569972"/>
          </a:xfrm>
          <a:prstGeom prst="hear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eaLnBrk="1" fontAlgn="auto" hangingPunct="1">
              <a:spcAft>
                <a:spcPts val="0"/>
              </a:spcAft>
              <a:defRPr/>
            </a:pPr>
            <a:r>
              <a:rPr lang="en-US" altLang="en-US" dirty="0"/>
              <a:t>Sequelae of Hypertension</a:t>
            </a:r>
            <a:endParaRPr lang="en-US" dirty="0"/>
          </a:p>
        </p:txBody>
      </p:sp>
      <p:sp>
        <p:nvSpPr>
          <p:cNvPr id="3" name="Content Placeholder 2"/>
          <p:cNvSpPr>
            <a:spLocks noGrp="1"/>
          </p:cNvSpPr>
          <p:nvPr>
            <p:ph idx="1"/>
          </p:nvPr>
        </p:nvSpPr>
        <p:spPr>
          <a:xfrm>
            <a:off x="1120000" y="1825625"/>
            <a:ext cx="10233800" cy="4351338"/>
          </a:xfrm>
        </p:spPr>
        <p:txBody>
          <a:bodyPr/>
          <a:lstStyle/>
          <a:p>
            <a:pPr eaLnBrk="1" fontAlgn="auto" hangingPunct="1">
              <a:spcAft>
                <a:spcPts val="0"/>
              </a:spcAft>
              <a:defRPr/>
            </a:pPr>
            <a:r>
              <a:rPr lang="en-US" altLang="en-US" dirty="0"/>
              <a:t>Untreated:</a:t>
            </a:r>
          </a:p>
          <a:p>
            <a:pPr lvl="1" eaLnBrk="1" fontAlgn="auto" hangingPunct="1">
              <a:spcAft>
                <a:spcPts val="0"/>
              </a:spcAft>
              <a:defRPr/>
            </a:pPr>
            <a:r>
              <a:rPr lang="en-US" altLang="en-US" dirty="0"/>
              <a:t>50% die of Ischemic Heart Disease (IHD)or Heart Failure</a:t>
            </a:r>
          </a:p>
          <a:p>
            <a:pPr lvl="1" eaLnBrk="1" fontAlgn="auto" hangingPunct="1">
              <a:spcAft>
                <a:spcPts val="0"/>
              </a:spcAft>
              <a:defRPr/>
            </a:pPr>
            <a:r>
              <a:rPr lang="en-US" altLang="en-US" dirty="0"/>
              <a:t>33% more die of stroke (CVA-cerebrovascular accident)</a:t>
            </a:r>
          </a:p>
          <a:p>
            <a:pPr eaLnBrk="1" fontAlgn="auto" hangingPunct="1">
              <a:spcAft>
                <a:spcPts val="0"/>
              </a:spcAft>
              <a:defRPr/>
            </a:pPr>
            <a:r>
              <a:rPr lang="en-US" altLang="en-US" dirty="0"/>
              <a:t>Cardiac hypertrophy</a:t>
            </a:r>
          </a:p>
          <a:p>
            <a:pPr eaLnBrk="1" fontAlgn="auto" hangingPunct="1">
              <a:spcAft>
                <a:spcPts val="0"/>
              </a:spcAft>
              <a:defRPr/>
            </a:pPr>
            <a:r>
              <a:rPr lang="en-US" altLang="en-US" dirty="0"/>
              <a:t>Heart failure</a:t>
            </a:r>
          </a:p>
          <a:p>
            <a:pPr eaLnBrk="1" fontAlgn="auto" hangingPunct="1">
              <a:spcAft>
                <a:spcPts val="0"/>
              </a:spcAft>
              <a:defRPr/>
            </a:pPr>
            <a:r>
              <a:rPr lang="en-US" altLang="en-US" dirty="0"/>
              <a:t>Multi-infarct dementia / Small vessel ischemia</a:t>
            </a:r>
          </a:p>
          <a:p>
            <a:pPr eaLnBrk="1" fontAlgn="auto" hangingPunct="1">
              <a:spcAft>
                <a:spcPts val="0"/>
              </a:spcAft>
              <a:defRPr/>
            </a:pPr>
            <a:r>
              <a:rPr lang="en-US" altLang="en-US" dirty="0"/>
              <a:t>Aortic dissection</a:t>
            </a:r>
          </a:p>
          <a:p>
            <a:pPr eaLnBrk="1" fontAlgn="auto" hangingPunct="1">
              <a:spcAft>
                <a:spcPts val="0"/>
              </a:spcAft>
              <a:defRPr/>
            </a:pPr>
            <a:r>
              <a:rPr lang="en-US" altLang="en-US" dirty="0"/>
              <a:t>Arrhythmias</a:t>
            </a:r>
          </a:p>
          <a:p>
            <a:pPr eaLnBrk="1" fontAlgn="auto" hangingPunct="1">
              <a:spcAft>
                <a:spcPts val="0"/>
              </a:spcAft>
              <a:defRPr/>
            </a:pPr>
            <a:r>
              <a:rPr lang="en-US" altLang="en-US" dirty="0"/>
              <a:t>End stage renal failure</a:t>
            </a:r>
          </a:p>
          <a:p>
            <a:pPr eaLnBrk="1" fontAlgn="auto" hangingPunct="1">
              <a:spcAft>
                <a:spcPts val="0"/>
              </a:spcAft>
              <a:defRPr/>
            </a:pPr>
            <a:r>
              <a:rPr lang="en-US" altLang="en-US" dirty="0"/>
              <a:t>Retinopathy </a:t>
            </a:r>
          </a:p>
        </p:txBody>
      </p:sp>
      <p:sp>
        <p:nvSpPr>
          <p:cNvPr id="4" name="Right Brace 3">
            <a:extLst>
              <a:ext uri="{FF2B5EF4-FFF2-40B4-BE49-F238E27FC236}">
                <a16:creationId xmlns:a16="http://schemas.microsoft.com/office/drawing/2014/main" id="{CD731C8B-3A2F-E485-E635-A15AC49FF16E}"/>
              </a:ext>
            </a:extLst>
          </p:cNvPr>
          <p:cNvSpPr/>
          <p:nvPr/>
        </p:nvSpPr>
        <p:spPr>
          <a:xfrm>
            <a:off x="6944810" y="1869162"/>
            <a:ext cx="442452" cy="2903363"/>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6C0BE8C0-97BF-48B9-A3B3-AF44B5B3063E}"/>
              </a:ext>
            </a:extLst>
          </p:cNvPr>
          <p:cNvSpPr txBox="1"/>
          <p:nvPr/>
        </p:nvSpPr>
        <p:spPr>
          <a:xfrm>
            <a:off x="8050549" y="2723475"/>
            <a:ext cx="2393379" cy="954107"/>
          </a:xfrm>
          <a:prstGeom prst="rect">
            <a:avLst/>
          </a:prstGeom>
          <a:noFill/>
        </p:spPr>
        <p:txBody>
          <a:bodyPr wrap="square" rtlCol="0">
            <a:spAutoFit/>
          </a:bodyPr>
          <a:lstStyle/>
          <a:p>
            <a:pPr algn="ctr"/>
            <a:r>
              <a:rPr lang="en-US" sz="2800" dirty="0"/>
              <a:t>Cardiovascular Disease</a:t>
            </a:r>
          </a:p>
        </p:txBody>
      </p:sp>
    </p:spTree>
    <p:extLst>
      <p:ext uri="{BB962C8B-B14F-4D97-AF65-F5344CB8AC3E}">
        <p14:creationId xmlns:p14="http://schemas.microsoft.com/office/powerpoint/2010/main" val="374737712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Hypertension: Clinical Manifestations</a:t>
            </a:r>
          </a:p>
        </p:txBody>
      </p:sp>
      <p:sp>
        <p:nvSpPr>
          <p:cNvPr id="3" name="Content Placeholder 2"/>
          <p:cNvSpPr>
            <a:spLocks noGrp="1"/>
          </p:cNvSpPr>
          <p:nvPr>
            <p:ph idx="1"/>
          </p:nvPr>
        </p:nvSpPr>
        <p:spPr/>
        <p:txBody>
          <a:bodyPr/>
          <a:lstStyle/>
          <a:p>
            <a:pPr>
              <a:defRPr/>
            </a:pPr>
            <a:br>
              <a:rPr lang="en-US" altLang="en-US" dirty="0"/>
            </a:br>
            <a:r>
              <a:rPr lang="en-US" altLang="en-US" dirty="0"/>
              <a:t>List of the classic symptoms of HTN …</a:t>
            </a:r>
          </a:p>
          <a:p>
            <a:pPr marL="0" indent="0">
              <a:buNone/>
              <a:defRPr/>
            </a:pPr>
            <a:r>
              <a:rPr lang="en-US" altLang="en-US" dirty="0"/>
              <a:t>							</a:t>
            </a:r>
            <a:r>
              <a:rPr lang="en-US" altLang="en-US" sz="4000" dirty="0"/>
              <a:t>NONE</a:t>
            </a:r>
          </a:p>
          <a:p>
            <a:pPr>
              <a:defRPr/>
            </a:pPr>
            <a:r>
              <a:rPr lang="en-US" altLang="en-US" dirty="0"/>
              <a:t>HTN = “silent killer”</a:t>
            </a:r>
          </a:p>
          <a:p>
            <a:pPr marL="0" indent="0">
              <a:buNone/>
              <a:defRPr/>
            </a:pPr>
            <a:r>
              <a:rPr lang="en-US" altLang="en-US" dirty="0"/>
              <a:t> </a:t>
            </a:r>
          </a:p>
          <a:p>
            <a:pPr>
              <a:defRPr/>
            </a:pPr>
            <a:r>
              <a:rPr lang="en-US" altLang="en-US" dirty="0"/>
              <a:t>30% are unaware they have HTN</a:t>
            </a:r>
          </a:p>
          <a:p>
            <a:pPr>
              <a:defRPr/>
            </a:pPr>
            <a:endParaRPr lang="en-US" altLang="en-US" dirty="0"/>
          </a:p>
          <a:p>
            <a:pPr>
              <a:defRPr/>
            </a:pPr>
            <a:r>
              <a:rPr lang="en-US" altLang="en-US" dirty="0"/>
              <a:t>Often no symptoms until end organ damage</a:t>
            </a:r>
          </a:p>
          <a:p>
            <a:pPr lvl="1">
              <a:defRPr/>
            </a:pPr>
            <a:r>
              <a:rPr lang="en-US" dirty="0"/>
              <a:t>Headaches, blurry vision (papilledema)</a:t>
            </a:r>
          </a:p>
        </p:txBody>
      </p:sp>
    </p:spTree>
    <p:extLst>
      <p:ext uri="{BB962C8B-B14F-4D97-AF65-F5344CB8AC3E}">
        <p14:creationId xmlns:p14="http://schemas.microsoft.com/office/powerpoint/2010/main" val="70424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Hypertension: Exam findings</a:t>
            </a:r>
          </a:p>
        </p:txBody>
      </p:sp>
      <p:sp>
        <p:nvSpPr>
          <p:cNvPr id="3" name="Content Placeholder 2"/>
          <p:cNvSpPr>
            <a:spLocks noGrp="1"/>
          </p:cNvSpPr>
          <p:nvPr>
            <p:ph idx="1"/>
          </p:nvPr>
        </p:nvSpPr>
        <p:spPr/>
        <p:txBody>
          <a:bodyPr>
            <a:normAutofit/>
          </a:bodyPr>
          <a:lstStyle/>
          <a:p>
            <a:r>
              <a:rPr lang="en-US" dirty="0"/>
              <a:t>S3</a:t>
            </a:r>
          </a:p>
          <a:p>
            <a:pPr lvl="1"/>
            <a:r>
              <a:rPr lang="en-US" dirty="0"/>
              <a:t>S3 gallop is an important and common early finding of HF associated with dilated cardiomyopathy and may also be heard in patients with </a:t>
            </a:r>
            <a:r>
              <a:rPr lang="en-US" b="1" i="1" dirty="0"/>
              <a:t>diastolic HF </a:t>
            </a:r>
            <a:r>
              <a:rPr lang="en-US" dirty="0"/>
              <a:t>(although less frequently than with systolic HF), aortic valve disease, and coronary artery disease (CAD)</a:t>
            </a:r>
          </a:p>
          <a:p>
            <a:pPr lvl="1"/>
            <a:r>
              <a:rPr lang="en-US" dirty="0"/>
              <a:t>MR</a:t>
            </a:r>
          </a:p>
          <a:p>
            <a:r>
              <a:rPr lang="en-US" dirty="0"/>
              <a:t>S4</a:t>
            </a:r>
          </a:p>
          <a:p>
            <a:pPr lvl="1"/>
            <a:r>
              <a:rPr lang="en-US" dirty="0"/>
              <a:t>S4 is most frequently observed in patients with decreased LV distensibility. Thus, S4 is common in </a:t>
            </a:r>
            <a:r>
              <a:rPr lang="en-US" b="1" i="1" dirty="0"/>
              <a:t>hypertensive heart disease</a:t>
            </a:r>
            <a:r>
              <a:rPr lang="en-US" dirty="0"/>
              <a:t>, aortic stenosis, and HCM. LV hypertrophy, which is present in all these conditions</a:t>
            </a:r>
          </a:p>
          <a:p>
            <a:r>
              <a:rPr lang="en-US" dirty="0"/>
              <a:t>An aortic ejection sound is also heard in some patients with systemic hypertension, probably due to associated aortic root dilation</a:t>
            </a:r>
          </a:p>
          <a:p>
            <a:r>
              <a:rPr lang="en-US" dirty="0"/>
              <a:t>Papilledema on fundoscopic exam</a:t>
            </a:r>
          </a:p>
        </p:txBody>
      </p:sp>
    </p:spTree>
    <p:extLst>
      <p:ext uri="{BB962C8B-B14F-4D97-AF65-F5344CB8AC3E}">
        <p14:creationId xmlns:p14="http://schemas.microsoft.com/office/powerpoint/2010/main" val="3721473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t>Severe Hypertension </a:t>
            </a:r>
            <a:endParaRPr lang="en-US" dirty="0"/>
          </a:p>
        </p:txBody>
      </p:sp>
      <p:sp>
        <p:nvSpPr>
          <p:cNvPr id="3" name="Content Placeholder 2"/>
          <p:cNvSpPr>
            <a:spLocks noGrp="1"/>
          </p:cNvSpPr>
          <p:nvPr>
            <p:ph idx="1"/>
          </p:nvPr>
        </p:nvSpPr>
        <p:spPr>
          <a:xfrm>
            <a:off x="1120000" y="1825625"/>
            <a:ext cx="10233800" cy="4351338"/>
          </a:xfrm>
        </p:spPr>
        <p:txBody>
          <a:bodyPr/>
          <a:lstStyle/>
          <a:p>
            <a:pPr eaLnBrk="1" fontAlgn="auto" hangingPunct="1">
              <a:spcAft>
                <a:spcPts val="0"/>
              </a:spcAft>
              <a:defRPr/>
            </a:pPr>
            <a:r>
              <a:rPr lang="en-US" altLang="en-US" dirty="0"/>
              <a:t>Severe elevation in BP </a:t>
            </a:r>
            <a:r>
              <a:rPr lang="en-US" altLang="en-US" b="1" i="1" dirty="0"/>
              <a:t>WITHOUT</a:t>
            </a:r>
            <a:r>
              <a:rPr lang="en-US" altLang="en-US" dirty="0">
                <a:solidFill>
                  <a:srgbClr val="FFFF00"/>
                </a:solidFill>
              </a:rPr>
              <a:t> </a:t>
            </a:r>
            <a:r>
              <a:rPr lang="en-US" altLang="en-US" dirty="0"/>
              <a:t>acute end-organ damage</a:t>
            </a:r>
            <a:br>
              <a:rPr lang="en-US" altLang="en-US" dirty="0"/>
            </a:br>
            <a:endParaRPr lang="en-US" altLang="en-US" dirty="0"/>
          </a:p>
          <a:p>
            <a:pPr lvl="1" eaLnBrk="1" fontAlgn="auto" hangingPunct="1">
              <a:spcAft>
                <a:spcPts val="0"/>
              </a:spcAft>
              <a:defRPr/>
            </a:pPr>
            <a:r>
              <a:rPr lang="en-US" altLang="en-US" sz="2000" dirty="0"/>
              <a:t>&gt;/= 180/120 mmHg, can present with headache (which was first?)</a:t>
            </a:r>
            <a:br>
              <a:rPr lang="en-US" altLang="en-US" sz="2000" dirty="0"/>
            </a:br>
            <a:endParaRPr lang="en-US" altLang="en-US" sz="2000" dirty="0"/>
          </a:p>
          <a:p>
            <a:pPr lvl="1" eaLnBrk="1" fontAlgn="auto" hangingPunct="1">
              <a:spcAft>
                <a:spcPts val="0"/>
              </a:spcAft>
              <a:defRPr/>
            </a:pPr>
            <a:r>
              <a:rPr lang="en-US" altLang="en-US" sz="2000" dirty="0"/>
              <a:t>Most cases are inadequate treatment or nonadherent </a:t>
            </a:r>
            <a:br>
              <a:rPr lang="en-US" altLang="en-US" sz="2000" dirty="0"/>
            </a:br>
            <a:endParaRPr lang="en-US" altLang="en-US" sz="2000" dirty="0"/>
          </a:p>
          <a:p>
            <a:pPr lvl="1" eaLnBrk="1" fontAlgn="auto" hangingPunct="1">
              <a:spcAft>
                <a:spcPts val="0"/>
              </a:spcAft>
              <a:defRPr/>
            </a:pPr>
            <a:r>
              <a:rPr lang="en-US" altLang="en-US" sz="2000" dirty="0"/>
              <a:t>Can be sent home from office/ED with F/U </a:t>
            </a:r>
          </a:p>
          <a:p>
            <a:pPr lvl="2" eaLnBrk="1" fontAlgn="auto" hangingPunct="1">
              <a:spcAft>
                <a:spcPts val="0"/>
              </a:spcAft>
              <a:defRPr/>
            </a:pPr>
            <a:r>
              <a:rPr lang="en-US" altLang="en-US" sz="1800" dirty="0"/>
              <a:t>Confirm pressure is responsive (i.e. short acting meds, repeat reading)</a:t>
            </a:r>
          </a:p>
          <a:p>
            <a:pPr lvl="2" eaLnBrk="1" fontAlgn="auto" hangingPunct="1">
              <a:spcAft>
                <a:spcPts val="0"/>
              </a:spcAft>
              <a:defRPr/>
            </a:pPr>
            <a:r>
              <a:rPr lang="en-US" altLang="en-US" sz="1800" dirty="0"/>
              <a:t>Or if you are aware of the chronicity of the patient’s pressures</a:t>
            </a:r>
          </a:p>
          <a:p>
            <a:pPr lvl="2" eaLnBrk="1" fontAlgn="auto" hangingPunct="1">
              <a:spcAft>
                <a:spcPts val="0"/>
              </a:spcAft>
              <a:defRPr/>
            </a:pPr>
            <a:r>
              <a:rPr lang="en-US" altLang="en-US" sz="1800" dirty="0"/>
              <a:t>Or, if you have an acute cause/explanation </a:t>
            </a:r>
          </a:p>
          <a:p>
            <a:pPr lvl="2" eaLnBrk="1" fontAlgn="auto" hangingPunct="1">
              <a:spcAft>
                <a:spcPts val="0"/>
              </a:spcAft>
              <a:defRPr/>
            </a:pPr>
            <a:r>
              <a:rPr lang="en-US" altLang="en-US" sz="1800" dirty="0"/>
              <a:t>Obtain appropriate data : labs, EKG, imaging</a:t>
            </a:r>
          </a:p>
          <a:p>
            <a:pPr lvl="1" eaLnBrk="1" fontAlgn="auto" hangingPunct="1">
              <a:spcAft>
                <a:spcPts val="0"/>
              </a:spcAft>
              <a:defRPr/>
            </a:pPr>
            <a:endParaRPr lang="en-US" altLang="en-US" dirty="0"/>
          </a:p>
          <a:p>
            <a:pPr lvl="1" eaLnBrk="1" fontAlgn="auto" hangingPunct="1">
              <a:spcAft>
                <a:spcPts val="0"/>
              </a:spcAft>
              <a:defRPr/>
            </a:pPr>
            <a:endParaRPr lang="en-US" altLang="en-US" dirty="0"/>
          </a:p>
          <a:p>
            <a:pPr eaLnBrk="1" fontAlgn="auto" hangingPunct="1">
              <a:spcAft>
                <a:spcPts val="0"/>
              </a:spcAft>
              <a:defRPr/>
            </a:pPr>
            <a:endParaRPr lang="en-US" dirty="0"/>
          </a:p>
        </p:txBody>
      </p:sp>
    </p:spTree>
    <p:extLst>
      <p:ext uri="{BB962C8B-B14F-4D97-AF65-F5344CB8AC3E}">
        <p14:creationId xmlns:p14="http://schemas.microsoft.com/office/powerpoint/2010/main" val="318098935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ltLang="en-US" dirty="0"/>
              <a:t>Hypertensive Emergency</a:t>
            </a:r>
            <a:endParaRPr lang="en-US" dirty="0"/>
          </a:p>
        </p:txBody>
      </p:sp>
      <p:sp>
        <p:nvSpPr>
          <p:cNvPr id="3" name="Content Placeholder 2"/>
          <p:cNvSpPr>
            <a:spLocks noGrp="1"/>
          </p:cNvSpPr>
          <p:nvPr>
            <p:ph idx="1"/>
          </p:nvPr>
        </p:nvSpPr>
        <p:spPr>
          <a:xfrm>
            <a:off x="1119999" y="1825625"/>
            <a:ext cx="10518547" cy="4351338"/>
          </a:xfrm>
        </p:spPr>
        <p:txBody>
          <a:bodyPr>
            <a:normAutofit/>
          </a:bodyPr>
          <a:lstStyle/>
          <a:p>
            <a:pPr eaLnBrk="1" fontAlgn="auto" hangingPunct="1">
              <a:lnSpc>
                <a:spcPct val="80000"/>
              </a:lnSpc>
              <a:spcAft>
                <a:spcPts val="0"/>
              </a:spcAft>
              <a:defRPr/>
            </a:pPr>
            <a:r>
              <a:rPr lang="en-US" altLang="en-US" dirty="0"/>
              <a:t>Severe elevation in BP </a:t>
            </a:r>
            <a:r>
              <a:rPr lang="en-US" altLang="en-US" b="1" i="1" dirty="0"/>
              <a:t>WITH</a:t>
            </a:r>
            <a:r>
              <a:rPr lang="en-US" altLang="en-US" dirty="0">
                <a:solidFill>
                  <a:srgbClr val="FFFF00"/>
                </a:solidFill>
              </a:rPr>
              <a:t> </a:t>
            </a:r>
            <a:r>
              <a:rPr lang="en-US" altLang="en-US" dirty="0"/>
              <a:t>acute end-organ damage</a:t>
            </a:r>
          </a:p>
          <a:p>
            <a:pPr lvl="1" eaLnBrk="1" fontAlgn="auto" hangingPunct="1">
              <a:lnSpc>
                <a:spcPct val="80000"/>
              </a:lnSpc>
              <a:spcAft>
                <a:spcPts val="0"/>
              </a:spcAft>
              <a:defRPr/>
            </a:pPr>
            <a:r>
              <a:rPr lang="en-US" altLang="en-US" dirty="0"/>
              <a:t>Hypertensive Encephalopathy</a:t>
            </a:r>
          </a:p>
          <a:p>
            <a:pPr lvl="1" eaLnBrk="1" fontAlgn="auto" hangingPunct="1">
              <a:lnSpc>
                <a:spcPct val="80000"/>
              </a:lnSpc>
              <a:spcAft>
                <a:spcPts val="0"/>
              </a:spcAft>
              <a:defRPr/>
            </a:pPr>
            <a:r>
              <a:rPr lang="en-US" altLang="en-US" dirty="0"/>
              <a:t>Intracerebral / subarachnoid hemorrhage </a:t>
            </a:r>
          </a:p>
          <a:p>
            <a:pPr lvl="1" eaLnBrk="1" fontAlgn="auto" hangingPunct="1">
              <a:lnSpc>
                <a:spcPct val="80000"/>
              </a:lnSpc>
              <a:spcAft>
                <a:spcPts val="0"/>
              </a:spcAft>
              <a:defRPr/>
            </a:pPr>
            <a:r>
              <a:rPr lang="en-US" altLang="en-US" dirty="0"/>
              <a:t>Acute MI / ACS</a:t>
            </a:r>
          </a:p>
          <a:p>
            <a:pPr lvl="1" eaLnBrk="1" fontAlgn="auto" hangingPunct="1">
              <a:lnSpc>
                <a:spcPct val="80000"/>
              </a:lnSpc>
              <a:spcAft>
                <a:spcPts val="0"/>
              </a:spcAft>
              <a:defRPr/>
            </a:pPr>
            <a:r>
              <a:rPr lang="en-US" altLang="en-US" dirty="0"/>
              <a:t>Acute LV failure </a:t>
            </a:r>
          </a:p>
          <a:p>
            <a:pPr lvl="1" eaLnBrk="1" fontAlgn="auto" hangingPunct="1">
              <a:lnSpc>
                <a:spcPct val="80000"/>
              </a:lnSpc>
              <a:spcAft>
                <a:spcPts val="0"/>
              </a:spcAft>
              <a:defRPr/>
            </a:pPr>
            <a:r>
              <a:rPr lang="en-US" altLang="en-US" dirty="0"/>
              <a:t>Acute aortic dissection</a:t>
            </a:r>
          </a:p>
          <a:p>
            <a:pPr lvl="1" eaLnBrk="1" fontAlgn="auto" hangingPunct="1">
              <a:lnSpc>
                <a:spcPct val="80000"/>
              </a:lnSpc>
              <a:spcAft>
                <a:spcPts val="0"/>
              </a:spcAft>
              <a:defRPr/>
            </a:pPr>
            <a:r>
              <a:rPr lang="en-US" altLang="en-US" dirty="0"/>
              <a:t>Renal crisis (Collagen vascular disease)</a:t>
            </a:r>
          </a:p>
          <a:p>
            <a:pPr lvl="1" eaLnBrk="1" fontAlgn="auto" hangingPunct="1">
              <a:lnSpc>
                <a:spcPct val="80000"/>
              </a:lnSpc>
              <a:spcAft>
                <a:spcPts val="0"/>
              </a:spcAft>
              <a:defRPr/>
            </a:pPr>
            <a:r>
              <a:rPr lang="en-US" altLang="en-US" dirty="0"/>
              <a:t>Acute glomerulonephritis </a:t>
            </a:r>
          </a:p>
          <a:p>
            <a:pPr lvl="1" eaLnBrk="1" fontAlgn="auto" hangingPunct="1">
              <a:lnSpc>
                <a:spcPct val="80000"/>
              </a:lnSpc>
              <a:spcAft>
                <a:spcPts val="0"/>
              </a:spcAft>
              <a:defRPr/>
            </a:pPr>
            <a:r>
              <a:rPr lang="en-US" altLang="en-US" dirty="0" err="1"/>
              <a:t>Microangiopathic</a:t>
            </a:r>
            <a:r>
              <a:rPr lang="en-US" altLang="en-US" dirty="0"/>
              <a:t> hemolytic anemia</a:t>
            </a:r>
          </a:p>
          <a:p>
            <a:pPr lvl="1" eaLnBrk="1" fontAlgn="auto" hangingPunct="1">
              <a:lnSpc>
                <a:spcPct val="80000"/>
              </a:lnSpc>
              <a:spcAft>
                <a:spcPts val="0"/>
              </a:spcAft>
              <a:defRPr/>
            </a:pPr>
            <a:endParaRPr lang="en-US" altLang="en-US" dirty="0"/>
          </a:p>
          <a:p>
            <a:pPr eaLnBrk="1" fontAlgn="auto" hangingPunct="1">
              <a:lnSpc>
                <a:spcPct val="80000"/>
              </a:lnSpc>
              <a:spcAft>
                <a:spcPts val="0"/>
              </a:spcAft>
              <a:defRPr/>
            </a:pPr>
            <a:r>
              <a:rPr lang="en-US" altLang="en-US" dirty="0"/>
              <a:t>Requires hospitalization to lower BP </a:t>
            </a:r>
          </a:p>
          <a:p>
            <a:pPr lvl="1" eaLnBrk="1" fontAlgn="auto" hangingPunct="1">
              <a:lnSpc>
                <a:spcPct val="80000"/>
              </a:lnSpc>
              <a:spcAft>
                <a:spcPts val="0"/>
              </a:spcAft>
              <a:defRPr/>
            </a:pPr>
            <a:r>
              <a:rPr lang="en-US" altLang="en-US" dirty="0"/>
              <a:t>IV medication : typically beta-blocker, calcium channel blocker</a:t>
            </a:r>
          </a:p>
          <a:p>
            <a:pPr lvl="1" eaLnBrk="1" fontAlgn="auto" hangingPunct="1">
              <a:lnSpc>
                <a:spcPct val="80000"/>
              </a:lnSpc>
              <a:spcAft>
                <a:spcPts val="0"/>
              </a:spcAft>
              <a:defRPr/>
            </a:pPr>
            <a:r>
              <a:rPr lang="en-US" altLang="en-US" dirty="0"/>
              <a:t>given in ICU / Step-down unit</a:t>
            </a:r>
          </a:p>
          <a:p>
            <a:pPr lvl="1" eaLnBrk="1" fontAlgn="auto" hangingPunct="1">
              <a:lnSpc>
                <a:spcPct val="80000"/>
              </a:lnSpc>
              <a:spcAft>
                <a:spcPts val="0"/>
              </a:spcAft>
              <a:defRPr/>
            </a:pPr>
            <a:r>
              <a:rPr lang="en-US" altLang="en-US" dirty="0"/>
              <a:t>Target: reduce by 10% in 1 hour, 5-15% in next 23 hours</a:t>
            </a:r>
          </a:p>
          <a:p>
            <a:pPr eaLnBrk="1" fontAlgn="auto" hangingPunct="1">
              <a:spcAft>
                <a:spcPts val="0"/>
              </a:spcAft>
              <a:defRPr/>
            </a:pPr>
            <a:endParaRPr lang="en-US" dirty="0"/>
          </a:p>
        </p:txBody>
      </p:sp>
      <p:sp>
        <p:nvSpPr>
          <p:cNvPr id="4" name="TextBox 3"/>
          <p:cNvSpPr txBox="1"/>
          <p:nvPr/>
        </p:nvSpPr>
        <p:spPr>
          <a:xfrm>
            <a:off x="6933883" y="2045368"/>
            <a:ext cx="4776853" cy="2585323"/>
          </a:xfrm>
          <a:prstGeom prst="rect">
            <a:avLst/>
          </a:prstGeom>
          <a:noFill/>
        </p:spPr>
        <p:txBody>
          <a:bodyPr wrap="square" rtlCol="0">
            <a:spAutoFit/>
          </a:bodyPr>
          <a:lstStyle/>
          <a:p>
            <a:pPr algn="ctr"/>
            <a:r>
              <a:rPr lang="en-US" altLang="en-US" b="1" u="sng" dirty="0"/>
              <a:t>Exceptions</a:t>
            </a:r>
          </a:p>
          <a:p>
            <a:r>
              <a:rPr lang="en-US" altLang="en-US" b="1" dirty="0"/>
              <a:t>Acute Ischemic Stroke </a:t>
            </a:r>
            <a:r>
              <a:rPr lang="en-US" altLang="en-US" dirty="0"/>
              <a:t>- </a:t>
            </a:r>
            <a:r>
              <a:rPr lang="en-US" b="1" dirty="0"/>
              <a:t>not</a:t>
            </a:r>
            <a:r>
              <a:rPr lang="en-US" dirty="0"/>
              <a:t> lowered unless it is ≥185/110 mmHg in patients who are candidates for reperfusion therapy or ≥220/120</a:t>
            </a:r>
          </a:p>
          <a:p>
            <a:endParaRPr lang="en-US" altLang="en-US" dirty="0"/>
          </a:p>
          <a:p>
            <a:r>
              <a:rPr lang="en-US" b="1" dirty="0"/>
              <a:t>Acute Aortic Dissection </a:t>
            </a:r>
            <a:r>
              <a:rPr lang="en-US" dirty="0"/>
              <a:t>– SBP should be </a:t>
            </a:r>
            <a:r>
              <a:rPr lang="en-US" b="1" dirty="0"/>
              <a:t>rapidly</a:t>
            </a:r>
            <a:r>
              <a:rPr lang="en-US" dirty="0"/>
              <a:t> lowered to a target of 100 to 120 mmHg (goal is within 20 minutes)</a:t>
            </a:r>
            <a:endParaRPr lang="en-US" altLang="en-US" dirty="0"/>
          </a:p>
          <a:p>
            <a:endParaRPr lang="en-US" dirty="0"/>
          </a:p>
        </p:txBody>
      </p:sp>
    </p:spTree>
    <p:extLst>
      <p:ext uri="{BB962C8B-B14F-4D97-AF65-F5344CB8AC3E}">
        <p14:creationId xmlns:p14="http://schemas.microsoft.com/office/powerpoint/2010/main" val="20368218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
                                            <p:txEl>
                                              <p:pRg st="12" end="12"/>
                                            </p:txEl>
                                          </p:spTgt>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p:cTn id="48" dur="500" fill="hold"/>
                                        <p:tgtEl>
                                          <p:spTgt spid="4"/>
                                        </p:tgtEl>
                                        <p:attrNameLst>
                                          <p:attrName>ppt_w</p:attrName>
                                        </p:attrNameLst>
                                      </p:cBhvr>
                                      <p:tavLst>
                                        <p:tav tm="0">
                                          <p:val>
                                            <p:fltVal val="0"/>
                                          </p:val>
                                        </p:tav>
                                        <p:tav tm="100000">
                                          <p:val>
                                            <p:strVal val="#ppt_w"/>
                                          </p:val>
                                        </p:tav>
                                      </p:tavLst>
                                    </p:anim>
                                    <p:anim calcmode="lin" valueType="num">
                                      <p:cBhvr>
                                        <p:cTn id="49" dur="500" fill="hold"/>
                                        <p:tgtEl>
                                          <p:spTgt spid="4"/>
                                        </p:tgtEl>
                                        <p:attrNameLst>
                                          <p:attrName>ppt_h</p:attrName>
                                        </p:attrNameLst>
                                      </p:cBhvr>
                                      <p:tavLst>
                                        <p:tav tm="0">
                                          <p:val>
                                            <p:fltVal val="0"/>
                                          </p:val>
                                        </p:tav>
                                        <p:tav tm="100000">
                                          <p:val>
                                            <p:strVal val="#ppt_h"/>
                                          </p:val>
                                        </p:tav>
                                      </p:tavLst>
                                    </p:anim>
                                    <p:animEffect transition="in" filter="fade">
                                      <p:cBhvr>
                                        <p:cTn id="5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altLang="en-US" dirty="0"/>
              <a:t>Benefits of Lowering Blood Pressure</a:t>
            </a:r>
            <a:endParaRPr lang="en-US" dirty="0"/>
          </a:p>
        </p:txBody>
      </p:sp>
      <p:sp>
        <p:nvSpPr>
          <p:cNvPr id="3" name="Content Placeholder 2"/>
          <p:cNvSpPr>
            <a:spLocks noGrp="1"/>
          </p:cNvSpPr>
          <p:nvPr>
            <p:ph idx="1"/>
          </p:nvPr>
        </p:nvSpPr>
        <p:spPr>
          <a:xfrm>
            <a:off x="1120000" y="1825625"/>
            <a:ext cx="10233800" cy="4351338"/>
          </a:xfrm>
        </p:spPr>
        <p:txBody>
          <a:bodyPr>
            <a:normAutofit/>
          </a:bodyPr>
          <a:lstStyle/>
          <a:p>
            <a:pPr eaLnBrk="1" fontAlgn="auto" hangingPunct="1">
              <a:spcAft>
                <a:spcPts val="0"/>
              </a:spcAft>
              <a:defRPr/>
            </a:pPr>
            <a:r>
              <a:rPr lang="en-US" altLang="en-US" dirty="0"/>
              <a:t>For each 10 mmHg decrease in systolic BP…</a:t>
            </a:r>
            <a:br>
              <a:rPr lang="en-US" altLang="en-US" dirty="0"/>
            </a:br>
            <a:r>
              <a:rPr lang="en-US" altLang="en-US" dirty="0"/>
              <a:t>				. . . 30% decrease risk of heart mortality</a:t>
            </a:r>
          </a:p>
          <a:p>
            <a:pPr eaLnBrk="1" fontAlgn="auto" hangingPunct="1">
              <a:spcAft>
                <a:spcPts val="0"/>
              </a:spcAft>
              <a:buFont typeface="Arial" panose="020B0604020202020204" pitchFamily="34" charset="0"/>
              <a:buNone/>
              <a:defRPr/>
            </a:pPr>
            <a:r>
              <a:rPr lang="en-US" altLang="en-US" dirty="0"/>
              <a:t>					. . . 40% decrease risk of stroke mortality</a:t>
            </a:r>
          </a:p>
          <a:p>
            <a:pPr eaLnBrk="1" fontAlgn="auto" hangingPunct="1">
              <a:spcAft>
                <a:spcPts val="0"/>
              </a:spcAft>
              <a:defRPr/>
            </a:pPr>
            <a:endParaRPr lang="en-US" altLang="en-US" sz="1300" dirty="0"/>
          </a:p>
          <a:p>
            <a:pPr eaLnBrk="1" fontAlgn="auto" hangingPunct="1">
              <a:spcAft>
                <a:spcPts val="0"/>
              </a:spcAft>
              <a:defRPr/>
            </a:pPr>
            <a:r>
              <a:rPr lang="en-US" altLang="en-US" dirty="0"/>
              <a:t>Antihypertensive therapy reduces…..</a:t>
            </a:r>
          </a:p>
          <a:p>
            <a:pPr lvl="1" eaLnBrk="1" fontAlgn="auto" hangingPunct="1">
              <a:spcAft>
                <a:spcPts val="0"/>
              </a:spcAft>
              <a:defRPr/>
            </a:pPr>
            <a:r>
              <a:rPr lang="en-US" altLang="en-US" dirty="0"/>
              <a:t>CVA	35-40%</a:t>
            </a:r>
          </a:p>
          <a:p>
            <a:pPr lvl="1" eaLnBrk="1" fontAlgn="auto" hangingPunct="1">
              <a:spcAft>
                <a:spcPts val="0"/>
              </a:spcAft>
              <a:defRPr/>
            </a:pPr>
            <a:r>
              <a:rPr lang="en-US" altLang="en-US" dirty="0"/>
              <a:t>MI	20-25%</a:t>
            </a:r>
          </a:p>
          <a:p>
            <a:pPr lvl="1" eaLnBrk="1" fontAlgn="auto" hangingPunct="1">
              <a:spcAft>
                <a:spcPts val="0"/>
              </a:spcAft>
              <a:defRPr/>
            </a:pPr>
            <a:r>
              <a:rPr lang="en-US" altLang="en-US" dirty="0"/>
              <a:t>CHF	&gt;50%</a:t>
            </a:r>
            <a:br>
              <a:rPr lang="en-US" altLang="en-US" dirty="0"/>
            </a:br>
            <a:endParaRPr lang="en-US" altLang="en-US" dirty="0"/>
          </a:p>
          <a:p>
            <a:pPr eaLnBrk="1" fontAlgn="auto" hangingPunct="1">
              <a:spcAft>
                <a:spcPts val="0"/>
              </a:spcAft>
              <a:defRPr/>
            </a:pPr>
            <a:r>
              <a:rPr lang="en-US" altLang="en-US" dirty="0"/>
              <a:t>Stage 1 HTN (130-139/80-89 mmHg)</a:t>
            </a:r>
          </a:p>
          <a:p>
            <a:pPr lvl="1" eaLnBrk="1" fontAlgn="auto" hangingPunct="1">
              <a:spcAft>
                <a:spcPts val="0"/>
              </a:spcAft>
              <a:defRPr/>
            </a:pPr>
            <a:r>
              <a:rPr lang="en-US" altLang="en-US" dirty="0"/>
              <a:t>Reduce systolic BP 12 mmHg over 10 </a:t>
            </a:r>
            <a:r>
              <a:rPr lang="en-US" altLang="en-US" dirty="0" err="1"/>
              <a:t>yrs</a:t>
            </a:r>
            <a:r>
              <a:rPr lang="en-US" altLang="en-US" dirty="0"/>
              <a:t>, prevents 1 death for every 11 treated</a:t>
            </a:r>
          </a:p>
          <a:p>
            <a:pPr lvl="1" eaLnBrk="1" fontAlgn="auto" hangingPunct="1">
              <a:spcAft>
                <a:spcPts val="0"/>
              </a:spcAft>
              <a:defRPr/>
            </a:pPr>
            <a:endParaRPr lang="en-US" altLang="en-US" dirty="0"/>
          </a:p>
          <a:p>
            <a:pPr eaLnBrk="1" fontAlgn="auto" hangingPunct="1">
              <a:spcAft>
                <a:spcPts val="0"/>
              </a:spcAft>
              <a:defRPr/>
            </a:pPr>
            <a:endParaRPr lang="en-US" dirty="0"/>
          </a:p>
        </p:txBody>
      </p:sp>
    </p:spTree>
    <p:extLst>
      <p:ext uri="{BB962C8B-B14F-4D97-AF65-F5344CB8AC3E}">
        <p14:creationId xmlns:p14="http://schemas.microsoft.com/office/powerpoint/2010/main" val="287323330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additive="base">
                                        <p:cTn id="2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additive="base">
                                        <p:cTn id="3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 calcmode="lin" valueType="num">
                                      <p:cBhvr additive="base">
                                        <p:cTn id="3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calcmode="lin" valueType="num">
                                      <p:cBhvr additive="base">
                                        <p:cTn id="4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Hypertension Treatment</a:t>
            </a:r>
          </a:p>
        </p:txBody>
      </p:sp>
      <p:sp>
        <p:nvSpPr>
          <p:cNvPr id="3" name="Content Placeholder 2"/>
          <p:cNvSpPr>
            <a:spLocks noGrp="1"/>
          </p:cNvSpPr>
          <p:nvPr>
            <p:ph idx="1"/>
          </p:nvPr>
        </p:nvSpPr>
        <p:spPr/>
        <p:txBody>
          <a:bodyPr>
            <a:normAutofit/>
          </a:bodyPr>
          <a:lstStyle/>
          <a:p>
            <a:pPr lvl="1">
              <a:defRPr/>
            </a:pPr>
            <a:endParaRPr lang="en-US" sz="2000" dirty="0"/>
          </a:p>
          <a:p>
            <a:pPr lvl="1">
              <a:defRPr/>
            </a:pPr>
            <a:r>
              <a:rPr lang="en-US" sz="2000" dirty="0"/>
              <a:t>Lifestyle modifications</a:t>
            </a:r>
          </a:p>
          <a:p>
            <a:pPr lvl="1">
              <a:defRPr/>
            </a:pPr>
            <a:endParaRPr lang="en-US" sz="2000" dirty="0"/>
          </a:p>
          <a:p>
            <a:pPr lvl="1">
              <a:defRPr/>
            </a:pPr>
            <a:r>
              <a:rPr lang="en-US" sz="2000" dirty="0"/>
              <a:t>Medications</a:t>
            </a:r>
          </a:p>
          <a:p>
            <a:pPr lvl="1">
              <a:defRPr/>
            </a:pPr>
            <a:endParaRPr lang="en-US" sz="2000" dirty="0"/>
          </a:p>
          <a:p>
            <a:pPr lvl="1">
              <a:defRPr/>
            </a:pPr>
            <a:r>
              <a:rPr lang="en-US" sz="2000" i="1" dirty="0"/>
              <a:t>Treat underlying condition / secondary cause</a:t>
            </a:r>
          </a:p>
          <a:p>
            <a:pPr lvl="1"/>
            <a:endParaRPr lang="en-US" sz="2000" dirty="0"/>
          </a:p>
        </p:txBody>
      </p:sp>
    </p:spTree>
    <p:extLst>
      <p:ext uri="{BB962C8B-B14F-4D97-AF65-F5344CB8AC3E}">
        <p14:creationId xmlns:p14="http://schemas.microsoft.com/office/powerpoint/2010/main" val="3952760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Hypertension : Lifestyle modifications</a:t>
            </a:r>
          </a:p>
        </p:txBody>
      </p:sp>
      <p:sp>
        <p:nvSpPr>
          <p:cNvPr id="3" name="Content Placeholder 2"/>
          <p:cNvSpPr>
            <a:spLocks noGrp="1"/>
          </p:cNvSpPr>
          <p:nvPr>
            <p:ph idx="1"/>
          </p:nvPr>
        </p:nvSpPr>
        <p:spPr/>
        <p:txBody>
          <a:bodyPr numCol="2">
            <a:normAutofit/>
          </a:bodyPr>
          <a:lstStyle/>
          <a:p>
            <a:pPr>
              <a:defRPr/>
            </a:pPr>
            <a:r>
              <a:rPr lang="en-US" sz="3600" dirty="0"/>
              <a:t>Diet</a:t>
            </a:r>
          </a:p>
          <a:p>
            <a:pPr lvl="1">
              <a:defRPr/>
            </a:pPr>
            <a:r>
              <a:rPr lang="en-US" sz="2200" dirty="0"/>
              <a:t>Healthy choices</a:t>
            </a:r>
          </a:p>
          <a:p>
            <a:pPr lvl="2">
              <a:defRPr/>
            </a:pPr>
            <a:r>
              <a:rPr lang="en-US" sz="2200" dirty="0"/>
              <a:t>Low salt, increased vegetables (DASH)</a:t>
            </a:r>
          </a:p>
          <a:p>
            <a:pPr lvl="1">
              <a:defRPr/>
            </a:pPr>
            <a:r>
              <a:rPr lang="en-US" sz="2200" dirty="0"/>
              <a:t>Healthy Portions</a:t>
            </a:r>
          </a:p>
          <a:p>
            <a:pPr lvl="2">
              <a:defRPr/>
            </a:pPr>
            <a:r>
              <a:rPr lang="en-US" sz="2200" dirty="0"/>
              <a:t>Calorie reduction</a:t>
            </a:r>
          </a:p>
          <a:p>
            <a:pPr lvl="1">
              <a:defRPr/>
            </a:pPr>
            <a:r>
              <a:rPr lang="en-US" sz="2200" dirty="0"/>
              <a:t>Reduce Alcohol Consumption</a:t>
            </a:r>
          </a:p>
          <a:p>
            <a:pPr>
              <a:defRPr/>
            </a:pPr>
            <a:r>
              <a:rPr lang="en-US" sz="3600" dirty="0"/>
              <a:t>Exercise</a:t>
            </a:r>
          </a:p>
          <a:p>
            <a:pPr lvl="1">
              <a:defRPr/>
            </a:pPr>
            <a:r>
              <a:rPr lang="en-US" sz="2000" dirty="0"/>
              <a:t>Cardiopulmonary fitness vs “active”</a:t>
            </a:r>
            <a:endParaRPr lang="en-US" sz="1600" dirty="0"/>
          </a:p>
          <a:p>
            <a:pPr lvl="1">
              <a:defRPr/>
            </a:pPr>
            <a:r>
              <a:rPr lang="en-US" sz="2000" dirty="0"/>
              <a:t>Heart rate to 120 bpm for at least 20 </a:t>
            </a:r>
            <a:r>
              <a:rPr lang="en-US" sz="2300" dirty="0"/>
              <a:t>mins</a:t>
            </a:r>
          </a:p>
          <a:p>
            <a:pPr lvl="1">
              <a:defRPr/>
            </a:pPr>
            <a:endParaRPr lang="en-US" dirty="0"/>
          </a:p>
          <a:p>
            <a:pPr>
              <a:defRPr/>
            </a:pPr>
            <a:r>
              <a:rPr lang="en-US" sz="3600" dirty="0"/>
              <a:t>Weight loss</a:t>
            </a:r>
          </a:p>
          <a:p>
            <a:pPr lvl="1">
              <a:defRPr/>
            </a:pPr>
            <a:r>
              <a:rPr lang="en-US" sz="2000" dirty="0"/>
              <a:t>See above</a:t>
            </a:r>
          </a:p>
          <a:p>
            <a:pPr lvl="1">
              <a:defRPr/>
            </a:pPr>
            <a:r>
              <a:rPr lang="en-US" sz="2000" dirty="0"/>
              <a:t>Set small goals – baby steps</a:t>
            </a:r>
          </a:p>
          <a:p>
            <a:pPr lvl="1">
              <a:defRPr/>
            </a:pPr>
            <a:endParaRPr lang="en-US" dirty="0"/>
          </a:p>
          <a:p>
            <a:pPr>
              <a:defRPr/>
            </a:pPr>
            <a:r>
              <a:rPr lang="en-US" sz="3600" dirty="0"/>
              <a:t>Smoking Cessation</a:t>
            </a:r>
          </a:p>
        </p:txBody>
      </p:sp>
    </p:spTree>
    <p:extLst>
      <p:ext uri="{BB962C8B-B14F-4D97-AF65-F5344CB8AC3E}">
        <p14:creationId xmlns:p14="http://schemas.microsoft.com/office/powerpoint/2010/main" val="2232224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 : Hypertension</a:t>
            </a:r>
          </a:p>
        </p:txBody>
      </p:sp>
      <p:sp>
        <p:nvSpPr>
          <p:cNvPr id="3" name="Content Placeholder 2"/>
          <p:cNvSpPr>
            <a:spLocks noGrp="1"/>
          </p:cNvSpPr>
          <p:nvPr>
            <p:ph idx="1"/>
          </p:nvPr>
        </p:nvSpPr>
        <p:spPr/>
        <p:txBody>
          <a:bodyPr>
            <a:noAutofit/>
          </a:bodyPr>
          <a:lstStyle/>
          <a:p>
            <a:r>
              <a:rPr lang="en-US" sz="1800" dirty="0"/>
              <a:t>Classify blood pressure measurement according to current definitions (e.g., Stage 1 or 2 hypertension).  </a:t>
            </a:r>
          </a:p>
          <a:p>
            <a:pPr lvl="1"/>
            <a:r>
              <a:rPr lang="en-US" dirty="0"/>
              <a:t>Compare home and in clinic blood pressure readings </a:t>
            </a:r>
          </a:p>
          <a:p>
            <a:r>
              <a:rPr lang="en-US" sz="1800" dirty="0"/>
              <a:t>Assess for social risk factors including tobacco, drug, and alcohol use</a:t>
            </a:r>
          </a:p>
          <a:p>
            <a:r>
              <a:rPr lang="en-US" sz="1800" dirty="0"/>
              <a:t>Assess past medical history for exacerbating factors or diseases associated with secondary hypertension including sleep apnea or renal disease </a:t>
            </a:r>
          </a:p>
          <a:p>
            <a:r>
              <a:rPr lang="en-US" sz="1800" dirty="0"/>
              <a:t>Identify characteristics and relevant review of systems that suggest uncontrolled hypertension including headaches and visual changes</a:t>
            </a:r>
          </a:p>
          <a:p>
            <a:r>
              <a:rPr lang="en-US" sz="1800" dirty="0"/>
              <a:t>Identify key physical exam findings that may suggest end organ effects of hypertension including extra heart sounds and reduced peripheral pauses </a:t>
            </a:r>
          </a:p>
          <a:p>
            <a:r>
              <a:rPr lang="en-US" sz="1800" dirty="0"/>
              <a:t>Describe a rational and evidence-based approach to treating a patient with hypertension</a:t>
            </a:r>
          </a:p>
          <a:p>
            <a:r>
              <a:rPr lang="en-US" sz="1800" dirty="0"/>
              <a:t>Describe possible complications of untreated hypertension including cerebrovascular and cardiovascular disease. </a:t>
            </a:r>
          </a:p>
        </p:txBody>
      </p:sp>
    </p:spTree>
    <p:extLst>
      <p:ext uri="{BB962C8B-B14F-4D97-AF65-F5344CB8AC3E}">
        <p14:creationId xmlns:p14="http://schemas.microsoft.com/office/powerpoint/2010/main" val="1573574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368139" y="292668"/>
            <a:ext cx="9492134" cy="5797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7708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52600" y="286603"/>
            <a:ext cx="8686800" cy="5257800"/>
          </a:xfrm>
          <a:prstGeom prst="rect">
            <a:avLst/>
          </a:prstGeom>
        </p:spPr>
      </p:pic>
    </p:spTree>
    <p:extLst>
      <p:ext uri="{BB962C8B-B14F-4D97-AF65-F5344CB8AC3E}">
        <p14:creationId xmlns:p14="http://schemas.microsoft.com/office/powerpoint/2010/main" val="340740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t>Antihypertensive Agents</a:t>
            </a:r>
          </a:p>
        </p:txBody>
      </p:sp>
      <p:sp>
        <p:nvSpPr>
          <p:cNvPr id="4" name="Content Placeholder 3"/>
          <p:cNvSpPr>
            <a:spLocks noGrp="1"/>
          </p:cNvSpPr>
          <p:nvPr>
            <p:ph sz="half" idx="1"/>
          </p:nvPr>
        </p:nvSpPr>
        <p:spPr/>
        <p:txBody>
          <a:bodyPr/>
          <a:lstStyle/>
          <a:p>
            <a:pPr eaLnBrk="1" fontAlgn="auto" hangingPunct="1">
              <a:spcAft>
                <a:spcPts val="0"/>
              </a:spcAft>
              <a:defRPr/>
            </a:pPr>
            <a:r>
              <a:rPr lang="en-US" dirty="0"/>
              <a:t>Thiazide Diuretic</a:t>
            </a:r>
          </a:p>
          <a:p>
            <a:pPr lvl="1" eaLnBrk="1" fontAlgn="auto" hangingPunct="1">
              <a:spcAft>
                <a:spcPts val="0"/>
              </a:spcAft>
              <a:defRPr/>
            </a:pPr>
            <a:r>
              <a:rPr lang="en-US" dirty="0" err="1"/>
              <a:t>Hydrochlorithiazide</a:t>
            </a:r>
            <a:endParaRPr lang="en-US" dirty="0"/>
          </a:p>
          <a:p>
            <a:pPr lvl="1" eaLnBrk="1" fontAlgn="auto" hangingPunct="1">
              <a:spcAft>
                <a:spcPts val="0"/>
              </a:spcAft>
              <a:defRPr/>
            </a:pPr>
            <a:r>
              <a:rPr lang="en-US" dirty="0" err="1"/>
              <a:t>Chlorthalidone</a:t>
            </a:r>
            <a:endParaRPr lang="en-US" dirty="0"/>
          </a:p>
          <a:p>
            <a:pPr lvl="1" eaLnBrk="1" fontAlgn="auto" hangingPunct="1">
              <a:spcAft>
                <a:spcPts val="0"/>
              </a:spcAft>
              <a:defRPr/>
            </a:pPr>
            <a:endParaRPr lang="en-US" dirty="0"/>
          </a:p>
          <a:p>
            <a:pPr eaLnBrk="1" fontAlgn="auto" hangingPunct="1">
              <a:spcAft>
                <a:spcPts val="0"/>
              </a:spcAft>
              <a:defRPr/>
            </a:pPr>
            <a:r>
              <a:rPr lang="en-US" dirty="0"/>
              <a:t>ACE Inhibitors</a:t>
            </a:r>
          </a:p>
          <a:p>
            <a:pPr lvl="1" eaLnBrk="1" fontAlgn="auto" hangingPunct="1">
              <a:spcAft>
                <a:spcPts val="0"/>
              </a:spcAft>
              <a:defRPr/>
            </a:pPr>
            <a:r>
              <a:rPr lang="en-US" dirty="0"/>
              <a:t>Lisinopril, </a:t>
            </a:r>
            <a:r>
              <a:rPr lang="en-US" dirty="0" err="1"/>
              <a:t>Enalapril</a:t>
            </a:r>
            <a:r>
              <a:rPr lang="en-US" dirty="0"/>
              <a:t>, Captopril, benazepril</a:t>
            </a:r>
          </a:p>
          <a:p>
            <a:pPr lvl="1" eaLnBrk="1" fontAlgn="auto" hangingPunct="1">
              <a:spcAft>
                <a:spcPts val="0"/>
              </a:spcAft>
              <a:defRPr/>
            </a:pPr>
            <a:endParaRPr lang="en-US" dirty="0"/>
          </a:p>
          <a:p>
            <a:pPr eaLnBrk="1" fontAlgn="auto" hangingPunct="1">
              <a:spcAft>
                <a:spcPts val="0"/>
              </a:spcAft>
              <a:defRPr/>
            </a:pPr>
            <a:r>
              <a:rPr lang="en-US" dirty="0"/>
              <a:t>ARB</a:t>
            </a:r>
          </a:p>
          <a:p>
            <a:pPr lvl="1" eaLnBrk="1" fontAlgn="auto" hangingPunct="1">
              <a:spcAft>
                <a:spcPts val="0"/>
              </a:spcAft>
              <a:defRPr/>
            </a:pPr>
            <a:r>
              <a:rPr lang="en-US" dirty="0"/>
              <a:t>Losartan, valsartan, candesartan</a:t>
            </a:r>
          </a:p>
        </p:txBody>
      </p:sp>
      <p:sp>
        <p:nvSpPr>
          <p:cNvPr id="5" name="Content Placeholder 4"/>
          <p:cNvSpPr>
            <a:spLocks noGrp="1"/>
          </p:cNvSpPr>
          <p:nvPr>
            <p:ph sz="half" idx="2"/>
          </p:nvPr>
        </p:nvSpPr>
        <p:spPr/>
        <p:txBody>
          <a:bodyPr/>
          <a:lstStyle/>
          <a:p>
            <a:pPr eaLnBrk="1" fontAlgn="auto" hangingPunct="1">
              <a:spcAft>
                <a:spcPts val="0"/>
              </a:spcAft>
              <a:defRPr/>
            </a:pPr>
            <a:r>
              <a:rPr lang="en-US" dirty="0"/>
              <a:t>Beta Blockers</a:t>
            </a:r>
          </a:p>
          <a:p>
            <a:pPr lvl="1" eaLnBrk="1" fontAlgn="auto" hangingPunct="1">
              <a:spcAft>
                <a:spcPts val="0"/>
              </a:spcAft>
              <a:defRPr/>
            </a:pPr>
            <a:r>
              <a:rPr lang="en-US" dirty="0" err="1"/>
              <a:t>Metoprolol</a:t>
            </a:r>
            <a:r>
              <a:rPr lang="en-US" dirty="0"/>
              <a:t>, atenolol, carvedilol, labetalol, </a:t>
            </a:r>
            <a:r>
              <a:rPr lang="en-US" dirty="0" err="1"/>
              <a:t>esmolol</a:t>
            </a:r>
            <a:endParaRPr lang="en-US" dirty="0"/>
          </a:p>
          <a:p>
            <a:pPr lvl="1" eaLnBrk="1" fontAlgn="auto" hangingPunct="1">
              <a:spcAft>
                <a:spcPts val="0"/>
              </a:spcAft>
              <a:defRPr/>
            </a:pPr>
            <a:endParaRPr lang="en-US" dirty="0"/>
          </a:p>
          <a:p>
            <a:pPr eaLnBrk="1" fontAlgn="auto" hangingPunct="1">
              <a:spcAft>
                <a:spcPts val="0"/>
              </a:spcAft>
              <a:defRPr/>
            </a:pPr>
            <a:r>
              <a:rPr lang="en-US" dirty="0"/>
              <a:t>Calcium Channel Blockers</a:t>
            </a:r>
          </a:p>
          <a:p>
            <a:pPr lvl="1" eaLnBrk="1" fontAlgn="auto" hangingPunct="1">
              <a:spcAft>
                <a:spcPts val="0"/>
              </a:spcAft>
              <a:defRPr/>
            </a:pPr>
            <a:r>
              <a:rPr lang="en-US" dirty="0" err="1"/>
              <a:t>Diltiazem</a:t>
            </a:r>
            <a:r>
              <a:rPr lang="en-US" dirty="0"/>
              <a:t>, verapamil , amlodipine, </a:t>
            </a:r>
            <a:r>
              <a:rPr lang="en-US" dirty="0" err="1"/>
              <a:t>nifedipine</a:t>
            </a:r>
            <a:r>
              <a:rPr lang="en-US" dirty="0"/>
              <a:t>,</a:t>
            </a:r>
          </a:p>
          <a:p>
            <a:pPr eaLnBrk="1" fontAlgn="auto" hangingPunct="1">
              <a:spcAft>
                <a:spcPts val="0"/>
              </a:spcAft>
              <a:defRPr/>
            </a:pPr>
            <a:endParaRPr lang="en-US" dirty="0"/>
          </a:p>
        </p:txBody>
      </p:sp>
      <p:sp>
        <p:nvSpPr>
          <p:cNvPr id="3" name="TextBox 2">
            <a:extLst>
              <a:ext uri="{FF2B5EF4-FFF2-40B4-BE49-F238E27FC236}">
                <a16:creationId xmlns:a16="http://schemas.microsoft.com/office/drawing/2014/main" id="{29768CDC-060F-4B54-8E8B-CCB2270D57FA}"/>
              </a:ext>
            </a:extLst>
          </p:cNvPr>
          <p:cNvSpPr txBox="1"/>
          <p:nvPr/>
        </p:nvSpPr>
        <p:spPr>
          <a:xfrm>
            <a:off x="3426781" y="2991775"/>
            <a:ext cx="1021818" cy="369332"/>
          </a:xfrm>
          <a:prstGeom prst="rect">
            <a:avLst/>
          </a:prstGeom>
          <a:noFill/>
        </p:spPr>
        <p:txBody>
          <a:bodyPr wrap="none" rtlCol="0">
            <a:spAutoFit/>
          </a:bodyPr>
          <a:lstStyle/>
          <a:p>
            <a:r>
              <a:rPr lang="en-US" b="1" i="1" dirty="0">
                <a:solidFill>
                  <a:schemeClr val="accent2"/>
                </a:solidFill>
              </a:rPr>
              <a:t>Diabetes</a:t>
            </a:r>
          </a:p>
        </p:txBody>
      </p:sp>
      <p:sp>
        <p:nvSpPr>
          <p:cNvPr id="6" name="TextBox 5">
            <a:extLst>
              <a:ext uri="{FF2B5EF4-FFF2-40B4-BE49-F238E27FC236}">
                <a16:creationId xmlns:a16="http://schemas.microsoft.com/office/drawing/2014/main" id="{724C01FE-6524-4E89-B491-4CF6289B01F4}"/>
              </a:ext>
            </a:extLst>
          </p:cNvPr>
          <p:cNvSpPr txBox="1"/>
          <p:nvPr/>
        </p:nvSpPr>
        <p:spPr>
          <a:xfrm>
            <a:off x="8044649" y="1780927"/>
            <a:ext cx="1515158" cy="369332"/>
          </a:xfrm>
          <a:prstGeom prst="rect">
            <a:avLst/>
          </a:prstGeom>
          <a:noFill/>
        </p:spPr>
        <p:txBody>
          <a:bodyPr wrap="none" rtlCol="0">
            <a:spAutoFit/>
          </a:bodyPr>
          <a:lstStyle/>
          <a:p>
            <a:r>
              <a:rPr lang="en-US" b="1" i="1" dirty="0">
                <a:solidFill>
                  <a:schemeClr val="accent2"/>
                </a:solidFill>
              </a:rPr>
              <a:t>Heart Disease</a:t>
            </a:r>
          </a:p>
        </p:txBody>
      </p:sp>
      <p:sp>
        <p:nvSpPr>
          <p:cNvPr id="7" name="TextBox 6">
            <a:extLst>
              <a:ext uri="{FF2B5EF4-FFF2-40B4-BE49-F238E27FC236}">
                <a16:creationId xmlns:a16="http://schemas.microsoft.com/office/drawing/2014/main" id="{0334E0A6-041F-420D-9AA7-6914FF7FE967}"/>
              </a:ext>
            </a:extLst>
          </p:cNvPr>
          <p:cNvSpPr txBox="1"/>
          <p:nvPr/>
        </p:nvSpPr>
        <p:spPr>
          <a:xfrm>
            <a:off x="3426781" y="3969799"/>
            <a:ext cx="1021818" cy="369332"/>
          </a:xfrm>
          <a:prstGeom prst="rect">
            <a:avLst/>
          </a:prstGeom>
          <a:noFill/>
        </p:spPr>
        <p:txBody>
          <a:bodyPr wrap="none" rtlCol="0">
            <a:spAutoFit/>
          </a:bodyPr>
          <a:lstStyle/>
          <a:p>
            <a:r>
              <a:rPr lang="en-US" b="1" i="1" dirty="0">
                <a:solidFill>
                  <a:schemeClr val="accent2"/>
                </a:solidFill>
              </a:rPr>
              <a:t>Diabetes</a:t>
            </a:r>
          </a:p>
        </p:txBody>
      </p:sp>
      <p:sp>
        <p:nvSpPr>
          <p:cNvPr id="8" name="TextBox 7">
            <a:extLst>
              <a:ext uri="{FF2B5EF4-FFF2-40B4-BE49-F238E27FC236}">
                <a16:creationId xmlns:a16="http://schemas.microsoft.com/office/drawing/2014/main" id="{9D112F9A-4680-4F15-8DE1-15A6AFB972C4}"/>
              </a:ext>
            </a:extLst>
          </p:cNvPr>
          <p:cNvSpPr txBox="1"/>
          <p:nvPr/>
        </p:nvSpPr>
        <p:spPr>
          <a:xfrm>
            <a:off x="3480933" y="1845734"/>
            <a:ext cx="1990353" cy="369332"/>
          </a:xfrm>
          <a:prstGeom prst="rect">
            <a:avLst/>
          </a:prstGeom>
          <a:noFill/>
        </p:spPr>
        <p:txBody>
          <a:bodyPr wrap="none" rtlCol="0">
            <a:spAutoFit/>
          </a:bodyPr>
          <a:lstStyle/>
          <a:p>
            <a:r>
              <a:rPr lang="en-US" b="1" i="1" dirty="0">
                <a:solidFill>
                  <a:schemeClr val="accent2"/>
                </a:solidFill>
              </a:rPr>
              <a:t>Avoid in Gout, BPH</a:t>
            </a:r>
          </a:p>
        </p:txBody>
      </p:sp>
      <p:sp>
        <p:nvSpPr>
          <p:cNvPr id="9" name="TextBox 8">
            <a:extLst>
              <a:ext uri="{FF2B5EF4-FFF2-40B4-BE49-F238E27FC236}">
                <a16:creationId xmlns:a16="http://schemas.microsoft.com/office/drawing/2014/main" id="{6E61FC30-5874-4EE2-88F5-3CE723AFFBDC}"/>
              </a:ext>
            </a:extLst>
          </p:cNvPr>
          <p:cNvSpPr txBox="1"/>
          <p:nvPr/>
        </p:nvSpPr>
        <p:spPr>
          <a:xfrm>
            <a:off x="9154358" y="2991775"/>
            <a:ext cx="1572803" cy="369332"/>
          </a:xfrm>
          <a:prstGeom prst="rect">
            <a:avLst/>
          </a:prstGeom>
          <a:noFill/>
        </p:spPr>
        <p:txBody>
          <a:bodyPr wrap="none" rtlCol="0">
            <a:spAutoFit/>
          </a:bodyPr>
          <a:lstStyle/>
          <a:p>
            <a:r>
              <a:rPr lang="en-US" b="1" i="1" dirty="0">
                <a:solidFill>
                  <a:schemeClr val="accent2"/>
                </a:solidFill>
              </a:rPr>
              <a:t>Advanced CKD</a:t>
            </a:r>
          </a:p>
        </p:txBody>
      </p:sp>
    </p:spTree>
    <p:extLst>
      <p:ext uri="{BB962C8B-B14F-4D97-AF65-F5344CB8AC3E}">
        <p14:creationId xmlns:p14="http://schemas.microsoft.com/office/powerpoint/2010/main" val="17973484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Hypertension Management</a:t>
            </a:r>
          </a:p>
        </p:txBody>
      </p:sp>
      <p:sp>
        <p:nvSpPr>
          <p:cNvPr id="3" name="Content Placeholder 2"/>
          <p:cNvSpPr>
            <a:spLocks noGrp="1"/>
          </p:cNvSpPr>
          <p:nvPr>
            <p:ph idx="1"/>
          </p:nvPr>
        </p:nvSpPr>
        <p:spPr/>
        <p:txBody>
          <a:bodyPr/>
          <a:lstStyle/>
          <a:p>
            <a:br>
              <a:rPr lang="en-US" dirty="0"/>
            </a:br>
            <a:r>
              <a:rPr lang="en-US" dirty="0"/>
              <a:t>Initiate Therapy</a:t>
            </a:r>
          </a:p>
          <a:p>
            <a:endParaRPr lang="en-US" dirty="0"/>
          </a:p>
          <a:p>
            <a:r>
              <a:rPr lang="en-US" dirty="0"/>
              <a:t>Follow up in 4 weeks or less until below 140/90</a:t>
            </a:r>
          </a:p>
          <a:p>
            <a:pPr lvl="1"/>
            <a:r>
              <a:rPr lang="en-US" dirty="0"/>
              <a:t>With Labs if appropriate (Cr. , K)</a:t>
            </a:r>
          </a:p>
          <a:p>
            <a:pPr lvl="1"/>
            <a:endParaRPr lang="en-US" dirty="0"/>
          </a:p>
          <a:p>
            <a:r>
              <a:rPr lang="en-US" dirty="0"/>
              <a:t>Follow up frequency determined by target and </a:t>
            </a:r>
            <a:r>
              <a:rPr lang="en-US"/>
              <a:t>co-morbid conditions</a:t>
            </a:r>
            <a:endParaRPr lang="en-US" dirty="0"/>
          </a:p>
          <a:p>
            <a:endParaRPr lang="en-US" dirty="0"/>
          </a:p>
          <a:p>
            <a:r>
              <a:rPr lang="en-US" dirty="0"/>
              <a:t>Minimum: Twice a year / Every 6 months</a:t>
            </a:r>
          </a:p>
        </p:txBody>
      </p:sp>
    </p:spTree>
    <p:extLst>
      <p:ext uri="{BB962C8B-B14F-4D97-AF65-F5344CB8AC3E}">
        <p14:creationId xmlns:p14="http://schemas.microsoft.com/office/powerpoint/2010/main" val="1133913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Resistant Hypertension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242412" y="4034901"/>
            <a:ext cx="6911523" cy="1682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CDDFB3DB-E860-4AE6-8CD3-B8764A1F6F7A}"/>
              </a:ext>
            </a:extLst>
          </p:cNvPr>
          <p:cNvSpPr txBox="1">
            <a:spLocks/>
          </p:cNvSpPr>
          <p:nvPr/>
        </p:nvSpPr>
        <p:spPr>
          <a:xfrm>
            <a:off x="631813" y="1825625"/>
            <a:ext cx="10233800" cy="435133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Aft>
                <a:spcPts val="0"/>
              </a:spcAft>
              <a:defRPr/>
            </a:pPr>
            <a:r>
              <a:rPr lang="en-US" altLang="en-US" dirty="0"/>
              <a:t>Failure to reach goal BP in pts who are adhering to full doses or an appropriate three-drug regimen that includes a diuretic.    </a:t>
            </a:r>
            <a:br>
              <a:rPr lang="en-US" altLang="en-US" dirty="0"/>
            </a:br>
            <a:r>
              <a:rPr lang="en-US" altLang="en-US" dirty="0"/>
              <a:t>							</a:t>
            </a:r>
            <a:r>
              <a:rPr lang="en-US" altLang="en-US" i="1" dirty="0"/>
              <a:t>JNC 7, ACC/AHA 2017</a:t>
            </a:r>
          </a:p>
          <a:p>
            <a:pPr lvl="1">
              <a:spcAft>
                <a:spcPts val="0"/>
              </a:spcAft>
              <a:defRPr/>
            </a:pPr>
            <a:r>
              <a:rPr lang="en-US" altLang="en-US" i="1" dirty="0"/>
              <a:t>….or when control is achieved but requires 4 or more medications.</a:t>
            </a:r>
          </a:p>
          <a:p>
            <a:pPr>
              <a:spcAft>
                <a:spcPts val="0"/>
              </a:spcAft>
              <a:defRPr/>
            </a:pPr>
            <a:endParaRPr lang="en-US" altLang="en-US" i="1" dirty="0"/>
          </a:p>
          <a:p>
            <a:pPr>
              <a:spcAft>
                <a:spcPts val="0"/>
              </a:spcAft>
              <a:defRPr/>
            </a:pPr>
            <a:r>
              <a:rPr lang="en-US" altLang="en-US" dirty="0"/>
              <a:t>Should prompt a survey / consideration for secondary causes</a:t>
            </a:r>
          </a:p>
          <a:p>
            <a:pPr>
              <a:spcAft>
                <a:spcPts val="0"/>
              </a:spcAft>
              <a:defRPr/>
            </a:pPr>
            <a:endParaRPr lang="en-US" dirty="0"/>
          </a:p>
        </p:txBody>
      </p:sp>
    </p:spTree>
    <p:extLst>
      <p:ext uri="{BB962C8B-B14F-4D97-AF65-F5344CB8AC3E}">
        <p14:creationId xmlns:p14="http://schemas.microsoft.com/office/powerpoint/2010/main" val="113063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Definition</a:t>
            </a:r>
          </a:p>
        </p:txBody>
      </p:sp>
      <p:sp>
        <p:nvSpPr>
          <p:cNvPr id="3" name="Content Placeholder 2"/>
          <p:cNvSpPr>
            <a:spLocks noGrp="1"/>
          </p:cNvSpPr>
          <p:nvPr>
            <p:ph idx="1"/>
          </p:nvPr>
        </p:nvSpPr>
        <p:spPr/>
        <p:txBody>
          <a:bodyPr>
            <a:normAutofit fontScale="40000" lnSpcReduction="20000"/>
          </a:bodyPr>
          <a:lstStyle/>
          <a:p>
            <a:pPr>
              <a:buFont typeface="Courier New" panose="02070309020205020404" pitchFamily="49" charset="0"/>
              <a:buChar char="o"/>
            </a:pPr>
            <a:r>
              <a:rPr lang="en-US" sz="5600" dirty="0"/>
              <a:t> Lipid disorders – Includes disorders of lipoprotein metabolism but also lipodystrophies and some lipid storage disorders</a:t>
            </a:r>
          </a:p>
          <a:p>
            <a:pPr>
              <a:buFont typeface="Courier New" panose="02070309020205020404" pitchFamily="49" charset="0"/>
              <a:buChar char="o"/>
            </a:pPr>
            <a:r>
              <a:rPr lang="en-US" sz="5600" dirty="0"/>
              <a:t> Hyperlipidemia – Elevation of serum total or LDL cholesterol or triglyceride</a:t>
            </a:r>
          </a:p>
          <a:p>
            <a:pPr>
              <a:buFont typeface="Courier New" panose="02070309020205020404" pitchFamily="49" charset="0"/>
              <a:buChar char="o"/>
            </a:pPr>
            <a:r>
              <a:rPr lang="en-US" sz="5600" dirty="0"/>
              <a:t> Hypercholesterolemia  -  Elevation of LDL or Total cholesterol, normal triglycerides</a:t>
            </a:r>
            <a:endParaRPr lang="en-US" sz="4400" dirty="0"/>
          </a:p>
          <a:p>
            <a:pPr>
              <a:buFont typeface="Courier New" panose="02070309020205020404" pitchFamily="49" charset="0"/>
              <a:buChar char="o"/>
            </a:pPr>
            <a:r>
              <a:rPr lang="en-US" sz="5600" dirty="0"/>
              <a:t> Hypertriglyceridemia – Elevation of triglycerides  </a:t>
            </a:r>
          </a:p>
          <a:p>
            <a:pPr>
              <a:buFont typeface="Courier New" panose="02070309020205020404" pitchFamily="49" charset="0"/>
              <a:buChar char="o"/>
            </a:pPr>
            <a:r>
              <a:rPr lang="en-US" sz="5600" dirty="0"/>
              <a:t> Dyslipidemia -  a large range of lipid abnormalities and may involve a combination of </a:t>
            </a:r>
          </a:p>
          <a:p>
            <a:pPr lvl="1">
              <a:buFont typeface="Courier New" panose="02070309020205020404" pitchFamily="49" charset="0"/>
              <a:buChar char="o"/>
            </a:pPr>
            <a:r>
              <a:rPr lang="en-US" sz="5400" dirty="0"/>
              <a:t>Increased total cholesterol (≥240 mg/dL [6.20 mmol/L])</a:t>
            </a:r>
          </a:p>
          <a:p>
            <a:pPr lvl="1">
              <a:buFont typeface="Courier New" panose="02070309020205020404" pitchFamily="49" charset="0"/>
              <a:buChar char="o"/>
            </a:pPr>
            <a:r>
              <a:rPr lang="en-US" sz="5400" dirty="0"/>
              <a:t>LDL-C (&gt;160 mg/dL [4.13 mmol/L]), </a:t>
            </a:r>
          </a:p>
          <a:p>
            <a:pPr lvl="1">
              <a:buFont typeface="Courier New" panose="02070309020205020404" pitchFamily="49" charset="0"/>
              <a:buChar char="o"/>
            </a:pPr>
            <a:r>
              <a:rPr lang="en-US" sz="5400" dirty="0"/>
              <a:t>Triglyceride levels (&gt;200 mg/dL [2.25 mmol/L]) </a:t>
            </a:r>
          </a:p>
          <a:p>
            <a:pPr lvl="1">
              <a:buFont typeface="Courier New" panose="02070309020205020404" pitchFamily="49" charset="0"/>
              <a:buChar char="o"/>
            </a:pPr>
            <a:r>
              <a:rPr lang="en-US" sz="5400" dirty="0"/>
              <a:t>D</a:t>
            </a:r>
            <a:r>
              <a:rPr lang="en-US" sz="5400" i="1" dirty="0"/>
              <a:t>ecreased</a:t>
            </a:r>
            <a:r>
              <a:rPr lang="en-US" sz="5400" dirty="0"/>
              <a:t> HDL-C (&lt;40 mg/dL [1.03 mmol/L])</a:t>
            </a:r>
          </a:p>
          <a:p>
            <a:pPr marL="0" indent="0">
              <a:buNone/>
            </a:pPr>
            <a:endParaRPr lang="en-US" sz="4400" dirty="0"/>
          </a:p>
          <a:p>
            <a:endParaRPr lang="en-US" sz="5600" dirty="0"/>
          </a:p>
          <a:p>
            <a:endParaRPr lang="en-US" dirty="0"/>
          </a:p>
        </p:txBody>
      </p:sp>
      <p:sp>
        <p:nvSpPr>
          <p:cNvPr id="5" name="TextBox 4">
            <a:extLst>
              <a:ext uri="{FF2B5EF4-FFF2-40B4-BE49-F238E27FC236}">
                <a16:creationId xmlns:a16="http://schemas.microsoft.com/office/drawing/2014/main" id="{679D0566-9F8B-4A3F-95E7-D1E4C81DB6CC}"/>
              </a:ext>
            </a:extLst>
          </p:cNvPr>
          <p:cNvSpPr txBox="1"/>
          <p:nvPr/>
        </p:nvSpPr>
        <p:spPr>
          <a:xfrm>
            <a:off x="6477148" y="4243478"/>
            <a:ext cx="4678532" cy="1754326"/>
          </a:xfrm>
          <a:prstGeom prst="rect">
            <a:avLst/>
          </a:prstGeom>
          <a:noFill/>
        </p:spPr>
        <p:txBody>
          <a:bodyPr wrap="square" rtlCol="0">
            <a:spAutoFit/>
          </a:bodyPr>
          <a:lstStyle/>
          <a:p>
            <a:pPr lvl="1" algn="ctr"/>
            <a:r>
              <a:rPr lang="en-US" b="1" dirty="0">
                <a:solidFill>
                  <a:schemeClr val="accent2"/>
                </a:solidFill>
              </a:rPr>
              <a:t>Optimal levels</a:t>
            </a:r>
          </a:p>
          <a:p>
            <a:pPr lvl="2"/>
            <a:r>
              <a:rPr lang="en-US" i="1" dirty="0">
                <a:solidFill>
                  <a:schemeClr val="accent2"/>
                </a:solidFill>
              </a:rPr>
              <a:t>Total Cholesterol : &lt;150 mg/dL</a:t>
            </a:r>
          </a:p>
          <a:p>
            <a:pPr lvl="3"/>
            <a:r>
              <a:rPr lang="en-US" i="1" dirty="0">
                <a:solidFill>
                  <a:schemeClr val="accent2"/>
                </a:solidFill>
              </a:rPr>
              <a:t>Correlates to an LDL ~ 100 mg/dL</a:t>
            </a:r>
          </a:p>
          <a:p>
            <a:pPr lvl="2"/>
            <a:r>
              <a:rPr lang="en-US" i="1" dirty="0">
                <a:solidFill>
                  <a:schemeClr val="accent2"/>
                </a:solidFill>
              </a:rPr>
              <a:t>HDL: &gt;39 mg/dL </a:t>
            </a:r>
          </a:p>
          <a:p>
            <a:pPr lvl="2"/>
            <a:r>
              <a:rPr lang="en-US" i="1" dirty="0">
                <a:solidFill>
                  <a:schemeClr val="accent2"/>
                </a:solidFill>
              </a:rPr>
              <a:t>Triglycerides: &lt;150</a:t>
            </a:r>
          </a:p>
          <a:p>
            <a:endParaRPr lang="en-US" dirty="0"/>
          </a:p>
        </p:txBody>
      </p:sp>
    </p:spTree>
    <p:extLst>
      <p:ext uri="{BB962C8B-B14F-4D97-AF65-F5344CB8AC3E}">
        <p14:creationId xmlns:p14="http://schemas.microsoft.com/office/powerpoint/2010/main" val="94464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2BD8D-E0D2-4EFB-AB9D-E46C19099F81}"/>
              </a:ext>
            </a:extLst>
          </p:cNvPr>
          <p:cNvSpPr>
            <a:spLocks noGrp="1"/>
          </p:cNvSpPr>
          <p:nvPr>
            <p:ph type="title"/>
          </p:nvPr>
        </p:nvSpPr>
        <p:spPr/>
        <p:txBody>
          <a:bodyPr/>
          <a:lstStyle/>
          <a:p>
            <a:r>
              <a:rPr lang="en-US" dirty="0"/>
              <a:t>Dyslipidemia: Scope </a:t>
            </a:r>
          </a:p>
        </p:txBody>
      </p:sp>
      <p:sp>
        <p:nvSpPr>
          <p:cNvPr id="3" name="Content Placeholder 2">
            <a:extLst>
              <a:ext uri="{FF2B5EF4-FFF2-40B4-BE49-F238E27FC236}">
                <a16:creationId xmlns:a16="http://schemas.microsoft.com/office/drawing/2014/main" id="{2CF0E296-AE46-4983-8BF1-3AC2913A1CFA}"/>
              </a:ext>
            </a:extLst>
          </p:cNvPr>
          <p:cNvSpPr>
            <a:spLocks noGrp="1"/>
          </p:cNvSpPr>
          <p:nvPr>
            <p:ph idx="1"/>
          </p:nvPr>
        </p:nvSpPr>
        <p:spPr/>
        <p:txBody>
          <a:bodyPr>
            <a:normAutofit/>
          </a:bodyPr>
          <a:lstStyle/>
          <a:p>
            <a:endParaRPr lang="en-US" dirty="0"/>
          </a:p>
          <a:p>
            <a:r>
              <a:rPr lang="en-US" sz="2000" dirty="0"/>
              <a:t>By World Health Organization (WHO) definitions, about 40 percent of people globally have elevated total cholesterol levels, while about 50 percent have elevated levels in Europe and the Americas </a:t>
            </a:r>
          </a:p>
          <a:p>
            <a:r>
              <a:rPr lang="en-US" sz="2000" dirty="0"/>
              <a:t>About 1 in 5 adolescents have an unhealthy cholesterol reading, and nearly 93 million U.S. adults age 20 or older have high cholesterol</a:t>
            </a:r>
          </a:p>
          <a:p>
            <a:r>
              <a:rPr lang="en-US" sz="2000" dirty="0"/>
              <a:t>But since high cholesterol doesn’t have symptoms, many people don’t know their levels are high</a:t>
            </a:r>
          </a:p>
          <a:p>
            <a:endParaRPr lang="en-US" sz="2000" dirty="0"/>
          </a:p>
          <a:p>
            <a:endParaRPr lang="en-US" dirty="0"/>
          </a:p>
        </p:txBody>
      </p:sp>
    </p:spTree>
    <p:extLst>
      <p:ext uri="{BB962C8B-B14F-4D97-AF65-F5344CB8AC3E}">
        <p14:creationId xmlns:p14="http://schemas.microsoft.com/office/powerpoint/2010/main" val="1494201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42679" y="1204602"/>
            <a:ext cx="7106642" cy="4448796"/>
          </a:xfrm>
          <a:prstGeom prst="rect">
            <a:avLst/>
          </a:prstGeom>
        </p:spPr>
      </p:pic>
    </p:spTree>
    <p:extLst>
      <p:ext uri="{BB962C8B-B14F-4D97-AF65-F5344CB8AC3E}">
        <p14:creationId xmlns:p14="http://schemas.microsoft.com/office/powerpoint/2010/main" val="8476470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3060700" y="0"/>
            <a:ext cx="6057900" cy="6477000"/>
          </a:xfrm>
          <a:prstGeom prst="rect">
            <a:avLst/>
          </a:prstGeom>
        </p:spPr>
      </p:pic>
    </p:spTree>
    <p:extLst>
      <p:ext uri="{BB962C8B-B14F-4D97-AF65-F5344CB8AC3E}">
        <p14:creationId xmlns:p14="http://schemas.microsoft.com/office/powerpoint/2010/main" val="2748260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B88A3-E0EB-4C5D-91AC-59B00E50CFA6}"/>
              </a:ext>
            </a:extLst>
          </p:cNvPr>
          <p:cNvSpPr>
            <a:spLocks noGrp="1"/>
          </p:cNvSpPr>
          <p:nvPr>
            <p:ph type="title"/>
          </p:nvPr>
        </p:nvSpPr>
        <p:spPr/>
        <p:txBody>
          <a:bodyPr/>
          <a:lstStyle/>
          <a:p>
            <a:r>
              <a:rPr lang="en-US" dirty="0"/>
              <a:t>Dyslipidemia : Screening</a:t>
            </a:r>
          </a:p>
        </p:txBody>
      </p:sp>
      <p:sp>
        <p:nvSpPr>
          <p:cNvPr id="3" name="Content Placeholder 2">
            <a:extLst>
              <a:ext uri="{FF2B5EF4-FFF2-40B4-BE49-F238E27FC236}">
                <a16:creationId xmlns:a16="http://schemas.microsoft.com/office/drawing/2014/main" id="{592D56B8-35C1-41EF-BD05-A52221649F83}"/>
              </a:ext>
            </a:extLst>
          </p:cNvPr>
          <p:cNvSpPr>
            <a:spLocks noGrp="1"/>
          </p:cNvSpPr>
          <p:nvPr>
            <p:ph idx="1"/>
          </p:nvPr>
        </p:nvSpPr>
        <p:spPr/>
        <p:txBody>
          <a:bodyPr>
            <a:normAutofit lnSpcReduction="10000"/>
          </a:bodyPr>
          <a:lstStyle/>
          <a:p>
            <a:r>
              <a:rPr lang="en-US" sz="2000" dirty="0"/>
              <a:t>Cholesterol should be checked starting early in life—even children and adolescents should have their cholesterol checked.</a:t>
            </a:r>
          </a:p>
          <a:p>
            <a:r>
              <a:rPr lang="en-US" sz="2000" dirty="0"/>
              <a:t>Cholesterol testing should be done very 5 years for people aged 20 or older who are at low risk for cardiovascular disease</a:t>
            </a:r>
          </a:p>
          <a:p>
            <a:r>
              <a:rPr lang="en-US" dirty="0"/>
              <a:t>The ACC/AHA recommends that all adults aged 20–78 years have a fasting lipid profile measured every 4–6 years if there is no atherosclerotic CVD and more often if this condition is present</a:t>
            </a:r>
            <a:endParaRPr lang="en-US" sz="2000" baseline="30000" dirty="0"/>
          </a:p>
          <a:p>
            <a:r>
              <a:rPr lang="en-US" sz="2000" dirty="0"/>
              <a:t>Lipid testing is relatively quick, easy, and inexpensive</a:t>
            </a:r>
          </a:p>
          <a:p>
            <a:r>
              <a:rPr lang="en-US" sz="2000" dirty="0"/>
              <a:t>The tests are generally reliable</a:t>
            </a:r>
          </a:p>
          <a:p>
            <a:pPr lvl="1"/>
            <a:r>
              <a:rPr lang="en-US" dirty="0"/>
              <a:t>should include baseline measurement of total cholesterol, LDL-C, HDL-C, and triglyceride levels</a:t>
            </a:r>
          </a:p>
          <a:p>
            <a:pPr lvl="1"/>
            <a:r>
              <a:rPr lang="en-US" dirty="0"/>
              <a:t>For patients with a history of CVD or those with a very high level of risk, tests that may be considered in addition to the baseline lipid profile include measurement of lipoprotein(a), apolipoprotein B, and apolipoprotein A1</a:t>
            </a:r>
          </a:p>
          <a:p>
            <a:endParaRPr lang="en-US" dirty="0"/>
          </a:p>
        </p:txBody>
      </p:sp>
    </p:spTree>
    <p:extLst>
      <p:ext uri="{BB962C8B-B14F-4D97-AF65-F5344CB8AC3E}">
        <p14:creationId xmlns:p14="http://schemas.microsoft.com/office/powerpoint/2010/main" val="812360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 :Dyslipidemia</a:t>
            </a:r>
          </a:p>
        </p:txBody>
      </p:sp>
      <p:sp>
        <p:nvSpPr>
          <p:cNvPr id="3" name="Content Placeholder 2"/>
          <p:cNvSpPr>
            <a:spLocks noGrp="1"/>
          </p:cNvSpPr>
          <p:nvPr>
            <p:ph idx="1"/>
          </p:nvPr>
        </p:nvSpPr>
        <p:spPr/>
        <p:txBody>
          <a:bodyPr>
            <a:noAutofit/>
          </a:bodyPr>
          <a:lstStyle/>
          <a:p>
            <a:r>
              <a:rPr lang="en-US" sz="1400" dirty="0"/>
              <a:t>Identify relevant past medical history to determine associated risks of vascular disease including diabetes and causative medications</a:t>
            </a:r>
          </a:p>
          <a:p>
            <a:r>
              <a:rPr lang="en-US" sz="1400" dirty="0"/>
              <a:t>Assess for social risk factors including tobacco use, diet, and exercise</a:t>
            </a:r>
          </a:p>
          <a:p>
            <a:r>
              <a:rPr lang="en-US" sz="1400" dirty="0"/>
              <a:t>Assess for familial risk factors, particularly inherited causes of dyslipidemias (including familial combined hyperlipidemia)</a:t>
            </a:r>
          </a:p>
          <a:p>
            <a:r>
              <a:rPr lang="en-US" sz="1400" dirty="0"/>
              <a:t>Identify key physical exam findings that determine associated systemic effects including xanthomas, decreased peripheral pulses, and arterial bruits  </a:t>
            </a:r>
          </a:p>
          <a:p>
            <a:r>
              <a:rPr lang="en-US" sz="1400" dirty="0"/>
              <a:t>Identify and interpret key laboratory and imaging tests and list indications, benefits, test characteristics, risks, and costs of testing that determine the extent of hyperlipidemia (including fasting lipid panel) and determine the secondary causes of lipid abnormalities (including fasting glucose and TSH level)</a:t>
            </a:r>
          </a:p>
          <a:p>
            <a:r>
              <a:rPr lang="en-US" sz="1400" dirty="0"/>
              <a:t>Describe a rational and evidence-based approach to treating a patient with dyslipidemia: </a:t>
            </a:r>
          </a:p>
          <a:p>
            <a:pPr lvl="1"/>
            <a:r>
              <a:rPr lang="en-US" sz="1400" dirty="0"/>
              <a:t>Use risk calculators to decide on medical treatment including 10-year and lifetime ASCVD/mortality calculators</a:t>
            </a:r>
          </a:p>
          <a:p>
            <a:pPr lvl="1"/>
            <a:r>
              <a:rPr lang="en-US" sz="1400" dirty="0"/>
              <a:t>Counsel patients on lifestyle modification including diet, exercise, and weight loss</a:t>
            </a:r>
          </a:p>
          <a:p>
            <a:pPr lvl="1"/>
            <a:r>
              <a:rPr lang="en-US" sz="1400" dirty="0"/>
              <a:t>Describe treatment goals including LDL levels</a:t>
            </a:r>
          </a:p>
          <a:p>
            <a:pPr lvl="1"/>
            <a:r>
              <a:rPr lang="en-US" sz="1400" dirty="0"/>
              <a:t>Describe frequency and type of lab monitoring including yearly LDL testing and liver enzyme monitoring</a:t>
            </a:r>
          </a:p>
          <a:p>
            <a:r>
              <a:rPr lang="en-US" sz="1400" dirty="0"/>
              <a:t>Describe a rational and evidence-based approach to screening and use patient characteristics to determine when to begin screening and frequency of screening  </a:t>
            </a:r>
          </a:p>
        </p:txBody>
      </p:sp>
    </p:spTree>
    <p:extLst>
      <p:ext uri="{BB962C8B-B14F-4D97-AF65-F5344CB8AC3E}">
        <p14:creationId xmlns:p14="http://schemas.microsoft.com/office/powerpoint/2010/main" val="35958375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2A7AD-A6EC-4224-90AC-87C074A296C7}"/>
              </a:ext>
            </a:extLst>
          </p:cNvPr>
          <p:cNvSpPr>
            <a:spLocks noGrp="1"/>
          </p:cNvSpPr>
          <p:nvPr>
            <p:ph type="title"/>
          </p:nvPr>
        </p:nvSpPr>
        <p:spPr/>
        <p:txBody>
          <a:bodyPr/>
          <a:lstStyle/>
          <a:p>
            <a:r>
              <a:rPr lang="en-US" dirty="0"/>
              <a:t>Dyslipidemia: Measurement</a:t>
            </a:r>
          </a:p>
        </p:txBody>
      </p:sp>
      <p:sp>
        <p:nvSpPr>
          <p:cNvPr id="4" name="Content Placeholder 3">
            <a:extLst>
              <a:ext uri="{FF2B5EF4-FFF2-40B4-BE49-F238E27FC236}">
                <a16:creationId xmlns:a16="http://schemas.microsoft.com/office/drawing/2014/main" id="{4BA07684-9859-4293-8B89-44E760A10342}"/>
              </a:ext>
            </a:extLst>
          </p:cNvPr>
          <p:cNvSpPr>
            <a:spLocks noGrp="1"/>
          </p:cNvSpPr>
          <p:nvPr>
            <p:ph sz="half" idx="1"/>
          </p:nvPr>
        </p:nvSpPr>
        <p:spPr/>
        <p:txBody>
          <a:bodyPr/>
          <a:lstStyle/>
          <a:p>
            <a:pPr algn="ctr"/>
            <a:r>
              <a:rPr lang="en-US" b="1" dirty="0"/>
              <a:t>Fasting</a:t>
            </a:r>
          </a:p>
          <a:p>
            <a:pPr>
              <a:buFont typeface="Courier New" panose="02070309020205020404" pitchFamily="49" charset="0"/>
              <a:buChar char="o"/>
            </a:pPr>
            <a:r>
              <a:rPr lang="en-US" sz="2000" dirty="0"/>
              <a:t>First time a lipid profile is obtained</a:t>
            </a:r>
          </a:p>
          <a:p>
            <a:pPr>
              <a:buFont typeface="Wingdings" panose="05000000000000000000" pitchFamily="2" charset="2"/>
              <a:buChar char="§"/>
            </a:pPr>
            <a:endParaRPr lang="en-US" sz="2000" dirty="0"/>
          </a:p>
          <a:p>
            <a:pPr>
              <a:buFont typeface="Courier New" panose="02070309020205020404" pitchFamily="49" charset="0"/>
              <a:buChar char="o"/>
            </a:pPr>
            <a:r>
              <a:rPr lang="en-US" dirty="0"/>
              <a:t>F</a:t>
            </a:r>
            <a:r>
              <a:rPr lang="en-US" sz="2000" dirty="0"/>
              <a:t>or the purpose of following known hypertriglyceridemia</a:t>
            </a:r>
          </a:p>
          <a:p>
            <a:pPr lvl="1"/>
            <a:r>
              <a:rPr lang="en-US" dirty="0"/>
              <a:t>Strongly affected by food consumption</a:t>
            </a:r>
          </a:p>
          <a:p>
            <a:endParaRPr lang="en-US" sz="2000" dirty="0"/>
          </a:p>
          <a:p>
            <a:pPr>
              <a:buFont typeface="Courier New" panose="02070309020205020404" pitchFamily="49" charset="0"/>
              <a:buChar char="o"/>
            </a:pPr>
            <a:r>
              <a:rPr lang="en-US" dirty="0"/>
              <a:t>Ask the patient to fast for 8-10 hours</a:t>
            </a:r>
          </a:p>
          <a:p>
            <a:pPr lvl="1">
              <a:buFont typeface="Courier New" panose="02070309020205020404" pitchFamily="49" charset="0"/>
              <a:buChar char="o"/>
            </a:pPr>
            <a:r>
              <a:rPr lang="en-US" dirty="0"/>
              <a:t>(before breakfast)</a:t>
            </a:r>
          </a:p>
          <a:p>
            <a:endParaRPr lang="en-US" dirty="0"/>
          </a:p>
        </p:txBody>
      </p:sp>
      <p:sp>
        <p:nvSpPr>
          <p:cNvPr id="5" name="Content Placeholder 4">
            <a:extLst>
              <a:ext uri="{FF2B5EF4-FFF2-40B4-BE49-F238E27FC236}">
                <a16:creationId xmlns:a16="http://schemas.microsoft.com/office/drawing/2014/main" id="{7DE7DC80-3783-4EC9-A18A-CCC737C6B01E}"/>
              </a:ext>
            </a:extLst>
          </p:cNvPr>
          <p:cNvSpPr>
            <a:spLocks noGrp="1"/>
          </p:cNvSpPr>
          <p:nvPr>
            <p:ph sz="half" idx="2"/>
          </p:nvPr>
        </p:nvSpPr>
        <p:spPr/>
        <p:txBody>
          <a:bodyPr/>
          <a:lstStyle/>
          <a:p>
            <a:pPr algn="ctr"/>
            <a:r>
              <a:rPr lang="en-US" b="1" dirty="0"/>
              <a:t>Non-fasting</a:t>
            </a:r>
          </a:p>
          <a:p>
            <a:pPr>
              <a:buFont typeface="Courier New" panose="02070309020205020404" pitchFamily="49" charset="0"/>
              <a:buChar char="o"/>
            </a:pPr>
            <a:r>
              <a:rPr lang="en-US" dirty="0"/>
              <a:t>Ok in any other case</a:t>
            </a:r>
          </a:p>
          <a:p>
            <a:endParaRPr lang="en-US" dirty="0"/>
          </a:p>
          <a:p>
            <a:r>
              <a:rPr lang="en-US" sz="2000" i="1" dirty="0"/>
              <a:t>Serum total and HDL-C are measured directly and can be obtained in fasting or </a:t>
            </a:r>
            <a:r>
              <a:rPr lang="en-US" sz="2000" i="1" dirty="0" err="1"/>
              <a:t>nonfasting</a:t>
            </a:r>
            <a:r>
              <a:rPr lang="en-US" sz="2000" i="1" dirty="0"/>
              <a:t> individuals; there are only small, clinically insignificant differences in these values between measurements in the fasting or non-fasting state </a:t>
            </a:r>
          </a:p>
          <a:p>
            <a:endParaRPr lang="en-US" dirty="0"/>
          </a:p>
          <a:p>
            <a:endParaRPr lang="en-US" dirty="0"/>
          </a:p>
          <a:p>
            <a:endParaRPr lang="en-US" dirty="0"/>
          </a:p>
        </p:txBody>
      </p:sp>
    </p:spTree>
    <p:extLst>
      <p:ext uri="{BB962C8B-B14F-4D97-AF65-F5344CB8AC3E}">
        <p14:creationId xmlns:p14="http://schemas.microsoft.com/office/powerpoint/2010/main" val="662636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Risk factors</a:t>
            </a:r>
          </a:p>
        </p:txBody>
      </p:sp>
      <p:sp>
        <p:nvSpPr>
          <p:cNvPr id="3" name="Content Placeholder 2"/>
          <p:cNvSpPr>
            <a:spLocks noGrp="1"/>
          </p:cNvSpPr>
          <p:nvPr>
            <p:ph idx="1"/>
          </p:nvPr>
        </p:nvSpPr>
        <p:spPr/>
        <p:txBody>
          <a:bodyPr>
            <a:normAutofit/>
          </a:bodyPr>
          <a:lstStyle/>
          <a:p>
            <a:r>
              <a:rPr lang="en-US" b="1" dirty="0"/>
              <a:t>A family history of heart disease or high blood cholesterol:</a:t>
            </a:r>
            <a:r>
              <a:rPr lang="en-US" dirty="0"/>
              <a:t> You are more at risk of having high cholesterol if other people in your family have it</a:t>
            </a:r>
          </a:p>
          <a:p>
            <a:r>
              <a:rPr lang="en-US" b="1" dirty="0"/>
              <a:t>Diabetes:</a:t>
            </a:r>
            <a:r>
              <a:rPr lang="en-US" dirty="0"/>
              <a:t> Type 2 diabetes raises “bad” cholesterol and lowers high-density lipoprotein (HDL), or “good,” cholesterol, raising the risk for heart disease and stroke.</a:t>
            </a:r>
          </a:p>
          <a:p>
            <a:r>
              <a:rPr lang="en-US" b="1" dirty="0"/>
              <a:t>Older age:</a:t>
            </a:r>
            <a:r>
              <a:rPr lang="en-US" dirty="0"/>
              <a:t> As you age, your body can’t clear cholesterol as well as it used to.</a:t>
            </a:r>
          </a:p>
          <a:p>
            <a:r>
              <a:rPr lang="en-US" b="1" dirty="0"/>
              <a:t>Being male.</a:t>
            </a:r>
            <a:r>
              <a:rPr lang="en-US" dirty="0"/>
              <a:t> Men tend to have higher LDL and lower HDL cholesterol levels than women do. But after menopause (around age 55), LDL cholesterol levels in women increase.</a:t>
            </a:r>
            <a:r>
              <a:rPr lang="en-US" baseline="30000" dirty="0"/>
              <a:t>4,5</a:t>
            </a:r>
            <a:endParaRPr lang="en-US" dirty="0"/>
          </a:p>
          <a:p>
            <a:r>
              <a:rPr lang="en-US" b="1" dirty="0"/>
              <a:t>Overweight or obesity.</a:t>
            </a:r>
            <a:r>
              <a:rPr lang="en-US" dirty="0"/>
              <a:t> Excess weight, unhealthy eating habits, and lack of physical activity can lead to high cholesterol</a:t>
            </a:r>
          </a:p>
        </p:txBody>
      </p:sp>
    </p:spTree>
    <p:extLst>
      <p:ext uri="{BB962C8B-B14F-4D97-AF65-F5344CB8AC3E}">
        <p14:creationId xmlns:p14="http://schemas.microsoft.com/office/powerpoint/2010/main" val="3877005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A07ADF-5863-4113-B7D3-D5AB446581C5}"/>
              </a:ext>
            </a:extLst>
          </p:cNvPr>
          <p:cNvSpPr>
            <a:spLocks noGrp="1"/>
          </p:cNvSpPr>
          <p:nvPr>
            <p:ph type="title"/>
          </p:nvPr>
        </p:nvSpPr>
        <p:spPr/>
        <p:txBody>
          <a:bodyPr/>
          <a:lstStyle/>
          <a:p>
            <a:r>
              <a:rPr lang="en-US" dirty="0"/>
              <a:t>Dyslipidemia : Etiology</a:t>
            </a:r>
          </a:p>
        </p:txBody>
      </p:sp>
      <p:sp>
        <p:nvSpPr>
          <p:cNvPr id="6" name="Content Placeholder 5">
            <a:extLst>
              <a:ext uri="{FF2B5EF4-FFF2-40B4-BE49-F238E27FC236}">
                <a16:creationId xmlns:a16="http://schemas.microsoft.com/office/drawing/2014/main" id="{37962114-7498-4B5E-913F-79E1E6CB1163}"/>
              </a:ext>
            </a:extLst>
          </p:cNvPr>
          <p:cNvSpPr>
            <a:spLocks noGrp="1"/>
          </p:cNvSpPr>
          <p:nvPr>
            <p:ph sz="half" idx="1"/>
          </p:nvPr>
        </p:nvSpPr>
        <p:spPr/>
        <p:txBody>
          <a:bodyPr>
            <a:normAutofit/>
          </a:bodyPr>
          <a:lstStyle/>
          <a:p>
            <a:pPr algn="ctr"/>
            <a:r>
              <a:rPr lang="en-US" b="1" dirty="0"/>
              <a:t>Primary</a:t>
            </a:r>
          </a:p>
          <a:p>
            <a:pPr lvl="1"/>
            <a:r>
              <a:rPr lang="en-US" sz="2000" dirty="0"/>
              <a:t>Inheritable condition</a:t>
            </a:r>
          </a:p>
          <a:p>
            <a:pPr lvl="1"/>
            <a:endParaRPr lang="en-US" sz="2000" dirty="0"/>
          </a:p>
          <a:p>
            <a:pPr lvl="1"/>
            <a:r>
              <a:rPr lang="en-US" sz="2000" dirty="0">
                <a:solidFill>
                  <a:srgbClr val="000000"/>
                </a:solidFill>
              </a:rPr>
              <a:t>O</a:t>
            </a:r>
            <a:r>
              <a:rPr lang="en-US" sz="2000" b="0" i="0" dirty="0">
                <a:solidFill>
                  <a:srgbClr val="000000"/>
                </a:solidFill>
                <a:effectLst/>
              </a:rPr>
              <a:t>verproduction or defective clearance of triglycerides and cholesterol</a:t>
            </a:r>
          </a:p>
          <a:p>
            <a:pPr lvl="1"/>
            <a:endParaRPr lang="en-US" sz="2000" b="0" i="0" dirty="0">
              <a:solidFill>
                <a:srgbClr val="000000"/>
              </a:solidFill>
              <a:effectLst/>
            </a:endParaRPr>
          </a:p>
          <a:p>
            <a:pPr lvl="1"/>
            <a:r>
              <a:rPr lang="en-US" sz="2000" dirty="0"/>
              <a:t>Monogenic and polygenic – see table </a:t>
            </a:r>
          </a:p>
          <a:p>
            <a:pPr lvl="2"/>
            <a:r>
              <a:rPr lang="en-US" sz="1600" dirty="0"/>
              <a:t>Familial Combined Hypercholesterolemia</a:t>
            </a:r>
          </a:p>
          <a:p>
            <a:pPr lvl="1"/>
            <a:endParaRPr lang="en-US" sz="2000" dirty="0"/>
          </a:p>
          <a:p>
            <a:pPr lvl="2"/>
            <a:endParaRPr lang="en-US" sz="1600" dirty="0"/>
          </a:p>
        </p:txBody>
      </p:sp>
      <p:sp>
        <p:nvSpPr>
          <p:cNvPr id="7" name="Content Placeholder 6">
            <a:extLst>
              <a:ext uri="{FF2B5EF4-FFF2-40B4-BE49-F238E27FC236}">
                <a16:creationId xmlns:a16="http://schemas.microsoft.com/office/drawing/2014/main" id="{0ABB3D4C-CAC6-47E4-8238-E0021DDE58EE}"/>
              </a:ext>
            </a:extLst>
          </p:cNvPr>
          <p:cNvSpPr>
            <a:spLocks noGrp="1"/>
          </p:cNvSpPr>
          <p:nvPr>
            <p:ph sz="half" idx="2"/>
          </p:nvPr>
        </p:nvSpPr>
        <p:spPr/>
        <p:txBody>
          <a:bodyPr>
            <a:normAutofit/>
          </a:bodyPr>
          <a:lstStyle/>
          <a:p>
            <a:pPr algn="ctr"/>
            <a:r>
              <a:rPr lang="en-US" b="1" dirty="0"/>
              <a:t>Secondary</a:t>
            </a:r>
          </a:p>
          <a:p>
            <a:pPr lvl="1"/>
            <a:r>
              <a:rPr lang="en-US" sz="2000" b="0" i="0" dirty="0">
                <a:solidFill>
                  <a:srgbClr val="000000"/>
                </a:solidFill>
                <a:effectLst/>
              </a:rPr>
              <a:t>Accounts for 30-40%</a:t>
            </a:r>
          </a:p>
          <a:p>
            <a:pPr lvl="1"/>
            <a:endParaRPr lang="en-US" sz="2000" dirty="0">
              <a:solidFill>
                <a:srgbClr val="000000"/>
              </a:solidFill>
            </a:endParaRPr>
          </a:p>
          <a:p>
            <a:pPr lvl="1"/>
            <a:r>
              <a:rPr lang="en-US" sz="2000" b="0" i="0" dirty="0">
                <a:solidFill>
                  <a:srgbClr val="000000"/>
                </a:solidFill>
                <a:effectLst/>
              </a:rPr>
              <a:t>Unhealthy lifestyle factors</a:t>
            </a:r>
          </a:p>
          <a:p>
            <a:pPr lvl="1"/>
            <a:endParaRPr lang="en-US" sz="2000" b="0" i="0" dirty="0">
              <a:solidFill>
                <a:srgbClr val="000000"/>
              </a:solidFill>
              <a:effectLst/>
            </a:endParaRPr>
          </a:p>
          <a:p>
            <a:pPr lvl="1"/>
            <a:r>
              <a:rPr lang="en-US" sz="2000" b="0" i="0" dirty="0">
                <a:solidFill>
                  <a:srgbClr val="000000"/>
                </a:solidFill>
                <a:effectLst/>
              </a:rPr>
              <a:t>Acquired medical conditions</a:t>
            </a:r>
          </a:p>
          <a:p>
            <a:endParaRPr lang="en-US" dirty="0"/>
          </a:p>
        </p:txBody>
      </p:sp>
      <p:sp>
        <p:nvSpPr>
          <p:cNvPr id="10" name="TextBox 9">
            <a:extLst>
              <a:ext uri="{FF2B5EF4-FFF2-40B4-BE49-F238E27FC236}">
                <a16:creationId xmlns:a16="http://schemas.microsoft.com/office/drawing/2014/main" id="{7D309466-5575-4610-AE38-8E9C721EF070}"/>
              </a:ext>
            </a:extLst>
          </p:cNvPr>
          <p:cNvSpPr txBox="1"/>
          <p:nvPr/>
        </p:nvSpPr>
        <p:spPr>
          <a:xfrm>
            <a:off x="8159775" y="3986074"/>
            <a:ext cx="2506392" cy="2585323"/>
          </a:xfrm>
          <a:prstGeom prst="rect">
            <a:avLst/>
          </a:prstGeom>
          <a:noFill/>
        </p:spPr>
        <p:txBody>
          <a:bodyPr wrap="none" rtlCol="0">
            <a:spAutoFit/>
          </a:bodyPr>
          <a:lstStyle/>
          <a:p>
            <a:r>
              <a:rPr lang="en-US" b="1" dirty="0"/>
              <a:t>Diabetes Mellitus</a:t>
            </a:r>
          </a:p>
          <a:p>
            <a:r>
              <a:rPr lang="en-US" b="1" dirty="0"/>
              <a:t>Cholestatic Liver disease</a:t>
            </a:r>
          </a:p>
          <a:p>
            <a:r>
              <a:rPr lang="en-US" b="1" dirty="0"/>
              <a:t>Hypothyroidism</a:t>
            </a:r>
          </a:p>
          <a:p>
            <a:r>
              <a:rPr lang="en-US" b="1" dirty="0"/>
              <a:t>Nephrotic Syndrome</a:t>
            </a:r>
          </a:p>
          <a:p>
            <a:r>
              <a:rPr lang="en-US" b="1" dirty="0"/>
              <a:t>Obesity</a:t>
            </a:r>
          </a:p>
          <a:p>
            <a:r>
              <a:rPr lang="en-US" b="1" dirty="0"/>
              <a:t>Excessive Alcohol intake</a:t>
            </a:r>
          </a:p>
          <a:p>
            <a:r>
              <a:rPr lang="en-US" b="1" dirty="0"/>
              <a:t>Cigarette Smoking</a:t>
            </a:r>
          </a:p>
          <a:p>
            <a:r>
              <a:rPr lang="en-US" b="1" dirty="0"/>
              <a:t>Medications</a:t>
            </a:r>
          </a:p>
          <a:p>
            <a:endParaRPr lang="en-US" dirty="0"/>
          </a:p>
        </p:txBody>
      </p:sp>
    </p:spTree>
    <p:extLst>
      <p:ext uri="{BB962C8B-B14F-4D97-AF65-F5344CB8AC3E}">
        <p14:creationId xmlns:p14="http://schemas.microsoft.com/office/powerpoint/2010/main" val="303733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t="2686" b="10354"/>
          <a:stretch/>
        </p:blipFill>
        <p:spPr>
          <a:xfrm>
            <a:off x="3027286" y="204185"/>
            <a:ext cx="5433134" cy="6036817"/>
          </a:xfrm>
          <a:prstGeom prst="rect">
            <a:avLst/>
          </a:prstGeom>
        </p:spPr>
      </p:pic>
    </p:spTree>
    <p:extLst>
      <p:ext uri="{BB962C8B-B14F-4D97-AF65-F5344CB8AC3E}">
        <p14:creationId xmlns:p14="http://schemas.microsoft.com/office/powerpoint/2010/main" val="2866419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6FEE0-D3C0-4D55-B906-2A0ACCB65E03}"/>
              </a:ext>
            </a:extLst>
          </p:cNvPr>
          <p:cNvSpPr>
            <a:spLocks noGrp="1"/>
          </p:cNvSpPr>
          <p:nvPr>
            <p:ph type="title"/>
          </p:nvPr>
        </p:nvSpPr>
        <p:spPr/>
        <p:txBody>
          <a:bodyPr/>
          <a:lstStyle/>
          <a:p>
            <a:r>
              <a:rPr lang="en-US" dirty="0"/>
              <a:t>Secondary Dyslipidemia</a:t>
            </a:r>
          </a:p>
        </p:txBody>
      </p:sp>
      <p:pic>
        <p:nvPicPr>
          <p:cNvPr id="4" name="Picture 3" descr="A picture containing table&#10;&#10;Description automatically generated">
            <a:extLst>
              <a:ext uri="{FF2B5EF4-FFF2-40B4-BE49-F238E27FC236}">
                <a16:creationId xmlns:a16="http://schemas.microsoft.com/office/drawing/2014/main" id="{C7D6FEDF-9610-4401-A4A6-CDC7E1A9838B}"/>
              </a:ext>
            </a:extLst>
          </p:cNvPr>
          <p:cNvPicPr>
            <a:picLocks noChangeAspect="1"/>
          </p:cNvPicPr>
          <p:nvPr/>
        </p:nvPicPr>
        <p:blipFill rotWithShape="1">
          <a:blip r:embed="rId2"/>
          <a:srcRect t="9269"/>
          <a:stretch/>
        </p:blipFill>
        <p:spPr>
          <a:xfrm>
            <a:off x="3261164" y="1889760"/>
            <a:ext cx="4511431" cy="4328366"/>
          </a:xfrm>
          <a:prstGeom prst="rect">
            <a:avLst/>
          </a:prstGeom>
        </p:spPr>
      </p:pic>
    </p:spTree>
    <p:extLst>
      <p:ext uri="{BB962C8B-B14F-4D97-AF65-F5344CB8AC3E}">
        <p14:creationId xmlns:p14="http://schemas.microsoft.com/office/powerpoint/2010/main" val="881696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Meditation Culprits</a:t>
            </a:r>
          </a:p>
        </p:txBody>
      </p:sp>
      <p:sp>
        <p:nvSpPr>
          <p:cNvPr id="3" name="Content Placeholder 2"/>
          <p:cNvSpPr>
            <a:spLocks noGrp="1"/>
          </p:cNvSpPr>
          <p:nvPr>
            <p:ph idx="1"/>
          </p:nvPr>
        </p:nvSpPr>
        <p:spPr/>
        <p:txBody>
          <a:bodyPr>
            <a:normAutofit/>
          </a:bodyPr>
          <a:lstStyle/>
          <a:p>
            <a:pPr lvl="1"/>
            <a:r>
              <a:rPr lang="en-US" dirty="0"/>
              <a:t> </a:t>
            </a:r>
            <a:r>
              <a:rPr lang="en-US" sz="2000" b="1" dirty="0"/>
              <a:t>Atypical antipsychotic </a:t>
            </a:r>
            <a:r>
              <a:rPr lang="en-US" sz="2000" dirty="0"/>
              <a:t>agents:</a:t>
            </a:r>
          </a:p>
          <a:p>
            <a:pPr lvl="2"/>
            <a:r>
              <a:rPr lang="en-US" b="1" i="1" dirty="0"/>
              <a:t>clozapine </a:t>
            </a:r>
            <a:r>
              <a:rPr lang="en-US" dirty="0"/>
              <a:t>and </a:t>
            </a:r>
            <a:r>
              <a:rPr lang="en-US" b="1" i="1" dirty="0"/>
              <a:t>olanzapine</a:t>
            </a:r>
            <a:r>
              <a:rPr lang="en-US" dirty="0"/>
              <a:t>- associated with weight gain, obesity, hypertriglyceridemia, and development of diabetes mellitus</a:t>
            </a:r>
          </a:p>
          <a:p>
            <a:pPr lvl="2"/>
            <a:endParaRPr lang="en-US" dirty="0"/>
          </a:p>
          <a:p>
            <a:pPr lvl="1"/>
            <a:r>
              <a:rPr lang="en-US" sz="2000" b="1" i="1" dirty="0"/>
              <a:t>Antiretroviral </a:t>
            </a:r>
            <a:r>
              <a:rPr lang="en-US" sz="2000" dirty="0"/>
              <a:t>regimens HIV infection:</a:t>
            </a:r>
          </a:p>
          <a:p>
            <a:pPr lvl="2"/>
            <a:r>
              <a:rPr lang="en-US" b="1" i="1" dirty="0"/>
              <a:t>protease inhibitors</a:t>
            </a:r>
            <a:r>
              <a:rPr lang="en-US" dirty="0"/>
              <a:t>- lipodystrophy syndrome</a:t>
            </a:r>
          </a:p>
          <a:p>
            <a:pPr lvl="1"/>
            <a:endParaRPr lang="en-US" dirty="0"/>
          </a:p>
          <a:p>
            <a:pPr lvl="1"/>
            <a:r>
              <a:rPr lang="en-US" sz="2000" b="1" i="1" dirty="0"/>
              <a:t>Thiazides, beta blockers, estrogen </a:t>
            </a:r>
            <a:endParaRPr lang="en-US" sz="2000" dirty="0"/>
          </a:p>
          <a:p>
            <a:endParaRPr lang="en-US" dirty="0"/>
          </a:p>
        </p:txBody>
      </p:sp>
      <p:pic>
        <p:nvPicPr>
          <p:cNvPr id="6" name="Picture 5" descr="Table&#10;&#10;Description automatically generated">
            <a:extLst>
              <a:ext uri="{FF2B5EF4-FFF2-40B4-BE49-F238E27FC236}">
                <a16:creationId xmlns:a16="http://schemas.microsoft.com/office/drawing/2014/main" id="{526DD7C3-6F6F-4710-A5EE-8EEE3A59EC23}"/>
              </a:ext>
            </a:extLst>
          </p:cNvPr>
          <p:cNvPicPr>
            <a:picLocks noChangeAspect="1"/>
          </p:cNvPicPr>
          <p:nvPr/>
        </p:nvPicPr>
        <p:blipFill>
          <a:blip r:embed="rId2"/>
          <a:stretch>
            <a:fillRect/>
          </a:stretch>
        </p:blipFill>
        <p:spPr>
          <a:xfrm>
            <a:off x="6232988" y="2436135"/>
            <a:ext cx="3962743" cy="3436918"/>
          </a:xfrm>
          <a:prstGeom prst="rect">
            <a:avLst/>
          </a:prstGeom>
        </p:spPr>
      </p:pic>
    </p:spTree>
    <p:extLst>
      <p:ext uri="{BB962C8B-B14F-4D97-AF65-F5344CB8AC3E}">
        <p14:creationId xmlns:p14="http://schemas.microsoft.com/office/powerpoint/2010/main" val="4219007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 Secondary</a:t>
            </a:r>
          </a:p>
        </p:txBody>
      </p:sp>
      <p:sp>
        <p:nvSpPr>
          <p:cNvPr id="3" name="Content Placeholder 2"/>
          <p:cNvSpPr>
            <a:spLocks noGrp="1"/>
          </p:cNvSpPr>
          <p:nvPr>
            <p:ph idx="1"/>
          </p:nvPr>
        </p:nvSpPr>
        <p:spPr/>
        <p:txBody>
          <a:bodyPr>
            <a:normAutofit/>
          </a:bodyPr>
          <a:lstStyle/>
          <a:p>
            <a:pPr lvl="1"/>
            <a:r>
              <a:rPr lang="en-US" b="1" dirty="0"/>
              <a:t>Smoking</a:t>
            </a:r>
            <a:r>
              <a:rPr lang="en-US" dirty="0"/>
              <a:t>: lowers HDL and impairs HDL function</a:t>
            </a:r>
          </a:p>
          <a:p>
            <a:pPr lvl="1"/>
            <a:endParaRPr lang="en-US" dirty="0"/>
          </a:p>
          <a:p>
            <a:pPr lvl="1"/>
            <a:r>
              <a:rPr lang="en-US" b="1" dirty="0"/>
              <a:t>Alcohol</a:t>
            </a:r>
            <a:r>
              <a:rPr lang="en-US" dirty="0"/>
              <a:t>: excessive intake (&gt;1 drink /day for female, &gt;2 drinks/day for male) raises triglycerides </a:t>
            </a:r>
          </a:p>
          <a:p>
            <a:pPr lvl="1"/>
            <a:endParaRPr lang="en-US" dirty="0"/>
          </a:p>
          <a:p>
            <a:pPr lvl="1"/>
            <a:r>
              <a:rPr lang="en-US" b="1" dirty="0"/>
              <a:t>CKD</a:t>
            </a:r>
            <a:r>
              <a:rPr lang="en-US" dirty="0"/>
              <a:t>: elevations in low-density lipoprotein (LDL) cholesterol and triglycerides, and low levels of high-density lipoprotein (HDL) cholesterol; hypertriglyceridemia (type IV hyperlipoproteinemia) occurs in 30 to 50 percent of cases of CKD</a:t>
            </a:r>
          </a:p>
          <a:p>
            <a:pPr lvl="1"/>
            <a:endParaRPr lang="en-US" dirty="0"/>
          </a:p>
          <a:p>
            <a:pPr lvl="1"/>
            <a:r>
              <a:rPr lang="en-US" b="1" dirty="0"/>
              <a:t>Nephrotic syndrome</a:t>
            </a:r>
            <a:r>
              <a:rPr lang="en-US" dirty="0"/>
              <a:t>: Increased hepatic production of lipoproteins (induced in part by the fall in plasma oncotic pressure) is the major abnormality, but also diminished lipid catabolism</a:t>
            </a:r>
          </a:p>
          <a:p>
            <a:pPr lvl="1"/>
            <a:endParaRPr lang="en-US" dirty="0"/>
          </a:p>
          <a:p>
            <a:pPr lvl="1"/>
            <a:r>
              <a:rPr lang="en-US" b="1" dirty="0"/>
              <a:t>Primary biliary cholangitis </a:t>
            </a:r>
            <a:r>
              <a:rPr lang="en-US" dirty="0"/>
              <a:t>and similar disorders may be accompanied by marked hypercholesterolemia that results from an accumulation of lipoprotein-X</a:t>
            </a:r>
          </a:p>
          <a:p>
            <a:endParaRPr lang="en-US" dirty="0"/>
          </a:p>
        </p:txBody>
      </p:sp>
    </p:spTree>
    <p:extLst>
      <p:ext uri="{BB962C8B-B14F-4D97-AF65-F5344CB8AC3E}">
        <p14:creationId xmlns:p14="http://schemas.microsoft.com/office/powerpoint/2010/main" val="35119314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 DMII</a:t>
            </a:r>
          </a:p>
        </p:txBody>
      </p:sp>
      <p:sp>
        <p:nvSpPr>
          <p:cNvPr id="3" name="Content Placeholder 2"/>
          <p:cNvSpPr>
            <a:spLocks noGrp="1"/>
          </p:cNvSpPr>
          <p:nvPr>
            <p:ph idx="1"/>
          </p:nvPr>
        </p:nvSpPr>
        <p:spPr/>
        <p:txBody>
          <a:bodyPr/>
          <a:lstStyle/>
          <a:p>
            <a:pPr lvl="1"/>
            <a:r>
              <a:rPr lang="en-US" dirty="0"/>
              <a:t>Hyperlipidemia in association with insulin resistance is common in patients with type 2 diabetes mellitus</a:t>
            </a:r>
          </a:p>
          <a:p>
            <a:pPr lvl="1"/>
            <a:endParaRPr lang="en-US" dirty="0"/>
          </a:p>
          <a:p>
            <a:pPr lvl="1"/>
            <a:r>
              <a:rPr lang="en-US" dirty="0"/>
              <a:t>Insulin resistance is associated with larger very low-density lipoprotein (VLDL) particle size, smaller LDL particle size, and smaller HDL particle size </a:t>
            </a:r>
          </a:p>
          <a:p>
            <a:pPr lvl="1"/>
            <a:endParaRPr lang="en-US" dirty="0"/>
          </a:p>
          <a:p>
            <a:pPr lvl="1"/>
            <a:r>
              <a:rPr lang="en-US" dirty="0"/>
              <a:t> The number of VLDL, intermediate-density lipoprotein (IDL), and LDL particles increase with increasing insulin resistance, while HDL particle concentration decreases</a:t>
            </a:r>
          </a:p>
          <a:p>
            <a:pPr lvl="1"/>
            <a:endParaRPr lang="en-US" dirty="0"/>
          </a:p>
          <a:p>
            <a:pPr lvl="1"/>
            <a:r>
              <a:rPr lang="en-US" dirty="0"/>
              <a:t>Hypertriglyceridemia results both from increased substrate availability (glucose and free fatty acids) and from decreased lipolysis of VLDL triglyceride</a:t>
            </a:r>
          </a:p>
          <a:p>
            <a:r>
              <a:rPr lang="en-US" b="1" i="1" dirty="0"/>
              <a:t>Type II Diabetes Mellitus : essentially a stand-alone reason to treat with statin therapy</a:t>
            </a:r>
          </a:p>
        </p:txBody>
      </p:sp>
    </p:spTree>
    <p:extLst>
      <p:ext uri="{BB962C8B-B14F-4D97-AF65-F5344CB8AC3E}">
        <p14:creationId xmlns:p14="http://schemas.microsoft.com/office/powerpoint/2010/main" val="81682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 Hypothyroid</a:t>
            </a:r>
          </a:p>
        </p:txBody>
      </p:sp>
      <p:sp>
        <p:nvSpPr>
          <p:cNvPr id="3" name="Content Placeholder 2"/>
          <p:cNvSpPr>
            <a:spLocks noGrp="1"/>
          </p:cNvSpPr>
          <p:nvPr>
            <p:ph idx="1"/>
          </p:nvPr>
        </p:nvSpPr>
        <p:spPr/>
        <p:txBody>
          <a:bodyPr/>
          <a:lstStyle/>
          <a:p>
            <a:pPr lvl="1"/>
            <a:endParaRPr lang="en-US" sz="2000" dirty="0"/>
          </a:p>
          <a:p>
            <a:pPr lvl="1"/>
            <a:r>
              <a:rPr lang="en-US" sz="2000" dirty="0"/>
              <a:t>1- 5% of hypercholesterolemia have overt to sub-clinical hypothyroid</a:t>
            </a:r>
          </a:p>
          <a:p>
            <a:pPr lvl="2"/>
            <a:r>
              <a:rPr lang="en-US" sz="1800" dirty="0"/>
              <a:t>Thus, all patients with hypercholesterolemia (and hypertriglyceridemia) should be screened for hypothyroidism</a:t>
            </a:r>
          </a:p>
          <a:p>
            <a:pPr lvl="2"/>
            <a:endParaRPr lang="en-US" dirty="0"/>
          </a:p>
          <a:p>
            <a:pPr lvl="1"/>
            <a:r>
              <a:rPr lang="en-US" sz="2000" dirty="0"/>
              <a:t>The primary mechanism for hypercholesterolemia in hypothyroidism is accumulation of LDL cholesterol due to a reduction in the number of cell-surface receptors for LDL, resulting in decreased catabolism of LDL. A decrease in LDL receptor activity has also been described</a:t>
            </a:r>
          </a:p>
          <a:p>
            <a:pPr lvl="1"/>
            <a:endParaRPr lang="en-US" dirty="0"/>
          </a:p>
          <a:p>
            <a:pPr lvl="1"/>
            <a:r>
              <a:rPr lang="en-US" sz="2000" dirty="0"/>
              <a:t>Treatment with T4 </a:t>
            </a:r>
            <a:r>
              <a:rPr lang="en-US" sz="2000" dirty="0">
                <a:solidFill>
                  <a:schemeClr val="tx1"/>
                </a:solidFill>
              </a:rPr>
              <a:t>(levothyroxine) </a:t>
            </a:r>
            <a:r>
              <a:rPr lang="en-US" sz="2000" dirty="0"/>
              <a:t>improves total and LDL cholesterol </a:t>
            </a:r>
          </a:p>
          <a:p>
            <a:pPr lvl="2"/>
            <a:r>
              <a:rPr lang="en-US" sz="1800" dirty="0"/>
              <a:t>Treating only with statin can induce myopathy</a:t>
            </a:r>
          </a:p>
        </p:txBody>
      </p:sp>
    </p:spTree>
    <p:extLst>
      <p:ext uri="{BB962C8B-B14F-4D97-AF65-F5344CB8AC3E}">
        <p14:creationId xmlns:p14="http://schemas.microsoft.com/office/powerpoint/2010/main" val="12092383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 Clinical Manifestations</a:t>
            </a:r>
          </a:p>
        </p:txBody>
      </p:sp>
      <p:sp>
        <p:nvSpPr>
          <p:cNvPr id="3" name="Content Placeholder 2"/>
          <p:cNvSpPr>
            <a:spLocks noGrp="1"/>
          </p:cNvSpPr>
          <p:nvPr>
            <p:ph idx="1"/>
          </p:nvPr>
        </p:nvSpPr>
        <p:spPr/>
        <p:txBody>
          <a:bodyPr/>
          <a:lstStyle/>
          <a:p>
            <a:pPr lvl="1"/>
            <a:r>
              <a:rPr lang="en-US" sz="2000" dirty="0"/>
              <a:t>Generally – none from just elevated levels</a:t>
            </a:r>
          </a:p>
          <a:p>
            <a:pPr lvl="1"/>
            <a:endParaRPr lang="en-US" sz="2000" dirty="0"/>
          </a:p>
          <a:p>
            <a:pPr lvl="1"/>
            <a:r>
              <a:rPr lang="en-US" sz="2000" dirty="0"/>
              <a:t>Genetic Disease – some visible manifestations of excessive cholesterol</a:t>
            </a:r>
          </a:p>
          <a:p>
            <a:pPr lvl="2"/>
            <a:r>
              <a:rPr lang="en-US" sz="1800" dirty="0"/>
              <a:t>Xanthomas are </a:t>
            </a:r>
            <a:r>
              <a:rPr lang="en-US" sz="1800" b="1" dirty="0"/>
              <a:t>lesions on the skin containing cholesterol and fats</a:t>
            </a:r>
          </a:p>
          <a:p>
            <a:pPr lvl="3"/>
            <a:r>
              <a:rPr lang="en-US" sz="1800" dirty="0"/>
              <a:t>may manifest as papules, plaques, or nodules in skin</a:t>
            </a:r>
          </a:p>
          <a:p>
            <a:pPr lvl="3"/>
            <a:endParaRPr lang="en-US" sz="1800" dirty="0"/>
          </a:p>
          <a:p>
            <a:pPr lvl="2"/>
            <a:r>
              <a:rPr lang="en-US" sz="1800" dirty="0"/>
              <a:t>Corneal Arcus or Arcus </a:t>
            </a:r>
            <a:r>
              <a:rPr lang="en-US" sz="1800" dirty="0" err="1"/>
              <a:t>Senelis</a:t>
            </a:r>
            <a:r>
              <a:rPr lang="en-US" sz="1800" dirty="0"/>
              <a:t> in geriatric patients</a:t>
            </a:r>
          </a:p>
          <a:p>
            <a:pPr lvl="3"/>
            <a:r>
              <a:rPr lang="en-US" sz="1800" dirty="0"/>
              <a:t>Always abnormal in &lt;40</a:t>
            </a:r>
          </a:p>
          <a:p>
            <a:pPr lvl="3"/>
            <a:r>
              <a:rPr lang="en-US" sz="1800" dirty="0"/>
              <a:t>Cholesterol deposition around the cornea, visible when looking at the rim of the iris</a:t>
            </a:r>
          </a:p>
        </p:txBody>
      </p:sp>
      <p:sp>
        <p:nvSpPr>
          <p:cNvPr id="4" name="TextBox 3">
            <a:extLst>
              <a:ext uri="{FF2B5EF4-FFF2-40B4-BE49-F238E27FC236}">
                <a16:creationId xmlns:a16="http://schemas.microsoft.com/office/drawing/2014/main" id="{A7269C29-41DD-4EA4-A71B-2480388FD36A}"/>
              </a:ext>
            </a:extLst>
          </p:cNvPr>
          <p:cNvSpPr txBox="1"/>
          <p:nvPr/>
        </p:nvSpPr>
        <p:spPr>
          <a:xfrm>
            <a:off x="1097280" y="5242560"/>
            <a:ext cx="8129341" cy="369332"/>
          </a:xfrm>
          <a:prstGeom prst="rect">
            <a:avLst/>
          </a:prstGeom>
          <a:noFill/>
        </p:spPr>
        <p:txBody>
          <a:bodyPr wrap="none" rtlCol="0">
            <a:spAutoFit/>
          </a:bodyPr>
          <a:lstStyle/>
          <a:p>
            <a:r>
              <a:rPr lang="en-US" b="1" dirty="0"/>
              <a:t>Often, the manifestation is vascular disease: Claudication, diminished pulses, bruits</a:t>
            </a:r>
          </a:p>
        </p:txBody>
      </p:sp>
    </p:spTree>
    <p:extLst>
      <p:ext uri="{BB962C8B-B14F-4D97-AF65-F5344CB8AC3E}">
        <p14:creationId xmlns:p14="http://schemas.microsoft.com/office/powerpoint/2010/main" val="51783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Stroke: Quick Facts</a:t>
            </a:r>
          </a:p>
        </p:txBody>
      </p:sp>
      <p:sp>
        <p:nvSpPr>
          <p:cNvPr id="3" name="Content Placeholder 2"/>
          <p:cNvSpPr>
            <a:spLocks noGrp="1"/>
          </p:cNvSpPr>
          <p:nvPr>
            <p:ph idx="1"/>
          </p:nvPr>
        </p:nvSpPr>
        <p:spPr/>
        <p:txBody>
          <a:bodyPr/>
          <a:lstStyle/>
          <a:p>
            <a:pPr marL="285750" indent="-285750"/>
            <a:r>
              <a:rPr lang="en-US" dirty="0"/>
              <a:t>In 2018, </a:t>
            </a:r>
            <a:r>
              <a:rPr lang="en-US" b="1" dirty="0">
                <a:solidFill>
                  <a:srgbClr val="8D2346"/>
                </a:solidFill>
              </a:rPr>
              <a:t>1 in every 6 deaths </a:t>
            </a:r>
            <a:r>
              <a:rPr lang="en-US" dirty="0"/>
              <a:t>from cardiovascular disease was due to stroke</a:t>
            </a:r>
          </a:p>
          <a:p>
            <a:pPr marL="285750" indent="-285750"/>
            <a:r>
              <a:rPr lang="en-US" dirty="0"/>
              <a:t>Every </a:t>
            </a:r>
            <a:r>
              <a:rPr lang="en-US" b="1" dirty="0">
                <a:solidFill>
                  <a:srgbClr val="8D2346"/>
                </a:solidFill>
              </a:rPr>
              <a:t>40 seconds</a:t>
            </a:r>
            <a:r>
              <a:rPr lang="en-US" dirty="0"/>
              <a:t>, someone in the United States has a stroke</a:t>
            </a:r>
          </a:p>
          <a:p>
            <a:pPr marL="285750" indent="-285750"/>
            <a:r>
              <a:rPr lang="en-US" dirty="0"/>
              <a:t>Every </a:t>
            </a:r>
            <a:r>
              <a:rPr lang="en-US" b="1" dirty="0">
                <a:solidFill>
                  <a:srgbClr val="8D2346"/>
                </a:solidFill>
              </a:rPr>
              <a:t>4 minutes</a:t>
            </a:r>
            <a:r>
              <a:rPr lang="en-US" dirty="0"/>
              <a:t>, someone dies of stroke</a:t>
            </a:r>
          </a:p>
          <a:p>
            <a:pPr marL="285750" indent="-285750"/>
            <a:r>
              <a:rPr lang="en-US" dirty="0"/>
              <a:t>Each year, </a:t>
            </a:r>
            <a:r>
              <a:rPr lang="en-US" b="1" dirty="0">
                <a:solidFill>
                  <a:srgbClr val="8D2346"/>
                </a:solidFill>
              </a:rPr>
              <a:t>more than 795,000 people </a:t>
            </a:r>
            <a:r>
              <a:rPr lang="en-US" dirty="0"/>
              <a:t>in the United States has a stroke </a:t>
            </a:r>
          </a:p>
          <a:p>
            <a:pPr marL="285750" indent="-285750"/>
            <a:r>
              <a:rPr lang="en-US" dirty="0"/>
              <a:t>Stroke is a leading cause of long-term disability</a:t>
            </a:r>
          </a:p>
          <a:p>
            <a:pPr marL="285750" indent="-285750"/>
            <a:r>
              <a:rPr lang="en-US" b="1" dirty="0">
                <a:solidFill>
                  <a:srgbClr val="781437"/>
                </a:solidFill>
              </a:rPr>
              <a:t>80% </a:t>
            </a:r>
            <a:r>
              <a:rPr lang="en-US" dirty="0"/>
              <a:t>of strokes are preventable</a:t>
            </a:r>
          </a:p>
          <a:p>
            <a:endParaRPr lang="en-US" dirty="0"/>
          </a:p>
        </p:txBody>
      </p:sp>
    </p:spTree>
    <p:extLst>
      <p:ext uri="{BB962C8B-B14F-4D97-AF65-F5344CB8AC3E}">
        <p14:creationId xmlns:p14="http://schemas.microsoft.com/office/powerpoint/2010/main" val="13733073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5" name="Picture 2"/>
          <p:cNvPicPr>
            <a:picLocks noChangeAspect="1"/>
          </p:cNvPicPr>
          <p:nvPr/>
        </p:nvPicPr>
        <p:blipFill>
          <a:blip r:embed="rId2"/>
          <a:stretch>
            <a:fillRect/>
          </a:stretch>
        </p:blipFill>
        <p:spPr>
          <a:xfrm>
            <a:off x="7700777" y="54869"/>
            <a:ext cx="3340249" cy="2743200"/>
          </a:xfrm>
          <a:prstGeom prst="rect">
            <a:avLst/>
          </a:prstGeom>
        </p:spPr>
      </p:pic>
      <p:pic>
        <p:nvPicPr>
          <p:cNvPr id="6" name="Picture 2"/>
          <p:cNvPicPr>
            <a:picLocks noChangeAspect="1"/>
          </p:cNvPicPr>
          <p:nvPr/>
        </p:nvPicPr>
        <p:blipFill>
          <a:blip r:embed="rId3"/>
          <a:stretch>
            <a:fillRect/>
          </a:stretch>
        </p:blipFill>
        <p:spPr>
          <a:xfrm>
            <a:off x="2178234" y="-59431"/>
            <a:ext cx="3606949" cy="2971800"/>
          </a:xfrm>
          <a:prstGeom prst="rect">
            <a:avLst/>
          </a:prstGeom>
        </p:spPr>
      </p:pic>
      <p:pic>
        <p:nvPicPr>
          <p:cNvPr id="7" name="Picture 2"/>
          <p:cNvPicPr>
            <a:picLocks noChangeAspect="1"/>
          </p:cNvPicPr>
          <p:nvPr/>
        </p:nvPicPr>
        <p:blipFill>
          <a:blip r:embed="rId4"/>
          <a:stretch>
            <a:fillRect/>
          </a:stretch>
        </p:blipFill>
        <p:spPr>
          <a:xfrm flipH="1">
            <a:off x="7644063" y="3209549"/>
            <a:ext cx="3391065" cy="3048000"/>
          </a:xfrm>
          <a:prstGeom prst="rect">
            <a:avLst/>
          </a:prstGeom>
        </p:spPr>
      </p:pic>
      <p:pic>
        <p:nvPicPr>
          <p:cNvPr id="8" name="Picture 2"/>
          <p:cNvPicPr>
            <a:picLocks noChangeAspect="1"/>
          </p:cNvPicPr>
          <p:nvPr/>
        </p:nvPicPr>
        <p:blipFill>
          <a:blip r:embed="rId5"/>
          <a:stretch>
            <a:fillRect/>
          </a:stretch>
        </p:blipFill>
        <p:spPr>
          <a:xfrm flipH="1">
            <a:off x="2017956" y="2912369"/>
            <a:ext cx="4168588" cy="3429000"/>
          </a:xfrm>
          <a:prstGeom prst="rect">
            <a:avLst/>
          </a:prstGeom>
        </p:spPr>
      </p:pic>
    </p:spTree>
    <p:extLst>
      <p:ext uri="{BB962C8B-B14F-4D97-AF65-F5344CB8AC3E}">
        <p14:creationId xmlns:p14="http://schemas.microsoft.com/office/powerpoint/2010/main" val="38195249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08CDAC-A1D3-9D69-6F2B-7015B07EFE78}"/>
              </a:ext>
            </a:extLst>
          </p:cNvPr>
          <p:cNvPicPr>
            <a:picLocks noChangeAspect="1"/>
          </p:cNvPicPr>
          <p:nvPr/>
        </p:nvPicPr>
        <p:blipFill>
          <a:blip r:embed="rId2"/>
          <a:stretch>
            <a:fillRect/>
          </a:stretch>
        </p:blipFill>
        <p:spPr>
          <a:xfrm>
            <a:off x="2673185" y="1102681"/>
            <a:ext cx="6906589" cy="3400900"/>
          </a:xfrm>
          <a:prstGeom prst="rect">
            <a:avLst/>
          </a:prstGeom>
        </p:spPr>
      </p:pic>
    </p:spTree>
    <p:extLst>
      <p:ext uri="{BB962C8B-B14F-4D97-AF65-F5344CB8AC3E}">
        <p14:creationId xmlns:p14="http://schemas.microsoft.com/office/powerpoint/2010/main" val="3720859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Familial Combined hyperlipidemia</a:t>
            </a:r>
          </a:p>
        </p:txBody>
      </p:sp>
      <p:sp>
        <p:nvSpPr>
          <p:cNvPr id="3" name="Content Placeholder 2"/>
          <p:cNvSpPr>
            <a:spLocks noGrp="1"/>
          </p:cNvSpPr>
          <p:nvPr>
            <p:ph idx="1"/>
          </p:nvPr>
        </p:nvSpPr>
        <p:spPr/>
        <p:txBody>
          <a:bodyPr>
            <a:normAutofit lnSpcReduction="10000"/>
          </a:bodyPr>
          <a:lstStyle/>
          <a:p>
            <a:pPr lvl="1"/>
            <a:r>
              <a:rPr lang="en-US" sz="2000" dirty="0"/>
              <a:t>FCHL is a common genetic lipid disorder (1 to 2 percent of the population)</a:t>
            </a:r>
          </a:p>
          <a:p>
            <a:pPr lvl="1"/>
            <a:endParaRPr lang="en-US" sz="2000" dirty="0"/>
          </a:p>
          <a:p>
            <a:pPr lvl="1"/>
            <a:r>
              <a:rPr lang="en-US" sz="2000" dirty="0"/>
              <a:t>FCHL is a complex, polygenic disorder in which gene variants causing elevations of VLDL and of LDL in the same families </a:t>
            </a:r>
          </a:p>
          <a:p>
            <a:pPr lvl="1"/>
            <a:endParaRPr lang="en-US" sz="2000" dirty="0"/>
          </a:p>
          <a:p>
            <a:pPr lvl="1"/>
            <a:r>
              <a:rPr lang="en-US" sz="2000" dirty="0"/>
              <a:t>Patients present with elevated levels of plasma total cholesterol, low density lipoprotein cholesterol (LDL-C), triglycerides, and apolipoprotein (apo) B</a:t>
            </a:r>
          </a:p>
          <a:p>
            <a:pPr lvl="1"/>
            <a:endParaRPr lang="en-US" sz="2000" dirty="0"/>
          </a:p>
          <a:p>
            <a:pPr lvl="1"/>
            <a:r>
              <a:rPr lang="en-US" sz="2000" dirty="0"/>
              <a:t>FCHL is caused by overproduction of hepatically-derived apoB-100 associated with very low-density lipoprotein (VLDL) </a:t>
            </a:r>
          </a:p>
          <a:p>
            <a:pPr lvl="2"/>
            <a:r>
              <a:rPr lang="en-US" dirty="0"/>
              <a:t>an autosomal dominant pattern of inheritance</a:t>
            </a:r>
          </a:p>
          <a:p>
            <a:pPr lvl="2"/>
            <a:r>
              <a:rPr lang="en-US" dirty="0"/>
              <a:t>LDL phenotype A is associated with large buoyant LDL particles</a:t>
            </a:r>
          </a:p>
          <a:p>
            <a:pPr lvl="2"/>
            <a:r>
              <a:rPr lang="en-US" dirty="0"/>
              <a:t>LDL phenotype B is characterized by small, dense LDL particles, low HDL, and High triglycerides</a:t>
            </a:r>
          </a:p>
          <a:p>
            <a:pPr lvl="1"/>
            <a:endParaRPr lang="en-US" sz="2000" dirty="0"/>
          </a:p>
        </p:txBody>
      </p:sp>
    </p:spTree>
    <p:extLst>
      <p:ext uri="{BB962C8B-B14F-4D97-AF65-F5344CB8AC3E}">
        <p14:creationId xmlns:p14="http://schemas.microsoft.com/office/powerpoint/2010/main" val="36189043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Familial Combined Hyperlipidemia</a:t>
            </a:r>
          </a:p>
        </p:txBody>
      </p:sp>
      <p:sp>
        <p:nvSpPr>
          <p:cNvPr id="3" name="Content Placeholder 2"/>
          <p:cNvSpPr>
            <a:spLocks noGrp="1"/>
          </p:cNvSpPr>
          <p:nvPr>
            <p:ph idx="1"/>
          </p:nvPr>
        </p:nvSpPr>
        <p:spPr/>
        <p:txBody>
          <a:bodyPr>
            <a:normAutofit/>
          </a:bodyPr>
          <a:lstStyle/>
          <a:p>
            <a:pPr lvl="1"/>
            <a:endParaRPr lang="en-US" sz="2000" dirty="0"/>
          </a:p>
          <a:p>
            <a:pPr lvl="1"/>
            <a:r>
              <a:rPr lang="en-US" sz="2000" dirty="0"/>
              <a:t>Screening relatives reveals variable dyslipidemia:</a:t>
            </a:r>
          </a:p>
          <a:p>
            <a:pPr lvl="2"/>
            <a:r>
              <a:rPr lang="en-US" dirty="0"/>
              <a:t> </a:t>
            </a:r>
            <a:r>
              <a:rPr lang="en-US" sz="1600" dirty="0"/>
              <a:t>some with an increase in both cholesterol and triglycerides</a:t>
            </a:r>
          </a:p>
          <a:p>
            <a:pPr lvl="2"/>
            <a:r>
              <a:rPr lang="en-US" sz="1600" dirty="0"/>
              <a:t> some with increased cholesterol but normal </a:t>
            </a:r>
            <a:r>
              <a:rPr lang="en-US" sz="1600" dirty="0" err="1"/>
              <a:t>triglyceridemia</a:t>
            </a:r>
            <a:endParaRPr lang="en-US" sz="1600" dirty="0"/>
          </a:p>
          <a:p>
            <a:pPr lvl="2"/>
            <a:r>
              <a:rPr lang="en-US" sz="1600" dirty="0"/>
              <a:t> some with principally hypertriglyceridemia (often mild, but occasionally type V)</a:t>
            </a:r>
          </a:p>
          <a:p>
            <a:pPr lvl="2"/>
            <a:r>
              <a:rPr lang="en-US" sz="1600" dirty="0"/>
              <a:t> and others there is little dyslipidemia.</a:t>
            </a:r>
          </a:p>
          <a:p>
            <a:pPr lvl="2"/>
            <a:endParaRPr lang="en-US" dirty="0"/>
          </a:p>
          <a:p>
            <a:pPr lvl="1"/>
            <a:r>
              <a:rPr lang="en-US" sz="2000" dirty="0"/>
              <a:t>Premature atherosclerotic cardiovascular disease (ASCVD) is not uncommon</a:t>
            </a:r>
          </a:p>
          <a:p>
            <a:pPr lvl="1"/>
            <a:endParaRPr lang="en-US" sz="2000" dirty="0"/>
          </a:p>
          <a:p>
            <a:pPr lvl="1"/>
            <a:r>
              <a:rPr lang="en-US" sz="2000" i="1" dirty="0"/>
              <a:t>There is an increased future likelihood of impaired glucose tolerance or type 2 diabetes</a:t>
            </a:r>
          </a:p>
        </p:txBody>
      </p:sp>
    </p:spTree>
    <p:extLst>
      <p:ext uri="{BB962C8B-B14F-4D97-AF65-F5344CB8AC3E}">
        <p14:creationId xmlns:p14="http://schemas.microsoft.com/office/powerpoint/2010/main" val="17407237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Familial Combined Hyperlipidemia</a:t>
            </a:r>
          </a:p>
        </p:txBody>
      </p:sp>
      <p:sp>
        <p:nvSpPr>
          <p:cNvPr id="3" name="Content Placeholder 2"/>
          <p:cNvSpPr>
            <a:spLocks noGrp="1"/>
          </p:cNvSpPr>
          <p:nvPr>
            <p:ph idx="1"/>
          </p:nvPr>
        </p:nvSpPr>
        <p:spPr/>
        <p:txBody>
          <a:bodyPr>
            <a:normAutofit/>
          </a:bodyPr>
          <a:lstStyle/>
          <a:p>
            <a:r>
              <a:rPr lang="en-US" sz="2400" b="1" dirty="0"/>
              <a:t>Diagnosis</a:t>
            </a:r>
            <a:r>
              <a:rPr lang="en-US" sz="2400" dirty="0"/>
              <a:t> :</a:t>
            </a:r>
          </a:p>
          <a:p>
            <a:pPr lvl="1"/>
            <a:r>
              <a:rPr lang="en-US" dirty="0"/>
              <a:t> FCHL is diagnosed in patients with a </a:t>
            </a:r>
            <a:r>
              <a:rPr lang="en-US" b="1" dirty="0"/>
              <a:t>family history </a:t>
            </a:r>
            <a:r>
              <a:rPr lang="en-US" dirty="0"/>
              <a:t>of premature CHD and whose </a:t>
            </a:r>
            <a:r>
              <a:rPr lang="en-US" b="1" dirty="0" err="1"/>
              <a:t>apoB</a:t>
            </a:r>
            <a:r>
              <a:rPr lang="en-US" b="1" dirty="0"/>
              <a:t> concentration is &gt;120 mg/dL</a:t>
            </a:r>
            <a:r>
              <a:rPr lang="en-US" dirty="0"/>
              <a:t> in combination with either elevations in </a:t>
            </a:r>
            <a:r>
              <a:rPr lang="en-US" b="1" dirty="0"/>
              <a:t>both LDL-C and triglycerides </a:t>
            </a:r>
            <a:r>
              <a:rPr lang="en-US" dirty="0"/>
              <a:t>or </a:t>
            </a:r>
            <a:r>
              <a:rPr lang="en-US" b="1" dirty="0"/>
              <a:t>either elevated LDL-Col or triglycerides</a:t>
            </a:r>
          </a:p>
          <a:p>
            <a:pPr lvl="1"/>
            <a:endParaRPr lang="en-US" dirty="0"/>
          </a:p>
          <a:p>
            <a:pPr lvl="1"/>
            <a:r>
              <a:rPr lang="en-US" dirty="0"/>
              <a:t>The diagnosis of this disorder or the possible variant </a:t>
            </a:r>
            <a:r>
              <a:rPr lang="en-US" dirty="0" err="1"/>
              <a:t>hyperapobetalipoproteinemia</a:t>
            </a:r>
            <a:r>
              <a:rPr lang="en-US" dirty="0"/>
              <a:t> requires family data</a:t>
            </a:r>
          </a:p>
          <a:p>
            <a:pPr lvl="1"/>
            <a:endParaRPr lang="en-US" dirty="0"/>
          </a:p>
          <a:p>
            <a:pPr lvl="1"/>
            <a:r>
              <a:rPr lang="en-US" dirty="0"/>
              <a:t>No family data – it is suggested by an </a:t>
            </a:r>
            <a:r>
              <a:rPr lang="en-US" b="1" dirty="0"/>
              <a:t>LDL-to-</a:t>
            </a:r>
            <a:r>
              <a:rPr lang="en-US" b="1" dirty="0" err="1"/>
              <a:t>apoB</a:t>
            </a:r>
            <a:r>
              <a:rPr lang="en-US" b="1" dirty="0"/>
              <a:t> ratio of less than 1.2 </a:t>
            </a:r>
            <a:r>
              <a:rPr lang="en-US" dirty="0"/>
              <a:t>(normal value &gt;1.4).</a:t>
            </a:r>
          </a:p>
          <a:p>
            <a:endParaRPr lang="en-US" dirty="0"/>
          </a:p>
        </p:txBody>
      </p:sp>
    </p:spTree>
    <p:extLst>
      <p:ext uri="{BB962C8B-B14F-4D97-AF65-F5344CB8AC3E}">
        <p14:creationId xmlns:p14="http://schemas.microsoft.com/office/powerpoint/2010/main" val="2214433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Familial Combined Hyperlipidemia</a:t>
            </a:r>
          </a:p>
        </p:txBody>
      </p:sp>
      <p:sp>
        <p:nvSpPr>
          <p:cNvPr id="3" name="Content Placeholder 2"/>
          <p:cNvSpPr>
            <a:spLocks noGrp="1"/>
          </p:cNvSpPr>
          <p:nvPr>
            <p:ph idx="1"/>
          </p:nvPr>
        </p:nvSpPr>
        <p:spPr/>
        <p:txBody>
          <a:bodyPr>
            <a:normAutofit/>
          </a:bodyPr>
          <a:lstStyle/>
          <a:p>
            <a:r>
              <a:rPr lang="en-US" b="1" dirty="0"/>
              <a:t>Treatment:</a:t>
            </a:r>
          </a:p>
          <a:p>
            <a:pPr lvl="1"/>
            <a:r>
              <a:rPr lang="en-US" dirty="0"/>
              <a:t> </a:t>
            </a:r>
            <a:r>
              <a:rPr lang="en-US" sz="2000" dirty="0"/>
              <a:t>The first-line treatment is a </a:t>
            </a:r>
            <a:r>
              <a:rPr lang="en-US" sz="2000" b="1" dirty="0"/>
              <a:t>statin </a:t>
            </a:r>
            <a:r>
              <a:rPr lang="en-US" sz="2000" dirty="0"/>
              <a:t>- which is effective therapy for lowering </a:t>
            </a:r>
            <a:r>
              <a:rPr lang="en-US" sz="2000" dirty="0" err="1"/>
              <a:t>apoB</a:t>
            </a:r>
            <a:r>
              <a:rPr lang="en-US" sz="2000" dirty="0"/>
              <a:t> levels </a:t>
            </a:r>
          </a:p>
          <a:p>
            <a:pPr lvl="2"/>
            <a:r>
              <a:rPr lang="en-US" sz="1800" dirty="0"/>
              <a:t>irrespective of whether or not triglyceride levels are elevated </a:t>
            </a:r>
          </a:p>
          <a:p>
            <a:pPr lvl="1"/>
            <a:endParaRPr lang="en-US" dirty="0"/>
          </a:p>
          <a:p>
            <a:pPr lvl="1"/>
            <a:r>
              <a:rPr lang="en-US" sz="2000" dirty="0"/>
              <a:t>Goal - of achieving </a:t>
            </a:r>
            <a:r>
              <a:rPr lang="en-US" sz="2000" b="1" dirty="0"/>
              <a:t>LDL-C &lt;100 mg/dL in primary </a:t>
            </a:r>
            <a:r>
              <a:rPr lang="en-US" sz="2000" dirty="0"/>
              <a:t>prevention</a:t>
            </a:r>
            <a:r>
              <a:rPr lang="en-US" sz="2000" b="1" dirty="0"/>
              <a:t> </a:t>
            </a:r>
            <a:r>
              <a:rPr lang="en-US" sz="2000" dirty="0"/>
              <a:t>and</a:t>
            </a:r>
            <a:r>
              <a:rPr lang="en-US" sz="2000" b="1" dirty="0"/>
              <a:t> &lt;70 mg/dL in secondary </a:t>
            </a:r>
            <a:r>
              <a:rPr lang="en-US" sz="2000" dirty="0"/>
              <a:t>prevention</a:t>
            </a:r>
          </a:p>
          <a:p>
            <a:pPr lvl="1"/>
            <a:endParaRPr lang="en-US" sz="2000" dirty="0"/>
          </a:p>
          <a:p>
            <a:pPr lvl="1"/>
            <a:r>
              <a:rPr lang="en-US" sz="2000" dirty="0"/>
              <a:t>Statins are used before fibrates in hyper triglyceridemic dyslipidemias</a:t>
            </a:r>
          </a:p>
          <a:p>
            <a:pPr lvl="2"/>
            <a:r>
              <a:rPr lang="en-US" sz="1800" dirty="0"/>
              <a:t>They are not better at lowering triglycerides, but randomized clinical trial evidence show that they are safe and that they decrease cardiovascular disease risk and mortality</a:t>
            </a:r>
          </a:p>
          <a:p>
            <a:pPr lvl="2"/>
            <a:r>
              <a:rPr lang="en-US" sz="1800" dirty="0"/>
              <a:t>High intensity statins </a:t>
            </a:r>
            <a:r>
              <a:rPr lang="en-US" sz="1800" dirty="0">
                <a:solidFill>
                  <a:schemeClr val="tx1"/>
                </a:solidFill>
              </a:rPr>
              <a:t>(atorvastatin 80 mg and rosuvastatin 40 mg) lower </a:t>
            </a:r>
            <a:r>
              <a:rPr lang="en-US" sz="1800" dirty="0"/>
              <a:t>triglycerides by 43 percent in patients with triglycerides as high as 800 to 850 mg/dL</a:t>
            </a:r>
          </a:p>
          <a:p>
            <a:endParaRPr lang="en-US" dirty="0"/>
          </a:p>
        </p:txBody>
      </p:sp>
    </p:spTree>
    <p:extLst>
      <p:ext uri="{BB962C8B-B14F-4D97-AF65-F5344CB8AC3E}">
        <p14:creationId xmlns:p14="http://schemas.microsoft.com/office/powerpoint/2010/main" val="6751512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Treatment</a:t>
            </a:r>
          </a:p>
        </p:txBody>
      </p:sp>
      <p:sp>
        <p:nvSpPr>
          <p:cNvPr id="3" name="Content Placeholder 2"/>
          <p:cNvSpPr>
            <a:spLocks noGrp="1"/>
          </p:cNvSpPr>
          <p:nvPr>
            <p:ph idx="1"/>
          </p:nvPr>
        </p:nvSpPr>
        <p:spPr/>
        <p:txBody>
          <a:bodyPr>
            <a:normAutofit/>
          </a:bodyPr>
          <a:lstStyle/>
          <a:p>
            <a:pPr lvl="1"/>
            <a:r>
              <a:rPr lang="en-US" sz="2000" dirty="0"/>
              <a:t>Treatment of lipid disorders in patients at high risk of (or with established) CHD</a:t>
            </a:r>
            <a:br>
              <a:rPr lang="en-US" sz="2000" dirty="0"/>
            </a:br>
            <a:endParaRPr lang="en-US" dirty="0"/>
          </a:p>
          <a:p>
            <a:pPr lvl="1"/>
            <a:r>
              <a:rPr lang="en-US" sz="2000" dirty="0"/>
              <a:t>Large RCTs: LDL-C lowering has been consistently shown to reduce the risk of ASCVD</a:t>
            </a:r>
          </a:p>
          <a:p>
            <a:pPr lvl="2"/>
            <a:r>
              <a:rPr lang="en-US" sz="1800" dirty="0"/>
              <a:t>a lowering of </a:t>
            </a:r>
            <a:r>
              <a:rPr lang="en-US" sz="1800" b="1" dirty="0"/>
              <a:t>LDL-C levels of 1% </a:t>
            </a:r>
            <a:r>
              <a:rPr lang="en-US" sz="1800" dirty="0"/>
              <a:t>gives an approximate ~</a:t>
            </a:r>
            <a:r>
              <a:rPr lang="en-US" sz="1800" b="1" dirty="0"/>
              <a:t>1% reduction </a:t>
            </a:r>
            <a:r>
              <a:rPr lang="en-US" sz="1800" dirty="0"/>
              <a:t>in the risk of ASCVD</a:t>
            </a:r>
            <a:br>
              <a:rPr lang="en-US" sz="1800" dirty="0"/>
            </a:br>
            <a:endParaRPr lang="en-US" sz="2000" dirty="0"/>
          </a:p>
          <a:p>
            <a:pPr lvl="1"/>
            <a:r>
              <a:rPr lang="en-US" sz="2000" dirty="0"/>
              <a:t>Statin therapy is divided into 3 categories</a:t>
            </a:r>
          </a:p>
          <a:p>
            <a:pPr lvl="2"/>
            <a:r>
              <a:rPr lang="en-US" sz="1800" dirty="0"/>
              <a:t>High-intensity statin therapy typically lowers LDL-C levels by ≥50%</a:t>
            </a:r>
          </a:p>
          <a:p>
            <a:pPr lvl="2"/>
            <a:r>
              <a:rPr lang="en-US" sz="1800" dirty="0"/>
              <a:t>Moderate-intensity statin therapy by 30% to 49%</a:t>
            </a:r>
          </a:p>
          <a:p>
            <a:pPr lvl="2"/>
            <a:r>
              <a:rPr lang="en-US" sz="1800" dirty="0"/>
              <a:t>Low-intensity statin therapy by &lt;30%</a:t>
            </a:r>
            <a:br>
              <a:rPr lang="en-US" sz="1800" dirty="0"/>
            </a:br>
            <a:endParaRPr lang="en-US" sz="1800" dirty="0"/>
          </a:p>
          <a:p>
            <a:pPr lvl="1"/>
            <a:r>
              <a:rPr lang="en-US" sz="2000" dirty="0"/>
              <a:t>Other LDL-lowering drugs:</a:t>
            </a:r>
          </a:p>
          <a:p>
            <a:pPr lvl="2"/>
            <a:r>
              <a:rPr lang="en-US" sz="1800" dirty="0"/>
              <a:t>ezetimibe, bile acid sequestrants, and PCSK9 inhibitors</a:t>
            </a:r>
          </a:p>
          <a:p>
            <a:pPr lvl="1"/>
            <a:endParaRPr lang="en-US" sz="2200" dirty="0"/>
          </a:p>
          <a:p>
            <a:pPr lvl="1"/>
            <a:endParaRPr lang="en-US" dirty="0"/>
          </a:p>
          <a:p>
            <a:pPr lvl="2"/>
            <a:endParaRPr lang="en-US" dirty="0"/>
          </a:p>
        </p:txBody>
      </p:sp>
      <p:sp>
        <p:nvSpPr>
          <p:cNvPr id="4" name="TextBox 3">
            <a:extLst>
              <a:ext uri="{FF2B5EF4-FFF2-40B4-BE49-F238E27FC236}">
                <a16:creationId xmlns:a16="http://schemas.microsoft.com/office/drawing/2014/main" id="{BEFFC995-EA9C-4E25-9BA8-105376A0932B}"/>
              </a:ext>
            </a:extLst>
          </p:cNvPr>
          <p:cNvSpPr txBox="1"/>
          <p:nvPr/>
        </p:nvSpPr>
        <p:spPr>
          <a:xfrm>
            <a:off x="6911340" y="4255023"/>
            <a:ext cx="4663440" cy="1200329"/>
          </a:xfrm>
          <a:prstGeom prst="rect">
            <a:avLst/>
          </a:prstGeom>
          <a:noFill/>
        </p:spPr>
        <p:txBody>
          <a:bodyPr wrap="square" rtlCol="0">
            <a:spAutoFit/>
          </a:bodyPr>
          <a:lstStyle/>
          <a:p>
            <a:r>
              <a:rPr lang="en-US" i="1" dirty="0">
                <a:solidFill>
                  <a:schemeClr val="accent2"/>
                </a:solidFill>
              </a:rPr>
              <a:t>Triglyceride-lowering drugs : fibrates and niacin</a:t>
            </a:r>
          </a:p>
          <a:p>
            <a:pPr lvl="1"/>
            <a:r>
              <a:rPr lang="en-US" i="1" dirty="0">
                <a:solidFill>
                  <a:schemeClr val="accent2"/>
                </a:solidFill>
              </a:rPr>
              <a:t>They have a mild LDL-lowering action</a:t>
            </a:r>
          </a:p>
          <a:p>
            <a:pPr lvl="1"/>
            <a:r>
              <a:rPr lang="en-US" i="1" dirty="0">
                <a:solidFill>
                  <a:schemeClr val="accent2"/>
                </a:solidFill>
              </a:rPr>
              <a:t>RCTs do not support their use as add-on drugs to statin therapy</a:t>
            </a:r>
          </a:p>
        </p:txBody>
      </p:sp>
    </p:spTree>
    <p:extLst>
      <p:ext uri="{BB962C8B-B14F-4D97-AF65-F5344CB8AC3E}">
        <p14:creationId xmlns:p14="http://schemas.microsoft.com/office/powerpoint/2010/main" val="278359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BC2452-2F54-ADFE-AAA5-59393E5F7E9C}"/>
              </a:ext>
            </a:extLst>
          </p:cNvPr>
          <p:cNvPicPr>
            <a:picLocks noChangeAspect="1"/>
          </p:cNvPicPr>
          <p:nvPr/>
        </p:nvPicPr>
        <p:blipFill>
          <a:blip r:embed="rId2"/>
          <a:srcRect l="499" r="-499" b="54347"/>
          <a:stretch>
            <a:fillRect/>
          </a:stretch>
        </p:blipFill>
        <p:spPr>
          <a:xfrm>
            <a:off x="1862051" y="340821"/>
            <a:ext cx="8287789" cy="5435635"/>
          </a:xfrm>
          <a:prstGeom prst="rect">
            <a:avLst/>
          </a:prstGeom>
        </p:spPr>
      </p:pic>
      <p:pic>
        <p:nvPicPr>
          <p:cNvPr id="6" name="Picture 5">
            <a:extLst>
              <a:ext uri="{FF2B5EF4-FFF2-40B4-BE49-F238E27FC236}">
                <a16:creationId xmlns:a16="http://schemas.microsoft.com/office/drawing/2014/main" id="{5DD8A828-911F-AF35-1DE9-27BB1C74729A}"/>
              </a:ext>
            </a:extLst>
          </p:cNvPr>
          <p:cNvPicPr>
            <a:picLocks noChangeAspect="1"/>
          </p:cNvPicPr>
          <p:nvPr/>
        </p:nvPicPr>
        <p:blipFill>
          <a:blip r:embed="rId3"/>
          <a:stretch>
            <a:fillRect/>
          </a:stretch>
        </p:blipFill>
        <p:spPr>
          <a:xfrm>
            <a:off x="3117714" y="5637735"/>
            <a:ext cx="5776461" cy="586791"/>
          </a:xfrm>
          <a:prstGeom prst="rect">
            <a:avLst/>
          </a:prstGeom>
        </p:spPr>
      </p:pic>
    </p:spTree>
    <p:extLst>
      <p:ext uri="{BB962C8B-B14F-4D97-AF65-F5344CB8AC3E}">
        <p14:creationId xmlns:p14="http://schemas.microsoft.com/office/powerpoint/2010/main" val="9518762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4257F5-97C3-4DD4-BB4D-A5925C8BCB7A}"/>
              </a:ext>
            </a:extLst>
          </p:cNvPr>
          <p:cNvSpPr>
            <a:spLocks noGrp="1"/>
          </p:cNvSpPr>
          <p:nvPr>
            <p:ph type="title"/>
          </p:nvPr>
        </p:nvSpPr>
        <p:spPr/>
        <p:txBody>
          <a:bodyPr/>
          <a:lstStyle/>
          <a:p>
            <a:r>
              <a:rPr lang="en-US" dirty="0"/>
              <a:t>Dyslipidemia: Treatment is Risk based</a:t>
            </a:r>
          </a:p>
        </p:txBody>
      </p:sp>
      <p:sp>
        <p:nvSpPr>
          <p:cNvPr id="6" name="Content Placeholder 5">
            <a:extLst>
              <a:ext uri="{FF2B5EF4-FFF2-40B4-BE49-F238E27FC236}">
                <a16:creationId xmlns:a16="http://schemas.microsoft.com/office/drawing/2014/main" id="{996CF249-E7D6-4644-849D-12E8C6A3583B}"/>
              </a:ext>
            </a:extLst>
          </p:cNvPr>
          <p:cNvSpPr>
            <a:spLocks noGrp="1"/>
          </p:cNvSpPr>
          <p:nvPr>
            <p:ph idx="1"/>
          </p:nvPr>
        </p:nvSpPr>
        <p:spPr/>
        <p:txBody>
          <a:bodyPr>
            <a:noAutofit/>
          </a:bodyPr>
          <a:lstStyle/>
          <a:p>
            <a:pPr lvl="1"/>
            <a:r>
              <a:rPr lang="en-US" b="0" i="0" dirty="0">
                <a:solidFill>
                  <a:srgbClr val="444444"/>
                </a:solidFill>
                <a:effectLst/>
              </a:rPr>
              <a:t>Patients ages 20-75 years and LDL-C ≥190 mg/dl, use high-intensity statin without risk assessment</a:t>
            </a:r>
          </a:p>
          <a:p>
            <a:pPr lvl="1"/>
            <a:endParaRPr lang="en-US" b="0" i="0" dirty="0">
              <a:solidFill>
                <a:srgbClr val="444444"/>
              </a:solidFill>
              <a:effectLst/>
            </a:endParaRPr>
          </a:p>
          <a:p>
            <a:pPr lvl="1"/>
            <a:r>
              <a:rPr lang="en-US" b="0" i="0" dirty="0">
                <a:solidFill>
                  <a:srgbClr val="444444"/>
                </a:solidFill>
                <a:effectLst/>
              </a:rPr>
              <a:t>T2DM and age 40-75 years, use moderate-intensity statin and risk estimate to consider high-intensity statins</a:t>
            </a:r>
          </a:p>
          <a:p>
            <a:pPr lvl="1"/>
            <a:endParaRPr lang="en-US" b="0" i="0" dirty="0">
              <a:solidFill>
                <a:srgbClr val="444444"/>
              </a:solidFill>
              <a:effectLst/>
            </a:endParaRPr>
          </a:p>
          <a:p>
            <a:pPr lvl="1"/>
            <a:r>
              <a:rPr lang="en-US" b="0" i="0" dirty="0">
                <a:solidFill>
                  <a:srgbClr val="444444"/>
                </a:solidFill>
                <a:effectLst/>
              </a:rPr>
              <a:t>Age 40-75 years and LDL-C ≥70 mg/dl and &lt;190 mg/dl without diabetes, use the risk calculator</a:t>
            </a:r>
          </a:p>
          <a:p>
            <a:pPr lvl="2"/>
            <a:r>
              <a:rPr lang="en-US" b="0" i="0" dirty="0">
                <a:solidFill>
                  <a:srgbClr val="444444"/>
                </a:solidFill>
                <a:effectLst/>
              </a:rPr>
              <a:t>Risk 7.5% to &lt;</a:t>
            </a:r>
            <a:r>
              <a:rPr lang="en-US" dirty="0">
                <a:solidFill>
                  <a:srgbClr val="444444"/>
                </a:solidFill>
              </a:rPr>
              <a:t>10</a:t>
            </a:r>
            <a:r>
              <a:rPr lang="en-US" b="0" i="0" dirty="0">
                <a:solidFill>
                  <a:srgbClr val="444444"/>
                </a:solidFill>
                <a:effectLst/>
              </a:rPr>
              <a:t>% Risk discussion: if risk-enhancing factors are present, discuss moderate-intensity statin </a:t>
            </a:r>
          </a:p>
          <a:p>
            <a:pPr lvl="2"/>
            <a:r>
              <a:rPr lang="en-US" b="0" i="0" dirty="0">
                <a:solidFill>
                  <a:srgbClr val="444444"/>
                </a:solidFill>
                <a:effectLst/>
              </a:rPr>
              <a:t>Risk ≥</a:t>
            </a:r>
            <a:r>
              <a:rPr lang="en-US" dirty="0">
                <a:solidFill>
                  <a:srgbClr val="444444"/>
                </a:solidFill>
              </a:rPr>
              <a:t>10</a:t>
            </a:r>
            <a:r>
              <a:rPr lang="en-US" b="0" i="0" dirty="0">
                <a:solidFill>
                  <a:srgbClr val="444444"/>
                </a:solidFill>
                <a:effectLst/>
              </a:rPr>
              <a:t>-20%  - use moderate-intensity statins and increase to high-intensity with risk enhancers</a:t>
            </a:r>
          </a:p>
          <a:p>
            <a:pPr lvl="2"/>
            <a:r>
              <a:rPr lang="en-US" b="0" i="0" dirty="0">
                <a:solidFill>
                  <a:srgbClr val="444444"/>
                </a:solidFill>
                <a:effectLst/>
              </a:rPr>
              <a:t>Risk ≥20% - initiate high-intensity statin to reduce LDL-C by ≥50%</a:t>
            </a:r>
          </a:p>
          <a:p>
            <a:pPr lvl="2"/>
            <a:endParaRPr lang="en-US" b="0" i="0" dirty="0">
              <a:solidFill>
                <a:srgbClr val="444444"/>
              </a:solidFill>
              <a:effectLst/>
            </a:endParaRPr>
          </a:p>
          <a:p>
            <a:pPr lvl="1"/>
            <a:r>
              <a:rPr lang="en-US" b="0" i="0" dirty="0">
                <a:solidFill>
                  <a:srgbClr val="444444"/>
                </a:solidFill>
                <a:effectLst/>
              </a:rPr>
              <a:t>Age &gt;75 years, clinical assessment and risk discussion</a:t>
            </a:r>
          </a:p>
          <a:p>
            <a:pPr lvl="1"/>
            <a:endParaRPr lang="en-US" sz="2000" dirty="0">
              <a:solidFill>
                <a:schemeClr val="tx1"/>
              </a:solidFill>
              <a:hlinkClick r:id="rId2">
                <a:extLst>
                  <a:ext uri="{A12FA001-AC4F-418D-AE19-62706E023703}">
                    <ahyp:hlinkClr xmlns:ahyp="http://schemas.microsoft.com/office/drawing/2018/hyperlinkcolor" val="tx"/>
                  </a:ext>
                </a:extLst>
              </a:hlinkClick>
            </a:endParaRPr>
          </a:p>
          <a:p>
            <a:pPr marL="0" indent="0">
              <a:buNone/>
            </a:pPr>
            <a:endParaRPr lang="en-US" dirty="0">
              <a:solidFill>
                <a:schemeClr val="tx1"/>
              </a:solidFill>
              <a:hlinkClick r:id="rId2">
                <a:extLst>
                  <a:ext uri="{A12FA001-AC4F-418D-AE19-62706E023703}">
                    <ahyp:hlinkClr xmlns:ahyp="http://schemas.microsoft.com/office/drawing/2018/hyperlinkcolor" val="tx"/>
                  </a:ext>
                </a:extLst>
              </a:hlinkClick>
            </a:endParaRPr>
          </a:p>
          <a:p>
            <a:endParaRPr lang="en-US" dirty="0">
              <a:solidFill>
                <a:srgbClr val="8C8C8C"/>
              </a:solidFill>
              <a:hlinkClick r:id="rId2">
                <a:extLst>
                  <a:ext uri="{A12FA001-AC4F-418D-AE19-62706E023703}">
                    <ahyp:hlinkClr xmlns:ahyp="http://schemas.microsoft.com/office/drawing/2018/hyperlinkcolor" val="tx"/>
                  </a:ext>
                </a:extLst>
              </a:hlinkClick>
            </a:endParaRPr>
          </a:p>
          <a:p>
            <a:endParaRPr lang="en-US" dirty="0"/>
          </a:p>
        </p:txBody>
      </p:sp>
    </p:spTree>
    <p:extLst>
      <p:ext uri="{BB962C8B-B14F-4D97-AF65-F5344CB8AC3E}">
        <p14:creationId xmlns:p14="http://schemas.microsoft.com/office/powerpoint/2010/main" val="3934252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88481" y="286602"/>
            <a:ext cx="8548996" cy="5689153"/>
          </a:xfrm>
          <a:prstGeom prst="rect">
            <a:avLst/>
          </a:prstGeom>
        </p:spPr>
      </p:pic>
      <p:sp>
        <p:nvSpPr>
          <p:cNvPr id="7" name="Right Arrow 6"/>
          <p:cNvSpPr/>
          <p:nvPr/>
        </p:nvSpPr>
        <p:spPr>
          <a:xfrm rot="8012536">
            <a:off x="5471148" y="5374178"/>
            <a:ext cx="609440" cy="28410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5400000">
            <a:off x="8759880" y="5213683"/>
            <a:ext cx="609440" cy="28410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243489" y="401053"/>
            <a:ext cx="3593228" cy="1384995"/>
          </a:xfrm>
          <a:prstGeom prst="rect">
            <a:avLst/>
          </a:prstGeom>
          <a:solidFill>
            <a:schemeClr val="bg1"/>
          </a:solidFill>
        </p:spPr>
        <p:txBody>
          <a:bodyPr wrap="none" rtlCol="0">
            <a:spAutoFit/>
          </a:bodyPr>
          <a:lstStyle/>
          <a:p>
            <a:pPr algn="ctr"/>
            <a:r>
              <a:rPr lang="en-US" sz="2800" b="1" dirty="0"/>
              <a:t>Elevated LDL in Adults </a:t>
            </a:r>
            <a:br>
              <a:rPr lang="en-US" sz="2800" b="1" dirty="0"/>
            </a:br>
            <a:r>
              <a:rPr lang="en-US" sz="2800" b="1" u="sng" dirty="0"/>
              <a:t>WITHOUT</a:t>
            </a:r>
            <a:br>
              <a:rPr lang="en-US" sz="2800" b="1" dirty="0"/>
            </a:br>
            <a:r>
              <a:rPr lang="en-US" sz="2800" b="1" dirty="0"/>
              <a:t>Cardiovascular Disease</a:t>
            </a:r>
            <a:endParaRPr lang="en-US" sz="2800" dirty="0"/>
          </a:p>
        </p:txBody>
      </p:sp>
    </p:spTree>
    <p:extLst>
      <p:ext uri="{BB962C8B-B14F-4D97-AF65-F5344CB8AC3E}">
        <p14:creationId xmlns:p14="http://schemas.microsoft.com/office/powerpoint/2010/main" val="851239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7" name="Rectangle 12296">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1685" y="634946"/>
            <a:ext cx="5127171" cy="1450757"/>
          </a:xfrm>
        </p:spPr>
        <p:txBody>
          <a:bodyPr>
            <a:normAutofit/>
          </a:bodyPr>
          <a:lstStyle/>
          <a:p>
            <a:pPr eaLnBrk="1" fontAlgn="auto" hangingPunct="1">
              <a:spcAft>
                <a:spcPts val="0"/>
              </a:spcAft>
              <a:defRPr/>
            </a:pPr>
            <a:r>
              <a:rPr lang="en-US" dirty="0"/>
              <a:t>Definition and Diagnosis of HTN</a:t>
            </a:r>
          </a:p>
        </p:txBody>
      </p:sp>
      <p:pic>
        <p:nvPicPr>
          <p:cNvPr id="12292" name="Picture 4" descr="http://www.drjanet.com/blog/wp-content/uploads/2013/07/Lower-Blood-Pressure.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8149" y="645106"/>
            <a:ext cx="5201713" cy="52477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299" name="Straight Connector 12298">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411684" y="2198914"/>
            <a:ext cx="5127172" cy="3670180"/>
          </a:xfrm>
        </p:spPr>
        <p:txBody>
          <a:bodyPr>
            <a:normAutofit/>
          </a:bodyPr>
          <a:lstStyle/>
          <a:p>
            <a:pPr eaLnBrk="1" fontAlgn="auto" hangingPunct="1">
              <a:spcAft>
                <a:spcPts val="0"/>
              </a:spcAft>
              <a:defRPr/>
            </a:pPr>
            <a:r>
              <a:rPr lang="en-US" altLang="en-US" b="1" u="sng" dirty="0"/>
              <a:t>&gt;</a:t>
            </a:r>
            <a:r>
              <a:rPr lang="en-US" altLang="en-US" b="1" dirty="0"/>
              <a:t> 130 mmHg systolic </a:t>
            </a:r>
          </a:p>
          <a:p>
            <a:pPr marL="457200" lvl="1" indent="0" eaLnBrk="1" fontAlgn="auto" hangingPunct="1">
              <a:spcAft>
                <a:spcPts val="0"/>
              </a:spcAft>
              <a:buFont typeface="Arial" panose="020B0604020202020204" pitchFamily="34" charset="0"/>
              <a:buNone/>
              <a:defRPr/>
            </a:pPr>
            <a:br>
              <a:rPr lang="en-US" altLang="en-US" b="1" dirty="0"/>
            </a:br>
            <a:r>
              <a:rPr lang="en-US" altLang="en-US" b="1" dirty="0"/>
              <a:t>AND/OR</a:t>
            </a:r>
          </a:p>
          <a:p>
            <a:pPr eaLnBrk="1" fontAlgn="auto" hangingPunct="1">
              <a:spcAft>
                <a:spcPts val="0"/>
              </a:spcAft>
              <a:defRPr/>
            </a:pPr>
            <a:r>
              <a:rPr lang="en-US" altLang="en-US" b="1" u="sng" dirty="0"/>
              <a:t>&gt;</a:t>
            </a:r>
            <a:r>
              <a:rPr lang="en-US" altLang="en-US" b="1" dirty="0"/>
              <a:t> 80 mmHg diastolic</a:t>
            </a:r>
          </a:p>
          <a:p>
            <a:pPr marL="201168" lvl="1" indent="0">
              <a:spcAft>
                <a:spcPts val="0"/>
              </a:spcAft>
              <a:buNone/>
              <a:defRPr/>
            </a:pPr>
            <a:endParaRPr lang="en-US" altLang="en-US" dirty="0"/>
          </a:p>
          <a:p>
            <a:pPr marL="201168" lvl="1" indent="0">
              <a:spcAft>
                <a:spcPts val="0"/>
              </a:spcAft>
              <a:buNone/>
              <a:defRPr/>
            </a:pPr>
            <a:r>
              <a:rPr lang="en-US" altLang="en-US" dirty="0"/>
              <a:t>	</a:t>
            </a:r>
            <a:r>
              <a:rPr lang="en-US" altLang="en-US" i="1" dirty="0"/>
              <a:t>plus</a:t>
            </a:r>
          </a:p>
          <a:p>
            <a:pPr eaLnBrk="1" fontAlgn="auto" hangingPunct="1">
              <a:spcAft>
                <a:spcPts val="0"/>
              </a:spcAft>
              <a:defRPr/>
            </a:pPr>
            <a:r>
              <a:rPr lang="en-US" altLang="en-US" b="1" i="1" dirty="0"/>
              <a:t>Captured on 2 separate occasions </a:t>
            </a:r>
          </a:p>
          <a:p>
            <a:pPr marL="457200" lvl="1" indent="0" eaLnBrk="1" fontAlgn="auto" hangingPunct="1">
              <a:spcAft>
                <a:spcPts val="0"/>
              </a:spcAft>
              <a:buFont typeface="Arial" panose="020B0604020202020204" pitchFamily="34" charset="0"/>
              <a:buNone/>
              <a:defRPr/>
            </a:pPr>
            <a:br>
              <a:rPr lang="en-US" altLang="en-US" dirty="0"/>
            </a:br>
            <a:r>
              <a:rPr lang="en-US" altLang="en-US" dirty="0"/>
              <a:t>	</a:t>
            </a:r>
            <a:r>
              <a:rPr lang="en-US" altLang="en-US" i="1" dirty="0"/>
              <a:t>or </a:t>
            </a:r>
            <a:br>
              <a:rPr lang="en-US" altLang="en-US" dirty="0"/>
            </a:br>
            <a:endParaRPr lang="en-US" altLang="en-US" dirty="0"/>
          </a:p>
          <a:p>
            <a:pPr eaLnBrk="1" fontAlgn="auto" hangingPunct="1">
              <a:spcAft>
                <a:spcPts val="0"/>
              </a:spcAft>
              <a:defRPr/>
            </a:pPr>
            <a:r>
              <a:rPr lang="en-US" altLang="en-US" b="1" dirty="0"/>
              <a:t>Current use of antihypertensive medications</a:t>
            </a:r>
          </a:p>
          <a:p>
            <a:pPr eaLnBrk="1" fontAlgn="auto" hangingPunct="1">
              <a:spcAft>
                <a:spcPts val="0"/>
              </a:spcAft>
              <a:defRPr/>
            </a:pPr>
            <a:endParaRPr lang="en-US" dirty="0"/>
          </a:p>
        </p:txBody>
      </p:sp>
      <p:sp>
        <p:nvSpPr>
          <p:cNvPr id="12301" name="Rectangle 12300">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303" name="Rectangle 12302">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7628430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4F52F-5C4D-4A18-D7CE-2671B8BA1D0F}"/>
              </a:ext>
            </a:extLst>
          </p:cNvPr>
          <p:cNvSpPr>
            <a:spLocks noGrp="1"/>
          </p:cNvSpPr>
          <p:nvPr>
            <p:ph type="title"/>
          </p:nvPr>
        </p:nvSpPr>
        <p:spPr/>
        <p:txBody>
          <a:bodyPr/>
          <a:lstStyle/>
          <a:p>
            <a:r>
              <a:rPr lang="en-US" dirty="0"/>
              <a:t>Updated Guidelines</a:t>
            </a:r>
          </a:p>
        </p:txBody>
      </p:sp>
      <p:sp>
        <p:nvSpPr>
          <p:cNvPr id="8" name="Content Placeholder 7">
            <a:extLst>
              <a:ext uri="{FF2B5EF4-FFF2-40B4-BE49-F238E27FC236}">
                <a16:creationId xmlns:a16="http://schemas.microsoft.com/office/drawing/2014/main" id="{7AAB40E1-ABEC-FF60-8037-3C7220D928D4}"/>
              </a:ext>
            </a:extLst>
          </p:cNvPr>
          <p:cNvSpPr txBox="1">
            <a:spLocks noGrp="1"/>
          </p:cNvSpPr>
          <p:nvPr>
            <p:ph idx="1"/>
          </p:nvPr>
        </p:nvSpPr>
        <p:spPr>
          <a:xfrm>
            <a:off x="1097280" y="1845734"/>
            <a:ext cx="8667437" cy="3231654"/>
          </a:xfrm>
          <a:prstGeom prst="rect">
            <a:avLst/>
          </a:prstGeom>
          <a:noFill/>
        </p:spPr>
        <p:txBody>
          <a:bodyPr wrap="none">
            <a:spAutoFit/>
          </a:bodyPr>
          <a:lstStyle/>
          <a:p>
            <a:pPr>
              <a:defRPr sz="2800" b="1"/>
            </a:pPr>
            <a:r>
              <a:rPr dirty="0"/>
              <a:t>2026 ACC/AHA/</a:t>
            </a:r>
            <a:r>
              <a:rPr dirty="0" err="1"/>
              <a:t>Multisociety</a:t>
            </a:r>
            <a:r>
              <a:rPr dirty="0"/>
              <a:t> Dyslipidemia Guideline</a:t>
            </a:r>
            <a:endParaRPr lang="en-US" dirty="0"/>
          </a:p>
          <a:p>
            <a:pPr>
              <a:spcAft>
                <a:spcPts val="1000"/>
              </a:spcAft>
              <a:buFont typeface="Wingdings" panose="05000000000000000000" pitchFamily="2" charset="2"/>
              <a:buChar char="§"/>
              <a:defRPr sz="2600"/>
            </a:pPr>
            <a:r>
              <a:rPr lang="en-US" dirty="0"/>
              <a:t>LDL-C goals are back</a:t>
            </a:r>
          </a:p>
          <a:p>
            <a:pPr lvl="1">
              <a:spcAft>
                <a:spcPts val="1000"/>
              </a:spcAft>
              <a:defRPr sz="2600"/>
            </a:pPr>
            <a:r>
              <a:rPr lang="en-US" dirty="0"/>
              <a:t>with risk-based targets for primary and secondary prevention</a:t>
            </a:r>
          </a:p>
          <a:p>
            <a:pPr marL="201168" lvl="1" indent="0">
              <a:spcAft>
                <a:spcPts val="1000"/>
              </a:spcAft>
              <a:buNone/>
              <a:defRPr sz="2600"/>
            </a:pPr>
            <a:endParaRPr lang="en-US" dirty="0"/>
          </a:p>
          <a:p>
            <a:pPr>
              <a:spcAft>
                <a:spcPts val="1000"/>
              </a:spcAft>
              <a:defRPr sz="2600"/>
            </a:pPr>
            <a:r>
              <a:rPr lang="en-US" i="1" dirty="0"/>
              <a:t>Plus: PREVENT • </a:t>
            </a:r>
            <a:r>
              <a:rPr lang="en-US" i="1" dirty="0" err="1"/>
              <a:t>Lp</a:t>
            </a:r>
            <a:r>
              <a:rPr lang="en-US" i="1" dirty="0"/>
              <a:t>(a) • ApoB • CAC</a:t>
            </a:r>
          </a:p>
          <a:p>
            <a:pPr lvl="1">
              <a:defRPr sz="2800" b="1"/>
            </a:pPr>
            <a:endParaRPr dirty="0"/>
          </a:p>
        </p:txBody>
      </p:sp>
    </p:spTree>
    <p:extLst>
      <p:ext uri="{BB962C8B-B14F-4D97-AF65-F5344CB8AC3E}">
        <p14:creationId xmlns:p14="http://schemas.microsoft.com/office/powerpoint/2010/main" val="7055988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360" y="320040"/>
            <a:ext cx="10972800" cy="914400"/>
          </a:xfrm>
          <a:prstGeom prst="rect">
            <a:avLst/>
          </a:prstGeom>
          <a:noFill/>
        </p:spPr>
        <p:txBody>
          <a:bodyPr wrap="none">
            <a:spAutoFit/>
          </a:bodyPr>
          <a:lstStyle/>
          <a:p>
            <a:pPr>
              <a:defRPr sz="2800" b="1"/>
            </a:pPr>
            <a:r>
              <a:t>Primary Prevention: Ages 30–79, LDL-C 70–189 mg/dL</a:t>
            </a:r>
          </a:p>
        </p:txBody>
      </p:sp>
      <p:graphicFrame>
        <p:nvGraphicFramePr>
          <p:cNvPr id="3" name="Table 2"/>
          <p:cNvGraphicFramePr>
            <a:graphicFrameLocks noGrp="1"/>
          </p:cNvGraphicFramePr>
          <p:nvPr/>
        </p:nvGraphicFramePr>
        <p:xfrm>
          <a:off x="411480" y="1234440"/>
          <a:ext cx="11384280" cy="4069080"/>
        </p:xfrm>
        <a:graphic>
          <a:graphicData uri="http://schemas.openxmlformats.org/drawingml/2006/table">
            <a:tbl>
              <a:tblPr firstRow="1" bandRow="1">
                <a:tableStyleId>{5C22544A-7EE6-4342-B048-85BDC9FD1C3A}</a:tableStyleId>
              </a:tblPr>
              <a:tblGrid>
                <a:gridCol w="2846070">
                  <a:extLst>
                    <a:ext uri="{9D8B030D-6E8A-4147-A177-3AD203B41FA5}">
                      <a16:colId xmlns:a16="http://schemas.microsoft.com/office/drawing/2014/main" val="20000"/>
                    </a:ext>
                  </a:extLst>
                </a:gridCol>
                <a:gridCol w="2846070">
                  <a:extLst>
                    <a:ext uri="{9D8B030D-6E8A-4147-A177-3AD203B41FA5}">
                      <a16:colId xmlns:a16="http://schemas.microsoft.com/office/drawing/2014/main" val="20001"/>
                    </a:ext>
                  </a:extLst>
                </a:gridCol>
                <a:gridCol w="2846070">
                  <a:extLst>
                    <a:ext uri="{9D8B030D-6E8A-4147-A177-3AD203B41FA5}">
                      <a16:colId xmlns:a16="http://schemas.microsoft.com/office/drawing/2014/main" val="20002"/>
                    </a:ext>
                  </a:extLst>
                </a:gridCol>
                <a:gridCol w="2846070">
                  <a:extLst>
                    <a:ext uri="{9D8B030D-6E8A-4147-A177-3AD203B41FA5}">
                      <a16:colId xmlns:a16="http://schemas.microsoft.com/office/drawing/2014/main" val="20003"/>
                    </a:ext>
                  </a:extLst>
                </a:gridCol>
              </a:tblGrid>
              <a:tr h="813816">
                <a:tc>
                  <a:txBody>
                    <a:bodyPr/>
                    <a:lstStyle/>
                    <a:p>
                      <a:pPr>
                        <a:spcAft>
                          <a:spcPts val="100"/>
                        </a:spcAft>
                        <a:defRPr sz="1200" b="1"/>
                      </a:pPr>
                      <a:r>
                        <a:rPr dirty="0"/>
                        <a:t>10-year PREVENT risk</a:t>
                      </a:r>
                    </a:p>
                  </a:txBody>
                  <a:tcPr/>
                </a:tc>
                <a:tc>
                  <a:txBody>
                    <a:bodyPr/>
                    <a:lstStyle/>
                    <a:p>
                      <a:pPr>
                        <a:spcAft>
                          <a:spcPts val="100"/>
                        </a:spcAft>
                        <a:defRPr sz="1200" b="1"/>
                      </a:pPr>
                      <a:r>
                        <a:t>Category</a:t>
                      </a:r>
                    </a:p>
                  </a:txBody>
                  <a:tcPr/>
                </a:tc>
                <a:tc>
                  <a:txBody>
                    <a:bodyPr/>
                    <a:lstStyle/>
                    <a:p>
                      <a:pPr>
                        <a:spcAft>
                          <a:spcPts val="100"/>
                        </a:spcAft>
                        <a:defRPr sz="1200" b="1"/>
                      </a:pPr>
                      <a:r>
                        <a:t>Treatment approach</a:t>
                      </a:r>
                    </a:p>
                  </a:txBody>
                  <a:tcPr/>
                </a:tc>
                <a:tc>
                  <a:txBody>
                    <a:bodyPr/>
                    <a:lstStyle/>
                    <a:p>
                      <a:pPr>
                        <a:spcAft>
                          <a:spcPts val="100"/>
                        </a:spcAft>
                        <a:defRPr sz="1200" b="1"/>
                      </a:pPr>
                      <a:r>
                        <a:t>Goal</a:t>
                      </a:r>
                    </a:p>
                  </a:txBody>
                  <a:tcPr/>
                </a:tc>
                <a:extLst>
                  <a:ext uri="{0D108BD9-81ED-4DB2-BD59-A6C34878D82A}">
                    <a16:rowId xmlns:a16="http://schemas.microsoft.com/office/drawing/2014/main" val="10000"/>
                  </a:ext>
                </a:extLst>
              </a:tr>
              <a:tr h="813816">
                <a:tc>
                  <a:txBody>
                    <a:bodyPr/>
                    <a:lstStyle/>
                    <a:p>
                      <a:pPr>
                        <a:spcAft>
                          <a:spcPts val="100"/>
                        </a:spcAft>
                        <a:defRPr sz="1200"/>
                      </a:pPr>
                      <a:r>
                        <a:t>&lt;3%</a:t>
                      </a:r>
                    </a:p>
                  </a:txBody>
                  <a:tcPr/>
                </a:tc>
                <a:tc>
                  <a:txBody>
                    <a:bodyPr/>
                    <a:lstStyle/>
                    <a:p>
                      <a:pPr>
                        <a:spcAft>
                          <a:spcPts val="100"/>
                        </a:spcAft>
                        <a:defRPr sz="1200"/>
                      </a:pPr>
                      <a:r>
                        <a:t>Low</a:t>
                      </a:r>
                    </a:p>
                  </a:txBody>
                  <a:tcPr/>
                </a:tc>
                <a:tc>
                  <a:txBody>
                    <a:bodyPr/>
                    <a:lstStyle/>
                    <a:p>
                      <a:pPr>
                        <a:spcAft>
                          <a:spcPts val="100"/>
                        </a:spcAft>
                        <a:defRPr sz="1200"/>
                      </a:pPr>
                      <a:r>
                        <a:t>Lifestyle; selected younger adults may merit therapy based on LDL-C/30-year risk</a:t>
                      </a:r>
                    </a:p>
                  </a:txBody>
                  <a:tcPr/>
                </a:tc>
                <a:tc>
                  <a:txBody>
                    <a:bodyPr/>
                    <a:lstStyle/>
                    <a:p>
                      <a:pPr>
                        <a:spcAft>
                          <a:spcPts val="100"/>
                        </a:spcAft>
                        <a:defRPr sz="1200"/>
                      </a:pPr>
                      <a:r>
                        <a:t>No universal LDL-C target</a:t>
                      </a:r>
                    </a:p>
                  </a:txBody>
                  <a:tcPr/>
                </a:tc>
                <a:extLst>
                  <a:ext uri="{0D108BD9-81ED-4DB2-BD59-A6C34878D82A}">
                    <a16:rowId xmlns:a16="http://schemas.microsoft.com/office/drawing/2014/main" val="10001"/>
                  </a:ext>
                </a:extLst>
              </a:tr>
              <a:tr h="813816">
                <a:tc>
                  <a:txBody>
                    <a:bodyPr/>
                    <a:lstStyle/>
                    <a:p>
                      <a:pPr>
                        <a:spcAft>
                          <a:spcPts val="100"/>
                        </a:spcAft>
                        <a:defRPr sz="1200"/>
                      </a:pPr>
                      <a:r>
                        <a:rPr dirty="0"/>
                        <a:t>3%–&lt;5%</a:t>
                      </a:r>
                    </a:p>
                  </a:txBody>
                  <a:tcPr/>
                </a:tc>
                <a:tc>
                  <a:txBody>
                    <a:bodyPr/>
                    <a:lstStyle/>
                    <a:p>
                      <a:pPr>
                        <a:spcAft>
                          <a:spcPts val="100"/>
                        </a:spcAft>
                        <a:defRPr sz="1200"/>
                      </a:pPr>
                      <a:r>
                        <a:t>Borderline</a:t>
                      </a:r>
                    </a:p>
                  </a:txBody>
                  <a:tcPr/>
                </a:tc>
                <a:tc>
                  <a:txBody>
                    <a:bodyPr/>
                    <a:lstStyle/>
                    <a:p>
                      <a:pPr>
                        <a:spcAft>
                          <a:spcPts val="100"/>
                        </a:spcAft>
                        <a:defRPr sz="1200"/>
                      </a:pPr>
                      <a:r>
                        <a:t>Moderate-intensity statin is reasonable after discussion</a:t>
                      </a:r>
                    </a:p>
                  </a:txBody>
                  <a:tcPr/>
                </a:tc>
                <a:tc>
                  <a:txBody>
                    <a:bodyPr/>
                    <a:lstStyle/>
                    <a:p>
                      <a:pPr>
                        <a:spcAft>
                          <a:spcPts val="100"/>
                        </a:spcAft>
                        <a:defRPr sz="1200"/>
                      </a:pPr>
                      <a:r>
                        <a:t>LDL-C &lt;100; non–HDL-C &lt;130</a:t>
                      </a:r>
                    </a:p>
                  </a:txBody>
                  <a:tcPr/>
                </a:tc>
                <a:extLst>
                  <a:ext uri="{0D108BD9-81ED-4DB2-BD59-A6C34878D82A}">
                    <a16:rowId xmlns:a16="http://schemas.microsoft.com/office/drawing/2014/main" val="10002"/>
                  </a:ext>
                </a:extLst>
              </a:tr>
              <a:tr h="813816">
                <a:tc>
                  <a:txBody>
                    <a:bodyPr/>
                    <a:lstStyle/>
                    <a:p>
                      <a:pPr>
                        <a:spcAft>
                          <a:spcPts val="100"/>
                        </a:spcAft>
                        <a:defRPr sz="1200"/>
                      </a:pPr>
                      <a:r>
                        <a:t>5%–&lt;10%</a:t>
                      </a:r>
                    </a:p>
                  </a:txBody>
                  <a:tcPr/>
                </a:tc>
                <a:tc>
                  <a:txBody>
                    <a:bodyPr/>
                    <a:lstStyle/>
                    <a:p>
                      <a:pPr>
                        <a:spcAft>
                          <a:spcPts val="100"/>
                        </a:spcAft>
                        <a:defRPr sz="1200"/>
                      </a:pPr>
                      <a:r>
                        <a:t>Intermediate</a:t>
                      </a:r>
                    </a:p>
                  </a:txBody>
                  <a:tcPr/>
                </a:tc>
                <a:tc>
                  <a:txBody>
                    <a:bodyPr/>
                    <a:lstStyle/>
                    <a:p>
                      <a:pPr>
                        <a:spcAft>
                          <a:spcPts val="100"/>
                        </a:spcAft>
                        <a:defRPr sz="1200"/>
                      </a:pPr>
                      <a:r>
                        <a:t>At least moderate-intensity statin; high-intensity may benefit higher end</a:t>
                      </a:r>
                    </a:p>
                  </a:txBody>
                  <a:tcPr/>
                </a:tc>
                <a:tc>
                  <a:txBody>
                    <a:bodyPr/>
                    <a:lstStyle/>
                    <a:p>
                      <a:pPr>
                        <a:spcAft>
                          <a:spcPts val="100"/>
                        </a:spcAft>
                        <a:defRPr sz="1200"/>
                      </a:pPr>
                      <a:r>
                        <a:t>LDL-C &lt;100; non–HDL-C &lt;130</a:t>
                      </a:r>
                    </a:p>
                  </a:txBody>
                  <a:tcPr/>
                </a:tc>
                <a:extLst>
                  <a:ext uri="{0D108BD9-81ED-4DB2-BD59-A6C34878D82A}">
                    <a16:rowId xmlns:a16="http://schemas.microsoft.com/office/drawing/2014/main" val="10003"/>
                  </a:ext>
                </a:extLst>
              </a:tr>
              <a:tr h="813816">
                <a:tc>
                  <a:txBody>
                    <a:bodyPr/>
                    <a:lstStyle/>
                    <a:p>
                      <a:pPr>
                        <a:spcAft>
                          <a:spcPts val="100"/>
                        </a:spcAft>
                        <a:defRPr sz="1200"/>
                      </a:pPr>
                      <a:r>
                        <a:t>≥10%</a:t>
                      </a:r>
                    </a:p>
                  </a:txBody>
                  <a:tcPr/>
                </a:tc>
                <a:tc>
                  <a:txBody>
                    <a:bodyPr/>
                    <a:lstStyle/>
                    <a:p>
                      <a:pPr>
                        <a:spcAft>
                          <a:spcPts val="100"/>
                        </a:spcAft>
                        <a:defRPr sz="1200"/>
                      </a:pPr>
                      <a:r>
                        <a:t>High</a:t>
                      </a:r>
                    </a:p>
                  </a:txBody>
                  <a:tcPr/>
                </a:tc>
                <a:tc>
                  <a:txBody>
                    <a:bodyPr/>
                    <a:lstStyle/>
                    <a:p>
                      <a:pPr>
                        <a:spcAft>
                          <a:spcPts val="100"/>
                        </a:spcAft>
                        <a:defRPr sz="1200"/>
                      </a:pPr>
                      <a:r>
                        <a:t>High-intensity statin</a:t>
                      </a:r>
                    </a:p>
                  </a:txBody>
                  <a:tcPr/>
                </a:tc>
                <a:tc>
                  <a:txBody>
                    <a:bodyPr/>
                    <a:lstStyle/>
                    <a:p>
                      <a:pPr>
                        <a:spcAft>
                          <a:spcPts val="100"/>
                        </a:spcAft>
                        <a:defRPr sz="1200"/>
                      </a:pPr>
                      <a:r>
                        <a:rPr dirty="0"/>
                        <a:t>LDL-C &lt;70; non–HDL-C &lt;100</a:t>
                      </a:r>
                    </a:p>
                  </a:txBody>
                  <a:tcPr/>
                </a:tc>
                <a:extLst>
                  <a:ext uri="{0D108BD9-81ED-4DB2-BD59-A6C34878D82A}">
                    <a16:rowId xmlns:a16="http://schemas.microsoft.com/office/drawing/2014/main" val="10004"/>
                  </a:ext>
                </a:extLst>
              </a:tr>
            </a:tbl>
          </a:graphicData>
        </a:graphic>
      </p:graphicFrame>
      <p:sp>
        <p:nvSpPr>
          <p:cNvPr id="4" name="TextBox 3"/>
          <p:cNvSpPr txBox="1"/>
          <p:nvPr/>
        </p:nvSpPr>
        <p:spPr>
          <a:xfrm>
            <a:off x="594360" y="6510528"/>
            <a:ext cx="10972800" cy="182880"/>
          </a:xfrm>
          <a:prstGeom prst="rect">
            <a:avLst/>
          </a:prstGeom>
          <a:noFill/>
        </p:spPr>
        <p:txBody>
          <a:bodyPr wrap="none">
            <a:spAutoFit/>
          </a:bodyPr>
          <a:lstStyle/>
          <a:p>
            <a:pPr>
              <a:defRPr sz="900"/>
            </a:pPr>
            <a:r>
              <a:t>2026 ACC/AHA Multisociety Dyslipidemia Guideline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b="15936"/>
          <a:stretch>
            <a:fillRect/>
          </a:stretch>
        </p:blipFill>
        <p:spPr>
          <a:xfrm>
            <a:off x="1238080" y="149628"/>
            <a:ext cx="9102953" cy="6408348"/>
          </a:xfrm>
          <a:prstGeom prst="rect">
            <a:avLst/>
          </a:prstGeom>
        </p:spPr>
      </p:pic>
    </p:spTree>
    <p:extLst>
      <p:ext uri="{BB962C8B-B14F-4D97-AF65-F5344CB8AC3E}">
        <p14:creationId xmlns:p14="http://schemas.microsoft.com/office/powerpoint/2010/main" val="40464457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C18B5-8C3C-5946-FDCC-986AF772AC83}"/>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572FD719-C822-5591-19DA-923C22074085}"/>
              </a:ext>
            </a:extLst>
          </p:cNvPr>
          <p:cNvPicPr>
            <a:picLocks noChangeAspect="1"/>
          </p:cNvPicPr>
          <p:nvPr/>
        </p:nvPicPr>
        <p:blipFill>
          <a:blip r:embed="rId2"/>
          <a:srcRect b="15936"/>
          <a:stretch>
            <a:fillRect/>
          </a:stretch>
        </p:blipFill>
        <p:spPr>
          <a:xfrm>
            <a:off x="1238080" y="149628"/>
            <a:ext cx="9102953" cy="6408348"/>
          </a:xfrm>
          <a:prstGeom prst="rect">
            <a:avLst/>
          </a:prstGeom>
        </p:spPr>
      </p:pic>
      <p:sp>
        <p:nvSpPr>
          <p:cNvPr id="3" name="Rectangle 2">
            <a:extLst>
              <a:ext uri="{FF2B5EF4-FFF2-40B4-BE49-F238E27FC236}">
                <a16:creationId xmlns:a16="http://schemas.microsoft.com/office/drawing/2014/main" id="{E159F64F-43AA-442F-33C0-FABF4FEEF342}"/>
              </a:ext>
            </a:extLst>
          </p:cNvPr>
          <p:cNvSpPr/>
          <p:nvPr/>
        </p:nvSpPr>
        <p:spPr>
          <a:xfrm>
            <a:off x="2585258" y="457200"/>
            <a:ext cx="3616037" cy="2971800"/>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90775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5663EF-775A-277D-FA62-466D16FA9C4D}"/>
              </a:ext>
            </a:extLst>
          </p:cNvPr>
          <p:cNvPicPr>
            <a:picLocks noChangeAspect="1"/>
          </p:cNvPicPr>
          <p:nvPr/>
        </p:nvPicPr>
        <p:blipFill>
          <a:blip r:embed="rId2"/>
          <a:stretch>
            <a:fillRect/>
          </a:stretch>
        </p:blipFill>
        <p:spPr>
          <a:xfrm>
            <a:off x="1944414" y="70150"/>
            <a:ext cx="6845489" cy="5538359"/>
          </a:xfrm>
          <a:prstGeom prst="rect">
            <a:avLst/>
          </a:prstGeom>
        </p:spPr>
      </p:pic>
      <p:sp>
        <p:nvSpPr>
          <p:cNvPr id="4" name="Rectangle 3">
            <a:extLst>
              <a:ext uri="{FF2B5EF4-FFF2-40B4-BE49-F238E27FC236}">
                <a16:creationId xmlns:a16="http://schemas.microsoft.com/office/drawing/2014/main" id="{2361B43B-E025-7669-0160-A3AE81651FAB}"/>
              </a:ext>
            </a:extLst>
          </p:cNvPr>
          <p:cNvSpPr/>
          <p:nvPr/>
        </p:nvSpPr>
        <p:spPr>
          <a:xfrm>
            <a:off x="1685094" y="70150"/>
            <a:ext cx="1423865" cy="35292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60266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8CBD3-7811-F883-87AE-56AE4BC41204}"/>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541D97A6-8F8D-5ADB-62B4-FD333DBB796E}"/>
              </a:ext>
            </a:extLst>
          </p:cNvPr>
          <p:cNvPicPr>
            <a:picLocks noChangeAspect="1"/>
          </p:cNvPicPr>
          <p:nvPr/>
        </p:nvPicPr>
        <p:blipFill>
          <a:blip r:embed="rId2"/>
          <a:srcRect b="15936"/>
          <a:stretch>
            <a:fillRect/>
          </a:stretch>
        </p:blipFill>
        <p:spPr>
          <a:xfrm>
            <a:off x="1238080" y="149628"/>
            <a:ext cx="9102953" cy="6408348"/>
          </a:xfrm>
          <a:prstGeom prst="rect">
            <a:avLst/>
          </a:prstGeom>
        </p:spPr>
      </p:pic>
      <p:sp>
        <p:nvSpPr>
          <p:cNvPr id="3" name="Rectangle 2">
            <a:extLst>
              <a:ext uri="{FF2B5EF4-FFF2-40B4-BE49-F238E27FC236}">
                <a16:creationId xmlns:a16="http://schemas.microsoft.com/office/drawing/2014/main" id="{765A1D1B-F0D7-FD9F-BB86-142BD4B4EED9}"/>
              </a:ext>
            </a:extLst>
          </p:cNvPr>
          <p:cNvSpPr/>
          <p:nvPr/>
        </p:nvSpPr>
        <p:spPr>
          <a:xfrm>
            <a:off x="4287981" y="457200"/>
            <a:ext cx="3616037" cy="2971800"/>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5924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098967-E8DD-09D7-D85E-BA07C2902E3C}"/>
              </a:ext>
            </a:extLst>
          </p:cNvPr>
          <p:cNvPicPr>
            <a:picLocks noChangeAspect="1"/>
          </p:cNvPicPr>
          <p:nvPr/>
        </p:nvPicPr>
        <p:blipFill>
          <a:blip r:embed="rId2"/>
          <a:stretch>
            <a:fillRect/>
          </a:stretch>
        </p:blipFill>
        <p:spPr>
          <a:xfrm>
            <a:off x="2859366" y="528718"/>
            <a:ext cx="6201507" cy="5261591"/>
          </a:xfrm>
          <a:prstGeom prst="rect">
            <a:avLst/>
          </a:prstGeom>
        </p:spPr>
      </p:pic>
      <p:sp>
        <p:nvSpPr>
          <p:cNvPr id="4" name="Rectangle 3">
            <a:extLst>
              <a:ext uri="{FF2B5EF4-FFF2-40B4-BE49-F238E27FC236}">
                <a16:creationId xmlns:a16="http://schemas.microsoft.com/office/drawing/2014/main" id="{F8D023AC-F4AE-93CD-C55C-73FB388DCA96}"/>
              </a:ext>
            </a:extLst>
          </p:cNvPr>
          <p:cNvSpPr/>
          <p:nvPr/>
        </p:nvSpPr>
        <p:spPr>
          <a:xfrm>
            <a:off x="2435417" y="3557847"/>
            <a:ext cx="3660583" cy="2385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9F99091-E9DC-61E1-A14A-0DC92AFE0443}"/>
              </a:ext>
            </a:extLst>
          </p:cNvPr>
          <p:cNvSpPr/>
          <p:nvPr/>
        </p:nvSpPr>
        <p:spPr>
          <a:xfrm>
            <a:off x="8736675" y="375427"/>
            <a:ext cx="748147" cy="31824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03890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8A394-B2D5-A3B5-3855-99522A7D230A}"/>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2B87480B-2628-6CDB-E095-5AE3B35138E4}"/>
              </a:ext>
            </a:extLst>
          </p:cNvPr>
          <p:cNvPicPr>
            <a:picLocks noChangeAspect="1"/>
          </p:cNvPicPr>
          <p:nvPr/>
        </p:nvPicPr>
        <p:blipFill>
          <a:blip r:embed="rId2"/>
          <a:srcRect b="15936"/>
          <a:stretch>
            <a:fillRect/>
          </a:stretch>
        </p:blipFill>
        <p:spPr>
          <a:xfrm>
            <a:off x="1238080" y="149628"/>
            <a:ext cx="9102953" cy="6408348"/>
          </a:xfrm>
          <a:prstGeom prst="rect">
            <a:avLst/>
          </a:prstGeom>
        </p:spPr>
      </p:pic>
      <p:sp>
        <p:nvSpPr>
          <p:cNvPr id="3" name="Rectangle 2">
            <a:extLst>
              <a:ext uri="{FF2B5EF4-FFF2-40B4-BE49-F238E27FC236}">
                <a16:creationId xmlns:a16="http://schemas.microsoft.com/office/drawing/2014/main" id="{A4B1344A-0D8B-8D12-51D5-B6ACACEB719D}"/>
              </a:ext>
            </a:extLst>
          </p:cNvPr>
          <p:cNvSpPr/>
          <p:nvPr/>
        </p:nvSpPr>
        <p:spPr>
          <a:xfrm>
            <a:off x="2685011" y="2369127"/>
            <a:ext cx="5727469" cy="2290156"/>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94690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AEF057-A411-7658-CBEB-031359EAA14E}"/>
              </a:ext>
            </a:extLst>
          </p:cNvPr>
          <p:cNvPicPr>
            <a:picLocks noChangeAspect="1"/>
          </p:cNvPicPr>
          <p:nvPr/>
        </p:nvPicPr>
        <p:blipFill>
          <a:blip r:embed="rId2"/>
          <a:stretch>
            <a:fillRect/>
          </a:stretch>
        </p:blipFill>
        <p:spPr>
          <a:xfrm>
            <a:off x="80267" y="1994931"/>
            <a:ext cx="11831190" cy="3341840"/>
          </a:xfrm>
          <a:prstGeom prst="rect">
            <a:avLst/>
          </a:prstGeom>
        </p:spPr>
      </p:pic>
      <p:pic>
        <p:nvPicPr>
          <p:cNvPr id="5" name="Picture 4">
            <a:extLst>
              <a:ext uri="{FF2B5EF4-FFF2-40B4-BE49-F238E27FC236}">
                <a16:creationId xmlns:a16="http://schemas.microsoft.com/office/drawing/2014/main" id="{27FD5DFA-1014-A192-DC57-ACB542285047}"/>
              </a:ext>
            </a:extLst>
          </p:cNvPr>
          <p:cNvPicPr>
            <a:picLocks noChangeAspect="1"/>
          </p:cNvPicPr>
          <p:nvPr/>
        </p:nvPicPr>
        <p:blipFill>
          <a:blip r:embed="rId3"/>
          <a:stretch>
            <a:fillRect/>
          </a:stretch>
        </p:blipFill>
        <p:spPr>
          <a:xfrm>
            <a:off x="7994267" y="0"/>
            <a:ext cx="2680413" cy="1994931"/>
          </a:xfrm>
          <a:prstGeom prst="rect">
            <a:avLst/>
          </a:prstGeom>
        </p:spPr>
      </p:pic>
    </p:spTree>
    <p:extLst>
      <p:ext uri="{BB962C8B-B14F-4D97-AF65-F5344CB8AC3E}">
        <p14:creationId xmlns:p14="http://schemas.microsoft.com/office/powerpoint/2010/main" val="4821411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935E35-34AE-11A6-9BC6-0142018C2EEA}"/>
              </a:ext>
            </a:extLst>
          </p:cNvPr>
          <p:cNvPicPr>
            <a:picLocks noChangeAspect="1"/>
          </p:cNvPicPr>
          <p:nvPr/>
        </p:nvPicPr>
        <p:blipFill>
          <a:blip r:embed="rId2"/>
          <a:stretch>
            <a:fillRect/>
          </a:stretch>
        </p:blipFill>
        <p:spPr>
          <a:xfrm>
            <a:off x="891089" y="2989341"/>
            <a:ext cx="10409822" cy="2857748"/>
          </a:xfrm>
          <a:prstGeom prst="rect">
            <a:avLst/>
          </a:prstGeom>
        </p:spPr>
      </p:pic>
      <p:pic>
        <p:nvPicPr>
          <p:cNvPr id="5" name="Picture 4">
            <a:extLst>
              <a:ext uri="{FF2B5EF4-FFF2-40B4-BE49-F238E27FC236}">
                <a16:creationId xmlns:a16="http://schemas.microsoft.com/office/drawing/2014/main" id="{616C4792-DCA2-FD11-BA14-DE6B2924E167}"/>
              </a:ext>
            </a:extLst>
          </p:cNvPr>
          <p:cNvPicPr>
            <a:picLocks noChangeAspect="1"/>
          </p:cNvPicPr>
          <p:nvPr/>
        </p:nvPicPr>
        <p:blipFill>
          <a:blip r:embed="rId3"/>
          <a:stretch>
            <a:fillRect/>
          </a:stretch>
        </p:blipFill>
        <p:spPr>
          <a:xfrm>
            <a:off x="8696719" y="494185"/>
            <a:ext cx="3155834" cy="2348768"/>
          </a:xfrm>
          <a:prstGeom prst="rect">
            <a:avLst/>
          </a:prstGeom>
        </p:spPr>
      </p:pic>
      <p:pic>
        <p:nvPicPr>
          <p:cNvPr id="7" name="Picture 6">
            <a:extLst>
              <a:ext uri="{FF2B5EF4-FFF2-40B4-BE49-F238E27FC236}">
                <a16:creationId xmlns:a16="http://schemas.microsoft.com/office/drawing/2014/main" id="{4FE2B81A-D9BC-6C1E-8136-D3358ED18C1E}"/>
              </a:ext>
            </a:extLst>
          </p:cNvPr>
          <p:cNvPicPr>
            <a:picLocks noChangeAspect="1"/>
          </p:cNvPicPr>
          <p:nvPr/>
        </p:nvPicPr>
        <p:blipFill>
          <a:blip r:embed="rId4"/>
          <a:stretch>
            <a:fillRect/>
          </a:stretch>
        </p:blipFill>
        <p:spPr>
          <a:xfrm>
            <a:off x="252033" y="114863"/>
            <a:ext cx="2743438" cy="2987299"/>
          </a:xfrm>
          <a:prstGeom prst="rect">
            <a:avLst/>
          </a:prstGeom>
        </p:spPr>
      </p:pic>
    </p:spTree>
    <p:extLst>
      <p:ext uri="{BB962C8B-B14F-4D97-AF65-F5344CB8AC3E}">
        <p14:creationId xmlns:p14="http://schemas.microsoft.com/office/powerpoint/2010/main" val="4060234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0C9D4-4C1C-4F08-8F23-CAEA87A0967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5B8A3CD-3168-DC01-F5CC-63D4D2046338}"/>
              </a:ext>
            </a:extLst>
          </p:cNvPr>
          <p:cNvPicPr>
            <a:picLocks noGrp="1" noChangeAspect="1"/>
          </p:cNvPicPr>
          <p:nvPr>
            <p:ph idx="1"/>
          </p:nvPr>
        </p:nvPicPr>
        <p:blipFill>
          <a:blip r:embed="rId2"/>
          <a:stretch>
            <a:fillRect/>
          </a:stretch>
        </p:blipFill>
        <p:spPr>
          <a:xfrm>
            <a:off x="4201946" y="2276338"/>
            <a:ext cx="3848433" cy="3162574"/>
          </a:xfrm>
          <a:prstGeom prst="rect">
            <a:avLst/>
          </a:prstGeom>
        </p:spPr>
      </p:pic>
    </p:spTree>
    <p:extLst>
      <p:ext uri="{BB962C8B-B14F-4D97-AF65-F5344CB8AC3E}">
        <p14:creationId xmlns:p14="http://schemas.microsoft.com/office/powerpoint/2010/main" val="33185067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9581F-FB00-C034-E959-97FE157A96A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3EF0C60-CA2A-7EAE-A249-72034A3BD650}"/>
              </a:ext>
            </a:extLst>
          </p:cNvPr>
          <p:cNvPicPr>
            <a:picLocks noChangeAspect="1"/>
          </p:cNvPicPr>
          <p:nvPr/>
        </p:nvPicPr>
        <p:blipFill>
          <a:blip r:embed="rId2"/>
          <a:stretch>
            <a:fillRect/>
          </a:stretch>
        </p:blipFill>
        <p:spPr>
          <a:xfrm>
            <a:off x="891089" y="2989341"/>
            <a:ext cx="10409822" cy="2857748"/>
          </a:xfrm>
          <a:prstGeom prst="rect">
            <a:avLst/>
          </a:prstGeom>
        </p:spPr>
      </p:pic>
      <p:pic>
        <p:nvPicPr>
          <p:cNvPr id="5" name="Picture 4">
            <a:extLst>
              <a:ext uri="{FF2B5EF4-FFF2-40B4-BE49-F238E27FC236}">
                <a16:creationId xmlns:a16="http://schemas.microsoft.com/office/drawing/2014/main" id="{514350D7-0D8E-3D86-1F7F-28D06C5AAA01}"/>
              </a:ext>
            </a:extLst>
          </p:cNvPr>
          <p:cNvPicPr>
            <a:picLocks noChangeAspect="1"/>
          </p:cNvPicPr>
          <p:nvPr/>
        </p:nvPicPr>
        <p:blipFill>
          <a:blip r:embed="rId3"/>
          <a:stretch>
            <a:fillRect/>
          </a:stretch>
        </p:blipFill>
        <p:spPr>
          <a:xfrm>
            <a:off x="8696719" y="494185"/>
            <a:ext cx="3155834" cy="2348768"/>
          </a:xfrm>
          <a:prstGeom prst="rect">
            <a:avLst/>
          </a:prstGeom>
        </p:spPr>
      </p:pic>
      <p:pic>
        <p:nvPicPr>
          <p:cNvPr id="7" name="Picture 6">
            <a:extLst>
              <a:ext uri="{FF2B5EF4-FFF2-40B4-BE49-F238E27FC236}">
                <a16:creationId xmlns:a16="http://schemas.microsoft.com/office/drawing/2014/main" id="{CF3D7E01-C471-0C4A-391A-E1E95757712E}"/>
              </a:ext>
            </a:extLst>
          </p:cNvPr>
          <p:cNvPicPr>
            <a:picLocks noChangeAspect="1"/>
          </p:cNvPicPr>
          <p:nvPr/>
        </p:nvPicPr>
        <p:blipFill>
          <a:blip r:embed="rId4"/>
          <a:stretch>
            <a:fillRect/>
          </a:stretch>
        </p:blipFill>
        <p:spPr>
          <a:xfrm>
            <a:off x="252033" y="114863"/>
            <a:ext cx="2743438" cy="2987299"/>
          </a:xfrm>
          <a:prstGeom prst="rect">
            <a:avLst/>
          </a:prstGeom>
        </p:spPr>
      </p:pic>
      <p:sp>
        <p:nvSpPr>
          <p:cNvPr id="2" name="Rectangle 1">
            <a:extLst>
              <a:ext uri="{FF2B5EF4-FFF2-40B4-BE49-F238E27FC236}">
                <a16:creationId xmlns:a16="http://schemas.microsoft.com/office/drawing/2014/main" id="{5A0522DB-B41A-463F-FC87-B1FCE44D1DFC}"/>
              </a:ext>
            </a:extLst>
          </p:cNvPr>
          <p:cNvSpPr/>
          <p:nvPr/>
        </p:nvSpPr>
        <p:spPr>
          <a:xfrm>
            <a:off x="8498378" y="4887884"/>
            <a:ext cx="2740429" cy="1030778"/>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646940B-6B8D-85EB-88D2-7B0D33A3EC6A}"/>
              </a:ext>
            </a:extLst>
          </p:cNvPr>
          <p:cNvSpPr/>
          <p:nvPr/>
        </p:nvSpPr>
        <p:spPr>
          <a:xfrm>
            <a:off x="7387243" y="2935256"/>
            <a:ext cx="3155834" cy="1030778"/>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14194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E2F4E-E38B-4F3D-770F-5E5EC16374B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1028B04-5312-5D61-339F-D593242F48DF}"/>
              </a:ext>
            </a:extLst>
          </p:cNvPr>
          <p:cNvPicPr>
            <a:picLocks noChangeAspect="1"/>
          </p:cNvPicPr>
          <p:nvPr/>
        </p:nvPicPr>
        <p:blipFill>
          <a:blip r:embed="rId2"/>
          <a:stretch>
            <a:fillRect/>
          </a:stretch>
        </p:blipFill>
        <p:spPr>
          <a:xfrm>
            <a:off x="891089" y="2989341"/>
            <a:ext cx="10409822" cy="2857748"/>
          </a:xfrm>
          <a:prstGeom prst="rect">
            <a:avLst/>
          </a:prstGeom>
        </p:spPr>
      </p:pic>
      <p:pic>
        <p:nvPicPr>
          <p:cNvPr id="5" name="Picture 4">
            <a:extLst>
              <a:ext uri="{FF2B5EF4-FFF2-40B4-BE49-F238E27FC236}">
                <a16:creationId xmlns:a16="http://schemas.microsoft.com/office/drawing/2014/main" id="{4A56AA04-13DA-CA03-9105-B7EC32BCB28D}"/>
              </a:ext>
            </a:extLst>
          </p:cNvPr>
          <p:cNvPicPr>
            <a:picLocks noChangeAspect="1"/>
          </p:cNvPicPr>
          <p:nvPr/>
        </p:nvPicPr>
        <p:blipFill>
          <a:blip r:embed="rId3"/>
          <a:stretch>
            <a:fillRect/>
          </a:stretch>
        </p:blipFill>
        <p:spPr>
          <a:xfrm>
            <a:off x="8696719" y="494185"/>
            <a:ext cx="3155834" cy="2348768"/>
          </a:xfrm>
          <a:prstGeom prst="rect">
            <a:avLst/>
          </a:prstGeom>
        </p:spPr>
      </p:pic>
      <p:pic>
        <p:nvPicPr>
          <p:cNvPr id="7" name="Picture 6">
            <a:extLst>
              <a:ext uri="{FF2B5EF4-FFF2-40B4-BE49-F238E27FC236}">
                <a16:creationId xmlns:a16="http://schemas.microsoft.com/office/drawing/2014/main" id="{B222FC69-DDF0-E712-EFFE-C0D69AE358B9}"/>
              </a:ext>
            </a:extLst>
          </p:cNvPr>
          <p:cNvPicPr>
            <a:picLocks noChangeAspect="1"/>
          </p:cNvPicPr>
          <p:nvPr/>
        </p:nvPicPr>
        <p:blipFill>
          <a:blip r:embed="rId4"/>
          <a:stretch>
            <a:fillRect/>
          </a:stretch>
        </p:blipFill>
        <p:spPr>
          <a:xfrm>
            <a:off x="252033" y="114863"/>
            <a:ext cx="2743438" cy="2987299"/>
          </a:xfrm>
          <a:prstGeom prst="rect">
            <a:avLst/>
          </a:prstGeom>
        </p:spPr>
      </p:pic>
      <p:sp>
        <p:nvSpPr>
          <p:cNvPr id="2" name="Rectangle 1">
            <a:extLst>
              <a:ext uri="{FF2B5EF4-FFF2-40B4-BE49-F238E27FC236}">
                <a16:creationId xmlns:a16="http://schemas.microsoft.com/office/drawing/2014/main" id="{A9767689-CDBD-89E7-842A-653C0500E7F1}"/>
              </a:ext>
            </a:extLst>
          </p:cNvPr>
          <p:cNvSpPr/>
          <p:nvPr/>
        </p:nvSpPr>
        <p:spPr>
          <a:xfrm>
            <a:off x="4854633" y="4488873"/>
            <a:ext cx="1870363" cy="448887"/>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788828D-98ED-9EAD-443B-1E78E483B880}"/>
              </a:ext>
            </a:extLst>
          </p:cNvPr>
          <p:cNvSpPr/>
          <p:nvPr/>
        </p:nvSpPr>
        <p:spPr>
          <a:xfrm>
            <a:off x="5037513" y="2989341"/>
            <a:ext cx="1512916" cy="792950"/>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87892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1B6AF-0F2A-0878-72DA-A25DB87D51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7FC4C17-C9A1-1F19-71BE-D7CEA79EB57B}"/>
              </a:ext>
            </a:extLst>
          </p:cNvPr>
          <p:cNvPicPr>
            <a:picLocks noChangeAspect="1"/>
          </p:cNvPicPr>
          <p:nvPr/>
        </p:nvPicPr>
        <p:blipFill>
          <a:blip r:embed="rId2"/>
          <a:stretch>
            <a:fillRect/>
          </a:stretch>
        </p:blipFill>
        <p:spPr>
          <a:xfrm>
            <a:off x="891089" y="2989341"/>
            <a:ext cx="10409822" cy="2857748"/>
          </a:xfrm>
          <a:prstGeom prst="rect">
            <a:avLst/>
          </a:prstGeom>
        </p:spPr>
      </p:pic>
      <p:pic>
        <p:nvPicPr>
          <p:cNvPr id="5" name="Picture 4">
            <a:extLst>
              <a:ext uri="{FF2B5EF4-FFF2-40B4-BE49-F238E27FC236}">
                <a16:creationId xmlns:a16="http://schemas.microsoft.com/office/drawing/2014/main" id="{959FDB72-6C8F-3759-689F-6B81C3086DB8}"/>
              </a:ext>
            </a:extLst>
          </p:cNvPr>
          <p:cNvPicPr>
            <a:picLocks noChangeAspect="1"/>
          </p:cNvPicPr>
          <p:nvPr/>
        </p:nvPicPr>
        <p:blipFill>
          <a:blip r:embed="rId3"/>
          <a:stretch>
            <a:fillRect/>
          </a:stretch>
        </p:blipFill>
        <p:spPr>
          <a:xfrm>
            <a:off x="8696719" y="494185"/>
            <a:ext cx="3155834" cy="2348768"/>
          </a:xfrm>
          <a:prstGeom prst="rect">
            <a:avLst/>
          </a:prstGeom>
        </p:spPr>
      </p:pic>
      <p:pic>
        <p:nvPicPr>
          <p:cNvPr id="7" name="Picture 6">
            <a:extLst>
              <a:ext uri="{FF2B5EF4-FFF2-40B4-BE49-F238E27FC236}">
                <a16:creationId xmlns:a16="http://schemas.microsoft.com/office/drawing/2014/main" id="{FE68C5C0-8DD3-8368-C1C4-9AC7BEC4FEDE}"/>
              </a:ext>
            </a:extLst>
          </p:cNvPr>
          <p:cNvPicPr>
            <a:picLocks noChangeAspect="1"/>
          </p:cNvPicPr>
          <p:nvPr/>
        </p:nvPicPr>
        <p:blipFill>
          <a:blip r:embed="rId4"/>
          <a:stretch>
            <a:fillRect/>
          </a:stretch>
        </p:blipFill>
        <p:spPr>
          <a:xfrm>
            <a:off x="252033" y="114863"/>
            <a:ext cx="2743438" cy="2987299"/>
          </a:xfrm>
          <a:prstGeom prst="rect">
            <a:avLst/>
          </a:prstGeom>
        </p:spPr>
      </p:pic>
      <p:sp>
        <p:nvSpPr>
          <p:cNvPr id="2" name="Rectangle 1">
            <a:extLst>
              <a:ext uri="{FF2B5EF4-FFF2-40B4-BE49-F238E27FC236}">
                <a16:creationId xmlns:a16="http://schemas.microsoft.com/office/drawing/2014/main" id="{F3CA4442-4255-8F1B-3775-E3B53D0AE4E9}"/>
              </a:ext>
            </a:extLst>
          </p:cNvPr>
          <p:cNvSpPr/>
          <p:nvPr/>
        </p:nvSpPr>
        <p:spPr>
          <a:xfrm>
            <a:off x="4854633" y="4488873"/>
            <a:ext cx="1870363" cy="448887"/>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C442E21-24E9-8197-43FA-171F09569ABE}"/>
              </a:ext>
            </a:extLst>
          </p:cNvPr>
          <p:cNvSpPr/>
          <p:nvPr/>
        </p:nvSpPr>
        <p:spPr>
          <a:xfrm>
            <a:off x="5037513" y="2989341"/>
            <a:ext cx="1512916" cy="792950"/>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BD27430-B6A1-D191-0BF8-5B816894D54E}"/>
              </a:ext>
            </a:extLst>
          </p:cNvPr>
          <p:cNvCxnSpPr>
            <a:cxnSpLocks/>
          </p:cNvCxnSpPr>
          <p:nvPr/>
        </p:nvCxnSpPr>
        <p:spPr>
          <a:xfrm flipH="1">
            <a:off x="6816436" y="2560320"/>
            <a:ext cx="108066" cy="144641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DFC8E9C-F433-35B6-06B5-13B8A29AFF62}"/>
              </a:ext>
            </a:extLst>
          </p:cNvPr>
          <p:cNvSpPr/>
          <p:nvPr/>
        </p:nvSpPr>
        <p:spPr>
          <a:xfrm>
            <a:off x="134631" y="114863"/>
            <a:ext cx="2752774" cy="2987298"/>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07748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19EFB-9CA1-A219-BE9F-ED6E8B223B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055A125-976D-ADE5-5624-486578343D4A}"/>
              </a:ext>
            </a:extLst>
          </p:cNvPr>
          <p:cNvPicPr>
            <a:picLocks noChangeAspect="1"/>
          </p:cNvPicPr>
          <p:nvPr/>
        </p:nvPicPr>
        <p:blipFill>
          <a:blip r:embed="rId2"/>
          <a:stretch>
            <a:fillRect/>
          </a:stretch>
        </p:blipFill>
        <p:spPr>
          <a:xfrm>
            <a:off x="891089" y="2989341"/>
            <a:ext cx="10409822" cy="2857748"/>
          </a:xfrm>
          <a:prstGeom prst="rect">
            <a:avLst/>
          </a:prstGeom>
        </p:spPr>
      </p:pic>
      <p:pic>
        <p:nvPicPr>
          <p:cNvPr id="5" name="Picture 4">
            <a:extLst>
              <a:ext uri="{FF2B5EF4-FFF2-40B4-BE49-F238E27FC236}">
                <a16:creationId xmlns:a16="http://schemas.microsoft.com/office/drawing/2014/main" id="{6245E8F4-5D7A-5CB3-6AB2-13C6CC37CA62}"/>
              </a:ext>
            </a:extLst>
          </p:cNvPr>
          <p:cNvPicPr>
            <a:picLocks noChangeAspect="1"/>
          </p:cNvPicPr>
          <p:nvPr/>
        </p:nvPicPr>
        <p:blipFill>
          <a:blip r:embed="rId3"/>
          <a:stretch>
            <a:fillRect/>
          </a:stretch>
        </p:blipFill>
        <p:spPr>
          <a:xfrm>
            <a:off x="8696719" y="494185"/>
            <a:ext cx="3155834" cy="2348768"/>
          </a:xfrm>
          <a:prstGeom prst="rect">
            <a:avLst/>
          </a:prstGeom>
        </p:spPr>
      </p:pic>
      <p:pic>
        <p:nvPicPr>
          <p:cNvPr id="7" name="Picture 6">
            <a:extLst>
              <a:ext uri="{FF2B5EF4-FFF2-40B4-BE49-F238E27FC236}">
                <a16:creationId xmlns:a16="http://schemas.microsoft.com/office/drawing/2014/main" id="{F1DEFC78-FC54-2E3C-463B-DD034DC5C673}"/>
              </a:ext>
            </a:extLst>
          </p:cNvPr>
          <p:cNvPicPr>
            <a:picLocks noChangeAspect="1"/>
          </p:cNvPicPr>
          <p:nvPr/>
        </p:nvPicPr>
        <p:blipFill>
          <a:blip r:embed="rId4"/>
          <a:stretch>
            <a:fillRect/>
          </a:stretch>
        </p:blipFill>
        <p:spPr>
          <a:xfrm>
            <a:off x="252033" y="114863"/>
            <a:ext cx="2743438" cy="2987299"/>
          </a:xfrm>
          <a:prstGeom prst="rect">
            <a:avLst/>
          </a:prstGeom>
        </p:spPr>
      </p:pic>
      <p:sp>
        <p:nvSpPr>
          <p:cNvPr id="2" name="Rectangle 1">
            <a:extLst>
              <a:ext uri="{FF2B5EF4-FFF2-40B4-BE49-F238E27FC236}">
                <a16:creationId xmlns:a16="http://schemas.microsoft.com/office/drawing/2014/main" id="{A0873E38-F6F7-3EE0-4876-E4EF31E02254}"/>
              </a:ext>
            </a:extLst>
          </p:cNvPr>
          <p:cNvSpPr/>
          <p:nvPr/>
        </p:nvSpPr>
        <p:spPr>
          <a:xfrm>
            <a:off x="3333405" y="4896197"/>
            <a:ext cx="5187140" cy="1030778"/>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9820B2-4DE3-B9A7-45A6-3C96FD2D4809}"/>
              </a:ext>
            </a:extLst>
          </p:cNvPr>
          <p:cNvSpPr/>
          <p:nvPr/>
        </p:nvSpPr>
        <p:spPr>
          <a:xfrm>
            <a:off x="5037513" y="2989341"/>
            <a:ext cx="1512916" cy="792950"/>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12D8D72-6491-E1C4-0DAA-9409193644EA}"/>
              </a:ext>
            </a:extLst>
          </p:cNvPr>
          <p:cNvCxnSpPr>
            <a:cxnSpLocks/>
          </p:cNvCxnSpPr>
          <p:nvPr/>
        </p:nvCxnSpPr>
        <p:spPr>
          <a:xfrm flipH="1">
            <a:off x="6816436" y="2560320"/>
            <a:ext cx="108066" cy="144641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4E5AD09-BF88-EFC0-B5C8-4750AE8DF93B}"/>
              </a:ext>
            </a:extLst>
          </p:cNvPr>
          <p:cNvSpPr/>
          <p:nvPr/>
        </p:nvSpPr>
        <p:spPr>
          <a:xfrm>
            <a:off x="134631" y="114863"/>
            <a:ext cx="2752774" cy="2987298"/>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98778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4BA9A-314A-4E60-ABCC-560C83FEB9A4}"/>
              </a:ext>
            </a:extLst>
          </p:cNvPr>
          <p:cNvSpPr>
            <a:spLocks noGrp="1"/>
          </p:cNvSpPr>
          <p:nvPr>
            <p:ph type="title"/>
          </p:nvPr>
        </p:nvSpPr>
        <p:spPr/>
        <p:txBody>
          <a:bodyPr/>
          <a:lstStyle/>
          <a:p>
            <a:r>
              <a:rPr lang="en-US" dirty="0"/>
              <a:t>ASCVD Risk Estimate</a:t>
            </a:r>
          </a:p>
        </p:txBody>
      </p:sp>
      <p:sp>
        <p:nvSpPr>
          <p:cNvPr id="3" name="Content Placeholder 2">
            <a:extLst>
              <a:ext uri="{FF2B5EF4-FFF2-40B4-BE49-F238E27FC236}">
                <a16:creationId xmlns:a16="http://schemas.microsoft.com/office/drawing/2014/main" id="{2C20DE3E-C42A-419A-A38C-F3C124FFA021}"/>
              </a:ext>
            </a:extLst>
          </p:cNvPr>
          <p:cNvSpPr>
            <a:spLocks noGrp="1"/>
          </p:cNvSpPr>
          <p:nvPr>
            <p:ph idx="1"/>
          </p:nvPr>
        </p:nvSpPr>
        <p:spPr/>
        <p:txBody>
          <a:bodyPr/>
          <a:lstStyle/>
          <a:p>
            <a:endParaRPr lang="en-US" sz="2000" dirty="0">
              <a:solidFill>
                <a:schemeClr val="tx1"/>
              </a:solidFill>
              <a:hlinkClick r:id="rId2">
                <a:extLst>
                  <a:ext uri="{A12FA001-AC4F-418D-AE19-62706E023703}">
                    <ahyp:hlinkClr xmlns:ahyp="http://schemas.microsoft.com/office/drawing/2018/hyperlinkcolor" val="tx"/>
                  </a:ext>
                </a:extLst>
              </a:hlinkClick>
            </a:endParaRPr>
          </a:p>
          <a:p>
            <a:endParaRPr lang="en-US" dirty="0">
              <a:solidFill>
                <a:schemeClr val="tx1"/>
              </a:solidFill>
              <a:hlinkClick r:id="rId2">
                <a:extLst>
                  <a:ext uri="{A12FA001-AC4F-418D-AE19-62706E023703}">
                    <ahyp:hlinkClr xmlns:ahyp="http://schemas.microsoft.com/office/drawing/2018/hyperlinkcolor" val="tx"/>
                  </a:ext>
                </a:extLst>
              </a:hlinkClick>
            </a:endParaRPr>
          </a:p>
          <a:p>
            <a:pPr marL="0" indent="0">
              <a:buNone/>
            </a:pPr>
            <a:r>
              <a:rPr lang="en-US" sz="2000" dirty="0">
                <a:solidFill>
                  <a:schemeClr val="tx1"/>
                </a:solidFill>
                <a:hlinkClick r:id="rId2">
                  <a:extLst>
                    <a:ext uri="{A12FA001-AC4F-418D-AE19-62706E023703}">
                      <ahyp:hlinkClr xmlns:ahyp="http://schemas.microsoft.com/office/drawing/2018/hyperlinkcolor" val="tx"/>
                    </a:ext>
                  </a:extLst>
                </a:hlinkClick>
              </a:rPr>
              <a:t>https://tools.acc.org/ascvd-risk-estimator-plus/#!/calculate/estimate/</a:t>
            </a:r>
          </a:p>
          <a:p>
            <a:endParaRPr lang="en-US" dirty="0"/>
          </a:p>
        </p:txBody>
      </p:sp>
      <p:pic>
        <p:nvPicPr>
          <p:cNvPr id="5" name="Picture 4" descr="Logo, company name&#10;&#10;Description automatically generated">
            <a:extLst>
              <a:ext uri="{FF2B5EF4-FFF2-40B4-BE49-F238E27FC236}">
                <a16:creationId xmlns:a16="http://schemas.microsoft.com/office/drawing/2014/main" id="{E86479AE-1647-4D29-9920-9C4FD3052AF0}"/>
              </a:ext>
            </a:extLst>
          </p:cNvPr>
          <p:cNvPicPr>
            <a:picLocks noChangeAspect="1"/>
          </p:cNvPicPr>
          <p:nvPr/>
        </p:nvPicPr>
        <p:blipFill>
          <a:blip r:embed="rId3"/>
          <a:stretch>
            <a:fillRect/>
          </a:stretch>
        </p:blipFill>
        <p:spPr>
          <a:xfrm>
            <a:off x="1036320" y="1958307"/>
            <a:ext cx="5616427" cy="762066"/>
          </a:xfrm>
          <a:prstGeom prst="rect">
            <a:avLst/>
          </a:prstGeom>
        </p:spPr>
      </p:pic>
    </p:spTree>
    <p:extLst>
      <p:ext uri="{BB962C8B-B14F-4D97-AF65-F5344CB8AC3E}">
        <p14:creationId xmlns:p14="http://schemas.microsoft.com/office/powerpoint/2010/main" val="22935253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5DEFC-EFA5-4D9C-939C-F3DB0A535F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BB09EC3-DBE7-4279-B34A-6816E7589574}"/>
              </a:ext>
            </a:extLst>
          </p:cNvPr>
          <p:cNvSpPr>
            <a:spLocks noGrp="1"/>
          </p:cNvSpPr>
          <p:nvPr>
            <p:ph idx="1"/>
          </p:nvPr>
        </p:nvSpPr>
        <p:spPr/>
        <p:txBody>
          <a:bodyPr/>
          <a:lstStyle/>
          <a:p>
            <a:endParaRPr lang="en-US"/>
          </a:p>
        </p:txBody>
      </p:sp>
      <p:pic>
        <p:nvPicPr>
          <p:cNvPr id="5" name="Picture 4" descr="Graphical user interface, application&#10;&#10;Description automatically generated">
            <a:extLst>
              <a:ext uri="{FF2B5EF4-FFF2-40B4-BE49-F238E27FC236}">
                <a16:creationId xmlns:a16="http://schemas.microsoft.com/office/drawing/2014/main" id="{B304503C-BA0C-47B6-8810-D2244A5E5439}"/>
              </a:ext>
            </a:extLst>
          </p:cNvPr>
          <p:cNvPicPr>
            <a:picLocks noChangeAspect="1"/>
          </p:cNvPicPr>
          <p:nvPr/>
        </p:nvPicPr>
        <p:blipFill>
          <a:blip r:embed="rId2"/>
          <a:stretch>
            <a:fillRect/>
          </a:stretch>
        </p:blipFill>
        <p:spPr>
          <a:xfrm>
            <a:off x="315739" y="685588"/>
            <a:ext cx="11331922" cy="4877223"/>
          </a:xfrm>
          <a:prstGeom prst="rect">
            <a:avLst/>
          </a:prstGeom>
        </p:spPr>
      </p:pic>
    </p:spTree>
    <p:extLst>
      <p:ext uri="{BB962C8B-B14F-4D97-AF65-F5344CB8AC3E}">
        <p14:creationId xmlns:p14="http://schemas.microsoft.com/office/powerpoint/2010/main" val="20011159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CA6BF-0242-4267-81AB-22159BB0AA5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46E936-405B-4F0C-8BDA-5BB172C8C0DA}"/>
              </a:ext>
            </a:extLst>
          </p:cNvPr>
          <p:cNvSpPr>
            <a:spLocks noGrp="1"/>
          </p:cNvSpPr>
          <p:nvPr>
            <p:ph idx="1"/>
          </p:nvPr>
        </p:nvSpPr>
        <p:spPr/>
        <p:txBody>
          <a:bodyPr/>
          <a:lstStyle/>
          <a:p>
            <a:endParaRPr lang="en-US"/>
          </a:p>
        </p:txBody>
      </p:sp>
      <p:pic>
        <p:nvPicPr>
          <p:cNvPr id="5" name="Picture 4" descr="Graphical user interface, application&#10;&#10;Description automatically generated">
            <a:extLst>
              <a:ext uri="{FF2B5EF4-FFF2-40B4-BE49-F238E27FC236}">
                <a16:creationId xmlns:a16="http://schemas.microsoft.com/office/drawing/2014/main" id="{11BEC437-A006-4B06-99D8-091B949E6441}"/>
              </a:ext>
            </a:extLst>
          </p:cNvPr>
          <p:cNvPicPr>
            <a:picLocks noChangeAspect="1"/>
          </p:cNvPicPr>
          <p:nvPr/>
        </p:nvPicPr>
        <p:blipFill>
          <a:blip r:embed="rId2"/>
          <a:stretch>
            <a:fillRect/>
          </a:stretch>
        </p:blipFill>
        <p:spPr>
          <a:xfrm>
            <a:off x="197627" y="613175"/>
            <a:ext cx="11370025" cy="5418290"/>
          </a:xfrm>
          <a:prstGeom prst="rect">
            <a:avLst/>
          </a:prstGeom>
        </p:spPr>
      </p:pic>
    </p:spTree>
    <p:extLst>
      <p:ext uri="{BB962C8B-B14F-4D97-AF65-F5344CB8AC3E}">
        <p14:creationId xmlns:p14="http://schemas.microsoft.com/office/powerpoint/2010/main" val="31934134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F26C2-E111-644E-1301-5011EFA8D3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E61337-3390-FF67-F5D1-E1426CC7E45B}"/>
              </a:ext>
            </a:extLst>
          </p:cNvPr>
          <p:cNvSpPr>
            <a:spLocks noGrp="1"/>
          </p:cNvSpPr>
          <p:nvPr>
            <p:ph type="title"/>
          </p:nvPr>
        </p:nvSpPr>
        <p:spPr/>
        <p:txBody>
          <a:bodyPr/>
          <a:lstStyle/>
          <a:p>
            <a:r>
              <a:rPr lang="en-US" dirty="0"/>
              <a:t>PREVENT - ASCVD Risk Estimate</a:t>
            </a:r>
          </a:p>
        </p:txBody>
      </p:sp>
      <p:sp>
        <p:nvSpPr>
          <p:cNvPr id="3" name="Content Placeholder 2">
            <a:extLst>
              <a:ext uri="{FF2B5EF4-FFF2-40B4-BE49-F238E27FC236}">
                <a16:creationId xmlns:a16="http://schemas.microsoft.com/office/drawing/2014/main" id="{1F5D763E-F84B-1FFE-ECE6-50B407322A66}"/>
              </a:ext>
            </a:extLst>
          </p:cNvPr>
          <p:cNvSpPr>
            <a:spLocks noGrp="1"/>
          </p:cNvSpPr>
          <p:nvPr>
            <p:ph idx="1"/>
          </p:nvPr>
        </p:nvSpPr>
        <p:spPr/>
        <p:txBody>
          <a:bodyPr/>
          <a:lstStyle/>
          <a:p>
            <a:endParaRPr lang="en-US" sz="2000" dirty="0">
              <a:solidFill>
                <a:schemeClr val="tx1"/>
              </a:solidFill>
              <a:hlinkClick r:id="rId2">
                <a:extLst>
                  <a:ext uri="{A12FA001-AC4F-418D-AE19-62706E023703}">
                    <ahyp:hlinkClr xmlns:ahyp="http://schemas.microsoft.com/office/drawing/2018/hyperlinkcolor" val="tx"/>
                  </a:ext>
                </a:extLst>
              </a:hlinkClick>
            </a:endParaRPr>
          </a:p>
          <a:p>
            <a:endParaRPr lang="en-US" dirty="0">
              <a:solidFill>
                <a:schemeClr val="tx1"/>
              </a:solidFill>
              <a:hlinkClick r:id="rId2">
                <a:extLst>
                  <a:ext uri="{A12FA001-AC4F-418D-AE19-62706E023703}">
                    <ahyp:hlinkClr xmlns:ahyp="http://schemas.microsoft.com/office/drawing/2018/hyperlinkcolor" val="tx"/>
                  </a:ext>
                </a:extLst>
              </a:hlinkClick>
            </a:endParaRPr>
          </a:p>
          <a:p>
            <a:pPr marL="0" indent="0">
              <a:buNone/>
            </a:pPr>
            <a:r>
              <a:rPr lang="en-US" sz="2000" dirty="0">
                <a:solidFill>
                  <a:schemeClr val="tx1"/>
                </a:solidFill>
                <a:hlinkClick r:id="rId2">
                  <a:extLst>
                    <a:ext uri="{A12FA001-AC4F-418D-AE19-62706E023703}">
                      <ahyp:hlinkClr xmlns:ahyp="http://schemas.microsoft.com/office/drawing/2018/hyperlinkcolor" val="tx"/>
                    </a:ext>
                  </a:extLst>
                </a:hlinkClick>
              </a:rPr>
              <a:t>https://tools.acc.org/ascvd-risk-estimator-plus/#!/calculate/estimate/</a:t>
            </a:r>
          </a:p>
          <a:p>
            <a:pPr marL="0" indent="0">
              <a:buNone/>
            </a:pPr>
            <a:endParaRPr lang="en-US" dirty="0"/>
          </a:p>
        </p:txBody>
      </p:sp>
      <p:pic>
        <p:nvPicPr>
          <p:cNvPr id="5" name="Picture 4" descr="Logo, company name&#10;&#10;Description automatically generated">
            <a:extLst>
              <a:ext uri="{FF2B5EF4-FFF2-40B4-BE49-F238E27FC236}">
                <a16:creationId xmlns:a16="http://schemas.microsoft.com/office/drawing/2014/main" id="{F7F01A3C-FCF3-5BC1-6BC5-458827B890A5}"/>
              </a:ext>
            </a:extLst>
          </p:cNvPr>
          <p:cNvPicPr>
            <a:picLocks noChangeAspect="1"/>
          </p:cNvPicPr>
          <p:nvPr/>
        </p:nvPicPr>
        <p:blipFill>
          <a:blip r:embed="rId3"/>
          <a:stretch>
            <a:fillRect/>
          </a:stretch>
        </p:blipFill>
        <p:spPr>
          <a:xfrm>
            <a:off x="1036320" y="1958307"/>
            <a:ext cx="5616427" cy="762066"/>
          </a:xfrm>
          <a:prstGeom prst="rect">
            <a:avLst/>
          </a:prstGeom>
        </p:spPr>
      </p:pic>
    </p:spTree>
    <p:extLst>
      <p:ext uri="{BB962C8B-B14F-4D97-AF65-F5344CB8AC3E}">
        <p14:creationId xmlns:p14="http://schemas.microsoft.com/office/powerpoint/2010/main" val="14172780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726835-CC7E-7FFF-E61A-8C6846C2721D}"/>
              </a:ext>
            </a:extLst>
          </p:cNvPr>
          <p:cNvPicPr>
            <a:picLocks noChangeAspect="1"/>
          </p:cNvPicPr>
          <p:nvPr/>
        </p:nvPicPr>
        <p:blipFill>
          <a:blip r:embed="rId2"/>
          <a:stretch>
            <a:fillRect/>
          </a:stretch>
        </p:blipFill>
        <p:spPr>
          <a:xfrm>
            <a:off x="599090" y="97211"/>
            <a:ext cx="10310648" cy="6264183"/>
          </a:xfrm>
          <a:prstGeom prst="rect">
            <a:avLst/>
          </a:prstGeom>
        </p:spPr>
      </p:pic>
    </p:spTree>
    <p:extLst>
      <p:ext uri="{BB962C8B-B14F-4D97-AF65-F5344CB8AC3E}">
        <p14:creationId xmlns:p14="http://schemas.microsoft.com/office/powerpoint/2010/main" val="28829298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CE0F-D2EE-9847-D3B7-E771C3EDF02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482F9E4-2D1D-117C-1012-EB83898855C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0F0513B0-ADC6-2427-502E-41E3528B6F08}"/>
              </a:ext>
            </a:extLst>
          </p:cNvPr>
          <p:cNvPicPr>
            <a:picLocks noChangeAspect="1"/>
          </p:cNvPicPr>
          <p:nvPr/>
        </p:nvPicPr>
        <p:blipFill>
          <a:blip r:embed="rId2"/>
          <a:stretch>
            <a:fillRect/>
          </a:stretch>
        </p:blipFill>
        <p:spPr>
          <a:xfrm>
            <a:off x="1115898" y="510287"/>
            <a:ext cx="9960203" cy="5837426"/>
          </a:xfrm>
          <a:prstGeom prst="rect">
            <a:avLst/>
          </a:prstGeom>
        </p:spPr>
      </p:pic>
    </p:spTree>
    <p:extLst>
      <p:ext uri="{BB962C8B-B14F-4D97-AF65-F5344CB8AC3E}">
        <p14:creationId xmlns:p14="http://schemas.microsoft.com/office/powerpoint/2010/main" val="330202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6359" y="971759"/>
            <a:ext cx="7961188" cy="48047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62641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360" y="320040"/>
            <a:ext cx="10972800" cy="914400"/>
          </a:xfrm>
          <a:prstGeom prst="rect">
            <a:avLst/>
          </a:prstGeom>
          <a:noFill/>
        </p:spPr>
        <p:txBody>
          <a:bodyPr wrap="none">
            <a:spAutoFit/>
          </a:bodyPr>
          <a:lstStyle/>
          <a:p>
            <a:pPr>
              <a:defRPr sz="2800" b="1"/>
            </a:pPr>
            <a:r>
              <a:t>Secondary Prevention: Clinical ASCVD</a:t>
            </a:r>
          </a:p>
        </p:txBody>
      </p:sp>
      <p:graphicFrame>
        <p:nvGraphicFramePr>
          <p:cNvPr id="3" name="Table 2"/>
          <p:cNvGraphicFramePr>
            <a:graphicFrameLocks noGrp="1"/>
          </p:cNvGraphicFramePr>
          <p:nvPr/>
        </p:nvGraphicFramePr>
        <p:xfrm>
          <a:off x="594360" y="1417320"/>
          <a:ext cx="10972800" cy="22860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gridCol w="2743200">
                  <a:extLst>
                    <a:ext uri="{9D8B030D-6E8A-4147-A177-3AD203B41FA5}">
                      <a16:colId xmlns:a16="http://schemas.microsoft.com/office/drawing/2014/main" val="20003"/>
                    </a:ext>
                  </a:extLst>
                </a:gridCol>
              </a:tblGrid>
              <a:tr h="762000">
                <a:tc>
                  <a:txBody>
                    <a:bodyPr/>
                    <a:lstStyle/>
                    <a:p>
                      <a:pPr>
                        <a:spcAft>
                          <a:spcPts val="100"/>
                        </a:spcAft>
                        <a:defRPr sz="1400" b="1"/>
                      </a:pPr>
                      <a:r>
                        <a:t>Risk group</a:t>
                      </a:r>
                    </a:p>
                  </a:txBody>
                  <a:tcPr/>
                </a:tc>
                <a:tc>
                  <a:txBody>
                    <a:bodyPr/>
                    <a:lstStyle/>
                    <a:p>
                      <a:pPr>
                        <a:spcAft>
                          <a:spcPts val="100"/>
                        </a:spcAft>
                        <a:defRPr sz="1400" b="1"/>
                      </a:pPr>
                      <a:r>
                        <a:t>LDL-C goal</a:t>
                      </a:r>
                    </a:p>
                  </a:txBody>
                  <a:tcPr/>
                </a:tc>
                <a:tc>
                  <a:txBody>
                    <a:bodyPr/>
                    <a:lstStyle/>
                    <a:p>
                      <a:pPr>
                        <a:spcAft>
                          <a:spcPts val="100"/>
                        </a:spcAft>
                        <a:defRPr sz="1400" b="1"/>
                      </a:pPr>
                      <a:r>
                        <a:t>Non–HDL-C goal</a:t>
                      </a:r>
                    </a:p>
                  </a:txBody>
                  <a:tcPr/>
                </a:tc>
                <a:tc>
                  <a:txBody>
                    <a:bodyPr/>
                    <a:lstStyle/>
                    <a:p>
                      <a:pPr>
                        <a:spcAft>
                          <a:spcPts val="100"/>
                        </a:spcAft>
                        <a:defRPr sz="1400" b="1"/>
                      </a:pPr>
                      <a:r>
                        <a:t>Core treatment</a:t>
                      </a:r>
                    </a:p>
                  </a:txBody>
                  <a:tcPr/>
                </a:tc>
                <a:extLst>
                  <a:ext uri="{0D108BD9-81ED-4DB2-BD59-A6C34878D82A}">
                    <a16:rowId xmlns:a16="http://schemas.microsoft.com/office/drawing/2014/main" val="10000"/>
                  </a:ext>
                </a:extLst>
              </a:tr>
              <a:tr h="762000">
                <a:tc>
                  <a:txBody>
                    <a:bodyPr/>
                    <a:lstStyle/>
                    <a:p>
                      <a:pPr>
                        <a:spcAft>
                          <a:spcPts val="100"/>
                        </a:spcAft>
                        <a:defRPr sz="1400"/>
                      </a:pPr>
                      <a:r>
                        <a:t>Very high risk</a:t>
                      </a:r>
                    </a:p>
                  </a:txBody>
                  <a:tcPr/>
                </a:tc>
                <a:tc>
                  <a:txBody>
                    <a:bodyPr/>
                    <a:lstStyle/>
                    <a:p>
                      <a:pPr>
                        <a:spcAft>
                          <a:spcPts val="100"/>
                        </a:spcAft>
                        <a:defRPr sz="1400"/>
                      </a:pPr>
                      <a:r>
                        <a:t>&lt;55 mg/dL</a:t>
                      </a:r>
                    </a:p>
                  </a:txBody>
                  <a:tcPr/>
                </a:tc>
                <a:tc>
                  <a:txBody>
                    <a:bodyPr/>
                    <a:lstStyle/>
                    <a:p>
                      <a:pPr>
                        <a:spcAft>
                          <a:spcPts val="100"/>
                        </a:spcAft>
                        <a:defRPr sz="1400"/>
                      </a:pPr>
                      <a:r>
                        <a:t>&lt;85 mg/dL</a:t>
                      </a:r>
                    </a:p>
                  </a:txBody>
                  <a:tcPr/>
                </a:tc>
                <a:tc>
                  <a:txBody>
                    <a:bodyPr/>
                    <a:lstStyle/>
                    <a:p>
                      <a:pPr>
                        <a:spcAft>
                          <a:spcPts val="100"/>
                        </a:spcAft>
                        <a:defRPr sz="1400"/>
                      </a:pPr>
                      <a:r>
                        <a:t>High-intensity statin; add ezetimibe and/or PCSK9 mAb if needed</a:t>
                      </a:r>
                    </a:p>
                  </a:txBody>
                  <a:tcPr/>
                </a:tc>
                <a:extLst>
                  <a:ext uri="{0D108BD9-81ED-4DB2-BD59-A6C34878D82A}">
                    <a16:rowId xmlns:a16="http://schemas.microsoft.com/office/drawing/2014/main" val="10001"/>
                  </a:ext>
                </a:extLst>
              </a:tr>
              <a:tr h="762000">
                <a:tc>
                  <a:txBody>
                    <a:bodyPr/>
                    <a:lstStyle/>
                    <a:p>
                      <a:pPr>
                        <a:spcAft>
                          <a:spcPts val="100"/>
                        </a:spcAft>
                        <a:defRPr sz="1400"/>
                      </a:pPr>
                      <a:r>
                        <a:t>Not very high risk</a:t>
                      </a:r>
                    </a:p>
                  </a:txBody>
                  <a:tcPr/>
                </a:tc>
                <a:tc>
                  <a:txBody>
                    <a:bodyPr/>
                    <a:lstStyle/>
                    <a:p>
                      <a:pPr>
                        <a:spcAft>
                          <a:spcPts val="100"/>
                        </a:spcAft>
                        <a:defRPr sz="1400"/>
                      </a:pPr>
                      <a:r>
                        <a:t>&lt;70 mg/dL</a:t>
                      </a:r>
                    </a:p>
                  </a:txBody>
                  <a:tcPr/>
                </a:tc>
                <a:tc>
                  <a:txBody>
                    <a:bodyPr/>
                    <a:lstStyle/>
                    <a:p>
                      <a:pPr>
                        <a:spcAft>
                          <a:spcPts val="100"/>
                        </a:spcAft>
                        <a:defRPr sz="1400"/>
                      </a:pPr>
                      <a:r>
                        <a:t>&lt;100 mg/dL</a:t>
                      </a:r>
                    </a:p>
                  </a:txBody>
                  <a:tcPr/>
                </a:tc>
                <a:tc>
                  <a:txBody>
                    <a:bodyPr/>
                    <a:lstStyle/>
                    <a:p>
                      <a:pPr>
                        <a:spcAft>
                          <a:spcPts val="100"/>
                        </a:spcAft>
                        <a:defRPr sz="1400"/>
                      </a:pPr>
                      <a:r>
                        <a:t>High-intensity statin; add nonstatin therapy if needed</a:t>
                      </a:r>
                    </a:p>
                  </a:txBody>
                  <a:tcPr/>
                </a:tc>
                <a:extLst>
                  <a:ext uri="{0D108BD9-81ED-4DB2-BD59-A6C34878D82A}">
                    <a16:rowId xmlns:a16="http://schemas.microsoft.com/office/drawing/2014/main" val="10002"/>
                  </a:ext>
                </a:extLst>
              </a:tr>
            </a:tbl>
          </a:graphicData>
        </a:graphic>
      </p:graphicFrame>
      <p:sp>
        <p:nvSpPr>
          <p:cNvPr id="4" name="TextBox 3"/>
          <p:cNvSpPr txBox="1"/>
          <p:nvPr/>
        </p:nvSpPr>
        <p:spPr>
          <a:xfrm>
            <a:off x="731520" y="4023360"/>
            <a:ext cx="10789920" cy="1463040"/>
          </a:xfrm>
          <a:prstGeom prst="rect">
            <a:avLst/>
          </a:prstGeom>
          <a:noFill/>
        </p:spPr>
        <p:txBody>
          <a:bodyPr wrap="square">
            <a:spAutoFit/>
          </a:bodyPr>
          <a:lstStyle/>
          <a:p>
            <a:pPr>
              <a:spcAft>
                <a:spcPts val="1000"/>
              </a:spcAft>
              <a:defRPr sz="1700"/>
            </a:pPr>
            <a:r>
              <a:t>Target ≥50% LDL-C reduction in very-high-risk ASCVD.</a:t>
            </a:r>
          </a:p>
          <a:p>
            <a:pPr>
              <a:spcAft>
                <a:spcPts val="1000"/>
              </a:spcAft>
              <a:defRPr sz="1700"/>
            </a:pPr>
            <a:r>
              <a:t>For ASCVD not at very high risk, &lt;70 mg/dL is the primary goal; intensification to &lt;55 mg/dL may be reasonable in selected patients.</a:t>
            </a:r>
          </a:p>
        </p:txBody>
      </p:sp>
      <p:sp>
        <p:nvSpPr>
          <p:cNvPr id="5" name="TextBox 4"/>
          <p:cNvSpPr txBox="1"/>
          <p:nvPr/>
        </p:nvSpPr>
        <p:spPr>
          <a:xfrm>
            <a:off x="594360" y="6510528"/>
            <a:ext cx="10972800" cy="182880"/>
          </a:xfrm>
          <a:prstGeom prst="rect">
            <a:avLst/>
          </a:prstGeom>
          <a:noFill/>
        </p:spPr>
        <p:txBody>
          <a:bodyPr wrap="none">
            <a:spAutoFit/>
          </a:bodyPr>
          <a:lstStyle/>
          <a:p>
            <a:pPr>
              <a:defRPr sz="900"/>
            </a:pPr>
            <a:r>
              <a:t>2026 ACC/AHA Multisociety Dyslipidemia Guideline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4360" y="320040"/>
            <a:ext cx="10972800" cy="914400"/>
          </a:xfrm>
          <a:prstGeom prst="rect">
            <a:avLst/>
          </a:prstGeom>
          <a:noFill/>
        </p:spPr>
        <p:txBody>
          <a:bodyPr wrap="none">
            <a:spAutoFit/>
          </a:bodyPr>
          <a:lstStyle/>
          <a:p>
            <a:pPr>
              <a:defRPr sz="2800" b="1"/>
            </a:pPr>
            <a:r>
              <a:t>LDL-C &amp; Non–HDL-C Targets at a Glance</a:t>
            </a:r>
          </a:p>
        </p:txBody>
      </p:sp>
      <p:graphicFrame>
        <p:nvGraphicFramePr>
          <p:cNvPr id="3" name="Table 2"/>
          <p:cNvGraphicFramePr>
            <a:graphicFrameLocks noGrp="1"/>
          </p:cNvGraphicFramePr>
          <p:nvPr/>
        </p:nvGraphicFramePr>
        <p:xfrm>
          <a:off x="685800" y="1325880"/>
          <a:ext cx="10789920" cy="4297680"/>
        </p:xfrm>
        <a:graphic>
          <a:graphicData uri="http://schemas.openxmlformats.org/drawingml/2006/table">
            <a:tbl>
              <a:tblPr firstRow="1" bandRow="1">
                <a:tableStyleId>{5C22544A-7EE6-4342-B048-85BDC9FD1C3A}</a:tableStyleId>
              </a:tblPr>
              <a:tblGrid>
                <a:gridCol w="3596640">
                  <a:extLst>
                    <a:ext uri="{9D8B030D-6E8A-4147-A177-3AD203B41FA5}">
                      <a16:colId xmlns:a16="http://schemas.microsoft.com/office/drawing/2014/main" val="20000"/>
                    </a:ext>
                  </a:extLst>
                </a:gridCol>
                <a:gridCol w="3596640">
                  <a:extLst>
                    <a:ext uri="{9D8B030D-6E8A-4147-A177-3AD203B41FA5}">
                      <a16:colId xmlns:a16="http://schemas.microsoft.com/office/drawing/2014/main" val="20001"/>
                    </a:ext>
                  </a:extLst>
                </a:gridCol>
                <a:gridCol w="3596640">
                  <a:extLst>
                    <a:ext uri="{9D8B030D-6E8A-4147-A177-3AD203B41FA5}">
                      <a16:colId xmlns:a16="http://schemas.microsoft.com/office/drawing/2014/main" val="20002"/>
                    </a:ext>
                  </a:extLst>
                </a:gridCol>
              </a:tblGrid>
              <a:tr h="613954">
                <a:tc>
                  <a:txBody>
                    <a:bodyPr/>
                    <a:lstStyle/>
                    <a:p>
                      <a:pPr>
                        <a:spcAft>
                          <a:spcPts val="100"/>
                        </a:spcAft>
                        <a:defRPr sz="1400" b="1"/>
                      </a:pPr>
                      <a:r>
                        <a:t>Clinical situation</a:t>
                      </a:r>
                    </a:p>
                  </a:txBody>
                  <a:tcPr/>
                </a:tc>
                <a:tc>
                  <a:txBody>
                    <a:bodyPr/>
                    <a:lstStyle/>
                    <a:p>
                      <a:pPr>
                        <a:spcAft>
                          <a:spcPts val="100"/>
                        </a:spcAft>
                        <a:defRPr sz="1400" b="1"/>
                      </a:pPr>
                      <a:r>
                        <a:t>LDL-C goal</a:t>
                      </a:r>
                    </a:p>
                  </a:txBody>
                  <a:tcPr/>
                </a:tc>
                <a:tc>
                  <a:txBody>
                    <a:bodyPr/>
                    <a:lstStyle/>
                    <a:p>
                      <a:pPr>
                        <a:spcAft>
                          <a:spcPts val="100"/>
                        </a:spcAft>
                        <a:defRPr sz="1400" b="1"/>
                      </a:pPr>
                      <a:r>
                        <a:t>Non–HDL-C goal</a:t>
                      </a:r>
                    </a:p>
                  </a:txBody>
                  <a:tcPr/>
                </a:tc>
                <a:extLst>
                  <a:ext uri="{0D108BD9-81ED-4DB2-BD59-A6C34878D82A}">
                    <a16:rowId xmlns:a16="http://schemas.microsoft.com/office/drawing/2014/main" val="10000"/>
                  </a:ext>
                </a:extLst>
              </a:tr>
              <a:tr h="613954">
                <a:tc>
                  <a:txBody>
                    <a:bodyPr/>
                    <a:lstStyle/>
                    <a:p>
                      <a:pPr>
                        <a:spcAft>
                          <a:spcPts val="100"/>
                        </a:spcAft>
                        <a:defRPr sz="1400"/>
                      </a:pPr>
                      <a:r>
                        <a:t>ASCVD • very high risk</a:t>
                      </a:r>
                    </a:p>
                  </a:txBody>
                  <a:tcPr/>
                </a:tc>
                <a:tc>
                  <a:txBody>
                    <a:bodyPr/>
                    <a:lstStyle/>
                    <a:p>
                      <a:pPr>
                        <a:spcAft>
                          <a:spcPts val="100"/>
                        </a:spcAft>
                        <a:defRPr sz="1400"/>
                      </a:pPr>
                      <a:r>
                        <a:t>&lt;55 mg/dL</a:t>
                      </a:r>
                    </a:p>
                  </a:txBody>
                  <a:tcPr/>
                </a:tc>
                <a:tc>
                  <a:txBody>
                    <a:bodyPr/>
                    <a:lstStyle/>
                    <a:p>
                      <a:pPr>
                        <a:spcAft>
                          <a:spcPts val="100"/>
                        </a:spcAft>
                        <a:defRPr sz="1400"/>
                      </a:pPr>
                      <a:r>
                        <a:t>&lt;85 mg/dL</a:t>
                      </a:r>
                    </a:p>
                  </a:txBody>
                  <a:tcPr/>
                </a:tc>
                <a:extLst>
                  <a:ext uri="{0D108BD9-81ED-4DB2-BD59-A6C34878D82A}">
                    <a16:rowId xmlns:a16="http://schemas.microsoft.com/office/drawing/2014/main" val="10001"/>
                  </a:ext>
                </a:extLst>
              </a:tr>
              <a:tr h="613954">
                <a:tc>
                  <a:txBody>
                    <a:bodyPr/>
                    <a:lstStyle/>
                    <a:p>
                      <a:pPr>
                        <a:spcAft>
                          <a:spcPts val="100"/>
                        </a:spcAft>
                        <a:defRPr sz="1400"/>
                      </a:pPr>
                      <a:r>
                        <a:t>ASCVD • not very high risk</a:t>
                      </a:r>
                    </a:p>
                  </a:txBody>
                  <a:tcPr/>
                </a:tc>
                <a:tc>
                  <a:txBody>
                    <a:bodyPr/>
                    <a:lstStyle/>
                    <a:p>
                      <a:pPr>
                        <a:spcAft>
                          <a:spcPts val="100"/>
                        </a:spcAft>
                        <a:defRPr sz="1400"/>
                      </a:pPr>
                      <a:r>
                        <a:t>&lt;70 mg/dL</a:t>
                      </a:r>
                    </a:p>
                  </a:txBody>
                  <a:tcPr/>
                </a:tc>
                <a:tc>
                  <a:txBody>
                    <a:bodyPr/>
                    <a:lstStyle/>
                    <a:p>
                      <a:pPr>
                        <a:spcAft>
                          <a:spcPts val="100"/>
                        </a:spcAft>
                        <a:defRPr sz="1400"/>
                      </a:pPr>
                      <a:r>
                        <a:t>&lt;100 mg/dL</a:t>
                      </a:r>
                    </a:p>
                  </a:txBody>
                  <a:tcPr/>
                </a:tc>
                <a:extLst>
                  <a:ext uri="{0D108BD9-81ED-4DB2-BD59-A6C34878D82A}">
                    <a16:rowId xmlns:a16="http://schemas.microsoft.com/office/drawing/2014/main" val="10002"/>
                  </a:ext>
                </a:extLst>
              </a:tr>
              <a:tr h="613954">
                <a:tc>
                  <a:txBody>
                    <a:bodyPr/>
                    <a:lstStyle/>
                    <a:p>
                      <a:pPr>
                        <a:spcAft>
                          <a:spcPts val="100"/>
                        </a:spcAft>
                        <a:defRPr sz="1400"/>
                      </a:pPr>
                      <a:r>
                        <a:t>Primary prevention • high risk (≥10%)</a:t>
                      </a:r>
                    </a:p>
                  </a:txBody>
                  <a:tcPr/>
                </a:tc>
                <a:tc>
                  <a:txBody>
                    <a:bodyPr/>
                    <a:lstStyle/>
                    <a:p>
                      <a:pPr>
                        <a:spcAft>
                          <a:spcPts val="100"/>
                        </a:spcAft>
                        <a:defRPr sz="1400"/>
                      </a:pPr>
                      <a:r>
                        <a:t>&lt;70 mg/dL</a:t>
                      </a:r>
                    </a:p>
                  </a:txBody>
                  <a:tcPr/>
                </a:tc>
                <a:tc>
                  <a:txBody>
                    <a:bodyPr/>
                    <a:lstStyle/>
                    <a:p>
                      <a:pPr>
                        <a:spcAft>
                          <a:spcPts val="100"/>
                        </a:spcAft>
                        <a:defRPr sz="1400"/>
                      </a:pPr>
                      <a:r>
                        <a:t>&lt;100 mg/dL</a:t>
                      </a:r>
                    </a:p>
                  </a:txBody>
                  <a:tcPr/>
                </a:tc>
                <a:extLst>
                  <a:ext uri="{0D108BD9-81ED-4DB2-BD59-A6C34878D82A}">
                    <a16:rowId xmlns:a16="http://schemas.microsoft.com/office/drawing/2014/main" val="10003"/>
                  </a:ext>
                </a:extLst>
              </a:tr>
              <a:tr h="613954">
                <a:tc>
                  <a:txBody>
                    <a:bodyPr/>
                    <a:lstStyle/>
                    <a:p>
                      <a:pPr>
                        <a:spcAft>
                          <a:spcPts val="100"/>
                        </a:spcAft>
                        <a:defRPr sz="1400"/>
                      </a:pPr>
                      <a:r>
                        <a:t>Primary prevention • borderline/intermediate (3%–&lt;10%)</a:t>
                      </a:r>
                    </a:p>
                  </a:txBody>
                  <a:tcPr/>
                </a:tc>
                <a:tc>
                  <a:txBody>
                    <a:bodyPr/>
                    <a:lstStyle/>
                    <a:p>
                      <a:pPr>
                        <a:spcAft>
                          <a:spcPts val="100"/>
                        </a:spcAft>
                        <a:defRPr sz="1400"/>
                      </a:pPr>
                      <a:r>
                        <a:t>&lt;100 mg/dL</a:t>
                      </a:r>
                    </a:p>
                  </a:txBody>
                  <a:tcPr/>
                </a:tc>
                <a:tc>
                  <a:txBody>
                    <a:bodyPr/>
                    <a:lstStyle/>
                    <a:p>
                      <a:pPr>
                        <a:spcAft>
                          <a:spcPts val="100"/>
                        </a:spcAft>
                        <a:defRPr sz="1400"/>
                      </a:pPr>
                      <a:r>
                        <a:t>&lt;130 mg/dL</a:t>
                      </a:r>
                    </a:p>
                  </a:txBody>
                  <a:tcPr/>
                </a:tc>
                <a:extLst>
                  <a:ext uri="{0D108BD9-81ED-4DB2-BD59-A6C34878D82A}">
                    <a16:rowId xmlns:a16="http://schemas.microsoft.com/office/drawing/2014/main" val="10004"/>
                  </a:ext>
                </a:extLst>
              </a:tr>
              <a:tr h="613954">
                <a:tc>
                  <a:txBody>
                    <a:bodyPr/>
                    <a:lstStyle/>
                    <a:p>
                      <a:pPr>
                        <a:spcAft>
                          <a:spcPts val="100"/>
                        </a:spcAft>
                        <a:defRPr sz="1400"/>
                      </a:pPr>
                      <a:r>
                        <a:t>Severe hypercholesterolemia • uncomplicated</a:t>
                      </a:r>
                    </a:p>
                  </a:txBody>
                  <a:tcPr/>
                </a:tc>
                <a:tc>
                  <a:txBody>
                    <a:bodyPr/>
                    <a:lstStyle/>
                    <a:p>
                      <a:pPr>
                        <a:spcAft>
                          <a:spcPts val="100"/>
                        </a:spcAft>
                        <a:defRPr sz="1400"/>
                      </a:pPr>
                      <a:r>
                        <a:t>&lt;100 mg/dL</a:t>
                      </a:r>
                    </a:p>
                  </a:txBody>
                  <a:tcPr/>
                </a:tc>
                <a:tc>
                  <a:txBody>
                    <a:bodyPr/>
                    <a:lstStyle/>
                    <a:p>
                      <a:pPr>
                        <a:spcAft>
                          <a:spcPts val="100"/>
                        </a:spcAft>
                        <a:defRPr sz="1400"/>
                      </a:pPr>
                      <a:r>
                        <a:t>&lt;130 mg/dL</a:t>
                      </a:r>
                    </a:p>
                  </a:txBody>
                  <a:tcPr/>
                </a:tc>
                <a:extLst>
                  <a:ext uri="{0D108BD9-81ED-4DB2-BD59-A6C34878D82A}">
                    <a16:rowId xmlns:a16="http://schemas.microsoft.com/office/drawing/2014/main" val="10005"/>
                  </a:ext>
                </a:extLst>
              </a:tr>
              <a:tr h="613956">
                <a:tc>
                  <a:txBody>
                    <a:bodyPr/>
                    <a:lstStyle/>
                    <a:p>
                      <a:pPr>
                        <a:spcAft>
                          <a:spcPts val="100"/>
                        </a:spcAft>
                        <a:defRPr sz="1400"/>
                      </a:pPr>
                      <a:r>
                        <a:t>LDL ≥190 + HeFH/additional risk/CAC</a:t>
                      </a:r>
                    </a:p>
                  </a:txBody>
                  <a:tcPr/>
                </a:tc>
                <a:tc>
                  <a:txBody>
                    <a:bodyPr/>
                    <a:lstStyle/>
                    <a:p>
                      <a:pPr>
                        <a:spcAft>
                          <a:spcPts val="100"/>
                        </a:spcAft>
                        <a:defRPr sz="1400"/>
                      </a:pPr>
                      <a:r>
                        <a:t>&lt;70 mg/dL</a:t>
                      </a:r>
                    </a:p>
                  </a:txBody>
                  <a:tcPr/>
                </a:tc>
                <a:tc>
                  <a:txBody>
                    <a:bodyPr/>
                    <a:lstStyle/>
                    <a:p>
                      <a:pPr>
                        <a:spcAft>
                          <a:spcPts val="100"/>
                        </a:spcAft>
                        <a:defRPr sz="1400"/>
                      </a:pPr>
                      <a:r>
                        <a:t>&lt;100 mg/dL</a:t>
                      </a:r>
                    </a:p>
                  </a:txBody>
                  <a:tcPr/>
                </a:tc>
                <a:extLst>
                  <a:ext uri="{0D108BD9-81ED-4DB2-BD59-A6C34878D82A}">
                    <a16:rowId xmlns:a16="http://schemas.microsoft.com/office/drawing/2014/main" val="10006"/>
                  </a:ext>
                </a:extLst>
              </a:tr>
            </a:tbl>
          </a:graphicData>
        </a:graphic>
      </p:graphicFrame>
      <p:sp>
        <p:nvSpPr>
          <p:cNvPr id="4" name="TextBox 3"/>
          <p:cNvSpPr txBox="1"/>
          <p:nvPr/>
        </p:nvSpPr>
        <p:spPr>
          <a:xfrm>
            <a:off x="594360" y="6510528"/>
            <a:ext cx="10972800" cy="182880"/>
          </a:xfrm>
          <a:prstGeom prst="rect">
            <a:avLst/>
          </a:prstGeom>
          <a:noFill/>
        </p:spPr>
        <p:txBody>
          <a:bodyPr wrap="none">
            <a:spAutoFit/>
          </a:bodyPr>
          <a:lstStyle/>
          <a:p>
            <a:pPr>
              <a:defRPr sz="900"/>
            </a:pPr>
            <a:r>
              <a:t>2026 ACC/AHA Multisociety Dyslipidemia Guideline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Management</a:t>
            </a:r>
          </a:p>
        </p:txBody>
      </p:sp>
      <p:sp>
        <p:nvSpPr>
          <p:cNvPr id="3" name="Content Placeholder 2"/>
          <p:cNvSpPr>
            <a:spLocks noGrp="1"/>
          </p:cNvSpPr>
          <p:nvPr>
            <p:ph idx="1"/>
          </p:nvPr>
        </p:nvSpPr>
        <p:spPr/>
        <p:txBody>
          <a:bodyPr>
            <a:normAutofit/>
          </a:bodyPr>
          <a:lstStyle/>
          <a:p>
            <a:r>
              <a:rPr lang="en-US" dirty="0"/>
              <a:t>Statin therapy</a:t>
            </a:r>
          </a:p>
          <a:p>
            <a:pPr lvl="1"/>
            <a:r>
              <a:rPr lang="en-US" dirty="0"/>
              <a:t>Baseline liver transaminases</a:t>
            </a:r>
          </a:p>
          <a:p>
            <a:pPr lvl="1"/>
            <a:r>
              <a:rPr lang="en-US" dirty="0"/>
              <a:t>No need for surveillance of ALT unless signs of hepatotoxicity</a:t>
            </a:r>
          </a:p>
          <a:p>
            <a:r>
              <a:rPr lang="en-US" dirty="0"/>
              <a:t>An asymptomatic increase in transaminases (&gt;3 times upper limit of normal)</a:t>
            </a:r>
          </a:p>
          <a:p>
            <a:pPr lvl="1"/>
            <a:r>
              <a:rPr lang="en-US" dirty="0"/>
              <a:t>is an infrequent statin-associated side effect </a:t>
            </a:r>
          </a:p>
          <a:p>
            <a:pPr lvl="1"/>
            <a:r>
              <a:rPr lang="en-US" dirty="0"/>
              <a:t>often resolves with dose reduction </a:t>
            </a:r>
          </a:p>
          <a:p>
            <a:pPr lvl="1"/>
            <a:r>
              <a:rPr lang="en-US" dirty="0"/>
              <a:t>or rechallenge with alternative statins</a:t>
            </a:r>
          </a:p>
          <a:p>
            <a:r>
              <a:rPr lang="en-US" dirty="0"/>
              <a:t>Severe statin-associated hepatotoxicity is rare</a:t>
            </a:r>
          </a:p>
          <a:p>
            <a:pPr lvl="1"/>
            <a:r>
              <a:rPr lang="en-US" dirty="0"/>
              <a:t>not impacted by routine monitoring of transaminases.</a:t>
            </a:r>
            <a:endParaRPr lang="en-US" b="1" baseline="30000" dirty="0"/>
          </a:p>
          <a:p>
            <a:r>
              <a:rPr lang="en-US" dirty="0"/>
              <a:t>Statins are not contraindicated in patients with increased ASCVD risk with chronic, stable liver disease (</a:t>
            </a:r>
            <a:r>
              <a:rPr lang="en-US" dirty="0" err="1"/>
              <a:t>eg</a:t>
            </a:r>
            <a:r>
              <a:rPr lang="en-US" dirty="0"/>
              <a:t>, nonalcoholic fatty liver)</a:t>
            </a:r>
          </a:p>
        </p:txBody>
      </p:sp>
    </p:spTree>
    <p:extLst>
      <p:ext uri="{BB962C8B-B14F-4D97-AF65-F5344CB8AC3E}">
        <p14:creationId xmlns:p14="http://schemas.microsoft.com/office/powerpoint/2010/main" val="3000313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Dyslipidemia : Lifestyle Changes</a:t>
            </a:r>
          </a:p>
        </p:txBody>
      </p:sp>
      <p:sp>
        <p:nvSpPr>
          <p:cNvPr id="3" name="Content Placeholder 2"/>
          <p:cNvSpPr>
            <a:spLocks noGrp="1"/>
          </p:cNvSpPr>
          <p:nvPr>
            <p:ph idx="1"/>
          </p:nvPr>
        </p:nvSpPr>
        <p:spPr/>
        <p:txBody>
          <a:bodyPr>
            <a:normAutofit/>
          </a:bodyPr>
          <a:lstStyle/>
          <a:p>
            <a:r>
              <a:rPr lang="en-US" dirty="0"/>
              <a:t>Emphasize intake of whole grains, legumes, healthy protein sources (low-fat dairy, low-fat poultry, fish/seafood, and nuts), and non-tropical vegetable oils</a:t>
            </a:r>
          </a:p>
          <a:p>
            <a:r>
              <a:rPr lang="en-US" dirty="0"/>
              <a:t>Emphasize foods high in fiber, such as fresh fruits and vegetables, and in unsaturated fats, such as avocados and nuts</a:t>
            </a:r>
          </a:p>
          <a:p>
            <a:r>
              <a:rPr lang="en-US" dirty="0"/>
              <a:t>Limit intake of sweets, sugar-sweetened beverages, and red meats</a:t>
            </a:r>
          </a:p>
          <a:p>
            <a:r>
              <a:rPr lang="en-US" dirty="0"/>
              <a:t>Limit foods that are high in saturated or trans fats, sugar, and sodium (salt)</a:t>
            </a:r>
          </a:p>
          <a:p>
            <a:r>
              <a:rPr lang="en-US" dirty="0"/>
              <a:t>Physical Activity: same targets as for blood pressure</a:t>
            </a:r>
          </a:p>
          <a:p>
            <a:r>
              <a:rPr lang="en-US" dirty="0"/>
              <a:t>Smoking cessation or avoidance</a:t>
            </a:r>
          </a:p>
          <a:p>
            <a:endParaRPr lang="en-US" b="1" dirty="0"/>
          </a:p>
        </p:txBody>
      </p:sp>
    </p:spTree>
    <p:extLst>
      <p:ext uri="{BB962C8B-B14F-4D97-AF65-F5344CB8AC3E}">
        <p14:creationId xmlns:p14="http://schemas.microsoft.com/office/powerpoint/2010/main" val="32771179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a:t>
            </a:r>
          </a:p>
        </p:txBody>
      </p:sp>
      <p:sp>
        <p:nvSpPr>
          <p:cNvPr id="3" name="Content Placeholder 2"/>
          <p:cNvSpPr>
            <a:spLocks noGrp="1"/>
          </p:cNvSpPr>
          <p:nvPr>
            <p:ph idx="1"/>
          </p:nvPr>
        </p:nvSpPr>
        <p:spPr/>
        <p:txBody>
          <a:bodyPr>
            <a:normAutofit fontScale="25000" lnSpcReduction="20000"/>
          </a:bodyPr>
          <a:lstStyle/>
          <a:p>
            <a:r>
              <a:rPr lang="en-US" sz="3600" dirty="0">
                <a:latin typeface="Arial" panose="020B0604020202020204" pitchFamily="34" charset="0"/>
                <a:cs typeface="Arial" panose="020B0604020202020204" pitchFamily="34" charset="0"/>
              </a:rPr>
              <a:t>National Heart, Lung, and Blood Institute. Third Report of the National Cholesterol Education Program (NCEP) Expert Panel on Detection, Evaluation, and Treatment of High Blood Cholesterol in Adults (Adult Treatment Panel III) Final Report. NIH Pub. No. 02-5215. Bethesda, MD: National Heart, Lung, and Blood Institute; 2002.</a:t>
            </a:r>
          </a:p>
          <a:p>
            <a:r>
              <a:rPr lang="en-US" sz="3600" dirty="0">
                <a:latin typeface="Arial" panose="020B0604020202020204" pitchFamily="34" charset="0"/>
                <a:cs typeface="Arial" panose="020B0604020202020204" pitchFamily="34" charset="0"/>
              </a:rPr>
              <a:t>Grundy SM, Stone NJ, Bailey AL, Beam C, </a:t>
            </a:r>
            <a:r>
              <a:rPr lang="en-US" sz="3600" dirty="0" err="1">
                <a:latin typeface="Arial" panose="020B0604020202020204" pitchFamily="34" charset="0"/>
                <a:cs typeface="Arial" panose="020B0604020202020204" pitchFamily="34" charset="0"/>
              </a:rPr>
              <a:t>Birtcher</a:t>
            </a:r>
            <a:r>
              <a:rPr lang="en-US" sz="3600" dirty="0">
                <a:latin typeface="Arial" panose="020B0604020202020204" pitchFamily="34" charset="0"/>
                <a:cs typeface="Arial" panose="020B0604020202020204" pitchFamily="34" charset="0"/>
              </a:rPr>
              <a:t> KK, Blumenthal RS, et. al. </a:t>
            </a:r>
            <a:r>
              <a:rPr lang="en-US" sz="3600" u="sng" dirty="0">
                <a:latin typeface="Arial" panose="020B0604020202020204" pitchFamily="34" charset="0"/>
                <a:cs typeface="Arial" panose="020B0604020202020204" pitchFamily="34" charset="0"/>
                <a:hlinkClick r:id="rId2"/>
              </a:rPr>
              <a:t>2018 AHA/ACC/AACVPR/AAPA/ABC/ACPM/ADA/AGS/</a:t>
            </a:r>
            <a:r>
              <a:rPr lang="en-US" sz="3600" u="sng" dirty="0" err="1">
                <a:latin typeface="Arial" panose="020B0604020202020204" pitchFamily="34" charset="0"/>
                <a:cs typeface="Arial" panose="020B0604020202020204" pitchFamily="34" charset="0"/>
                <a:hlinkClick r:id="rId2"/>
              </a:rPr>
              <a:t>APhA</a:t>
            </a:r>
            <a:r>
              <a:rPr lang="en-US" sz="3600" u="sng" dirty="0">
                <a:latin typeface="Arial" panose="020B0604020202020204" pitchFamily="34" charset="0"/>
                <a:cs typeface="Arial" panose="020B0604020202020204" pitchFamily="34" charset="0"/>
                <a:hlinkClick r:id="rId2"/>
              </a:rPr>
              <a:t>/ASPC/NLA/PCNA Guideline on the Management of Blood Cholesterol: a report of the American College of Cardiology/American Heart Association Task Force on Clinical Practice </a:t>
            </a:r>
            <a:r>
              <a:rPr lang="en-US" sz="3600" u="sng" dirty="0" err="1">
                <a:latin typeface="Arial" panose="020B0604020202020204" pitchFamily="34" charset="0"/>
                <a:cs typeface="Arial" panose="020B0604020202020204" pitchFamily="34" charset="0"/>
                <a:hlinkClick r:id="rId2"/>
              </a:rPr>
              <a:t>Guidelines</a:t>
            </a:r>
            <a:r>
              <a:rPr lang="en-US" sz="3600" dirty="0" err="1">
                <a:latin typeface="Arial" panose="020B0604020202020204" pitchFamily="34" charset="0"/>
                <a:cs typeface="Arial" panose="020B0604020202020204" pitchFamily="34" charset="0"/>
                <a:hlinkClick r:id="rId2"/>
              </a:rPr>
              <a:t>external</a:t>
            </a:r>
            <a:r>
              <a:rPr lang="en-US" sz="3600" dirty="0">
                <a:latin typeface="Arial" panose="020B0604020202020204" pitchFamily="34" charset="0"/>
                <a:cs typeface="Arial" panose="020B0604020202020204" pitchFamily="34" charset="0"/>
                <a:hlinkClick r:id="rId2"/>
              </a:rPr>
              <a:t> icon</a:t>
            </a:r>
            <a:r>
              <a:rPr lang="en-US" sz="3600" dirty="0">
                <a:latin typeface="Arial" panose="020B0604020202020204" pitchFamily="34" charset="0"/>
                <a:cs typeface="Arial" panose="020B0604020202020204" pitchFamily="34" charset="0"/>
              </a:rPr>
              <a:t>. </a:t>
            </a:r>
            <a:r>
              <a:rPr lang="en-US" sz="3600" i="1" dirty="0">
                <a:latin typeface="Arial" panose="020B0604020202020204" pitchFamily="34" charset="0"/>
                <a:cs typeface="Arial" panose="020B0604020202020204" pitchFamily="34" charset="0"/>
              </a:rPr>
              <a:t>Circulation. </a:t>
            </a:r>
            <a:r>
              <a:rPr lang="en-US" sz="3600" dirty="0">
                <a:latin typeface="Arial" panose="020B0604020202020204" pitchFamily="34" charset="0"/>
                <a:cs typeface="Arial" panose="020B0604020202020204" pitchFamily="34" charset="0"/>
              </a:rPr>
              <a:t>2019;139(25):e1082–e1143.</a:t>
            </a:r>
          </a:p>
          <a:p>
            <a:pPr>
              <a:defRPr/>
            </a:pPr>
            <a:r>
              <a:rPr lang="en-US" altLang="en-US" sz="3600" dirty="0">
                <a:latin typeface="Arial" panose="020B0604020202020204" pitchFamily="34" charset="0"/>
                <a:cs typeface="Arial" panose="020B0604020202020204" pitchFamily="34" charset="0"/>
              </a:rPr>
              <a:t>ACC/AHA/AAPA/ABC/ACPM/AGS/</a:t>
            </a:r>
            <a:r>
              <a:rPr lang="en-US" altLang="en-US" sz="3600" dirty="0" err="1">
                <a:latin typeface="Arial" panose="020B0604020202020204" pitchFamily="34" charset="0"/>
                <a:cs typeface="Arial" panose="020B0604020202020204" pitchFamily="34" charset="0"/>
              </a:rPr>
              <a:t>APhA</a:t>
            </a:r>
            <a:r>
              <a:rPr lang="en-US" altLang="en-US" sz="3600" dirty="0">
                <a:latin typeface="Arial" panose="020B0604020202020204" pitchFamily="34" charset="0"/>
                <a:cs typeface="Arial" panose="020B0604020202020204" pitchFamily="34" charset="0"/>
              </a:rPr>
              <a:t>/ASH/ASPC/NMA/PCNA Guideline for the Prevention, Detection, Evaluation, and Management of High Blood Pressure in Adults: A Report of the American College of Cardiology/American Heart Association Task Force on Clinical Practice Guidelines. J Am Coll </a:t>
            </a:r>
            <a:r>
              <a:rPr lang="en-US" altLang="en-US" sz="3600" dirty="0" err="1">
                <a:latin typeface="Arial" panose="020B0604020202020204" pitchFamily="34" charset="0"/>
                <a:cs typeface="Arial" panose="020B0604020202020204" pitchFamily="34" charset="0"/>
              </a:rPr>
              <a:t>Cardiol</a:t>
            </a:r>
            <a:r>
              <a:rPr lang="en-US" altLang="en-US" sz="3600" dirty="0">
                <a:latin typeface="Arial" panose="020B0604020202020204" pitchFamily="34" charset="0"/>
                <a:cs typeface="Arial" panose="020B0604020202020204" pitchFamily="34" charset="0"/>
              </a:rPr>
              <a:t> 2018;71:e127-e248. </a:t>
            </a:r>
          </a:p>
          <a:p>
            <a:pPr>
              <a:defRPr/>
            </a:pPr>
            <a:r>
              <a:rPr lang="en-US" sz="3600" dirty="0">
                <a:latin typeface="Arial" panose="020B0604020202020204" pitchFamily="34" charset="0"/>
                <a:cs typeface="Arial" panose="020B0604020202020204" pitchFamily="34" charset="0"/>
              </a:rPr>
              <a:t> Blumenthal, R, Morris, P, Gaudino, M. et al. 2026 ACC/AHA/AACVPR/ABC/ACPM/ADA/AGS/</a:t>
            </a:r>
            <a:r>
              <a:rPr lang="en-US" sz="3600" dirty="0" err="1">
                <a:latin typeface="Arial" panose="020B0604020202020204" pitchFamily="34" charset="0"/>
                <a:cs typeface="Arial" panose="020B0604020202020204" pitchFamily="34" charset="0"/>
              </a:rPr>
              <a:t>APhA</a:t>
            </a:r>
            <a:r>
              <a:rPr lang="en-US" sz="3600" dirty="0">
                <a:latin typeface="Arial" panose="020B0604020202020204" pitchFamily="34" charset="0"/>
                <a:cs typeface="Arial" panose="020B0604020202020204" pitchFamily="34" charset="0"/>
              </a:rPr>
              <a:t>/ASPC/NLA/PCNA Guideline on the Management of Dyslipidemia: A Report of the American College of Cardiology/American Heart Association Joint Committee on Clinical Practice Guidelines. </a:t>
            </a:r>
            <a:r>
              <a:rPr lang="en-US" sz="3600" i="1" dirty="0">
                <a:latin typeface="Arial" panose="020B0604020202020204" pitchFamily="34" charset="0"/>
                <a:cs typeface="Arial" panose="020B0604020202020204" pitchFamily="34" charset="0"/>
              </a:rPr>
              <a:t>JACC. </a:t>
            </a:r>
            <a:r>
              <a:rPr lang="en-US" sz="3600" dirty="0">
                <a:latin typeface="Arial" panose="020B0604020202020204" pitchFamily="34" charset="0"/>
                <a:cs typeface="Arial" panose="020B0604020202020204" pitchFamily="34" charset="0"/>
              </a:rPr>
              <a:t>2026 May, 87 (19) 2624–2757.</a:t>
            </a:r>
            <a:r>
              <a:rPr lang="en-US" sz="3600" b="1" dirty="0">
                <a:latin typeface="Arial" panose="020B0604020202020204" pitchFamily="34" charset="0"/>
                <a:cs typeface="Arial" panose="020B0604020202020204" pitchFamily="34" charset="0"/>
                <a:hlinkClick r:id="rId3"/>
              </a:rPr>
              <a:t>https://doi.org/10.1016/j.jacc.2025.11.016</a:t>
            </a:r>
            <a:endParaRPr lang="en-US" altLang="en-US" sz="3600" dirty="0">
              <a:latin typeface="Arial" panose="020B0604020202020204" pitchFamily="34" charset="0"/>
              <a:cs typeface="Arial" panose="020B0604020202020204" pitchFamily="34" charset="0"/>
            </a:endParaRPr>
          </a:p>
          <a:p>
            <a:pPr>
              <a:defRPr/>
            </a:pPr>
            <a:r>
              <a:rPr lang="en-US" altLang="en-US" sz="3600" dirty="0">
                <a:latin typeface="Arial" panose="020B0604020202020204" pitchFamily="34" charset="0"/>
                <a:cs typeface="Arial" panose="020B0604020202020204" pitchFamily="34" charset="0"/>
              </a:rPr>
              <a:t>2014 Evidence-Based Guideline for the Management of High Blood Pressure in Adults:  Report From the Panel Members Appointed to the Eighth Joint National Committee (JNC 8), JAMA. 2014;311(5):507-520. doi:10.1001/jama.2013.284427</a:t>
            </a:r>
          </a:p>
          <a:p>
            <a:pPr algn="l" latinLnBrk="0"/>
            <a:r>
              <a:rPr lang="en-US" sz="3600" b="1" i="0" dirty="0">
                <a:solidFill>
                  <a:srgbClr val="000000"/>
                </a:solidFill>
                <a:effectLst/>
                <a:latin typeface="Arial" panose="020B0604020202020204" pitchFamily="34" charset="0"/>
                <a:cs typeface="Arial" panose="020B0604020202020204" pitchFamily="34" charset="0"/>
              </a:rPr>
              <a:t>Secondary dyslipidemia: its treatments and association with atherosclerosis  </a:t>
            </a:r>
            <a:r>
              <a:rPr lang="en-US" sz="3600" b="0" i="0" dirty="0" err="1">
                <a:solidFill>
                  <a:srgbClr val="2F4A8B"/>
                </a:solidFill>
                <a:effectLst/>
                <a:latin typeface="Arial" panose="020B0604020202020204" pitchFamily="34" charset="0"/>
                <a:cs typeface="Arial" panose="020B0604020202020204" pitchFamily="34" charset="0"/>
                <a:hlinkClick r:id="rId4"/>
              </a:rPr>
              <a:t>Hidekatsu</a:t>
            </a:r>
            <a:r>
              <a:rPr lang="en-US" sz="3600" b="0" i="0" dirty="0">
                <a:solidFill>
                  <a:srgbClr val="2F4A8B"/>
                </a:solidFill>
                <a:effectLst/>
                <a:latin typeface="Arial" panose="020B0604020202020204" pitchFamily="34" charset="0"/>
                <a:cs typeface="Arial" panose="020B0604020202020204" pitchFamily="34" charset="0"/>
                <a:hlinkClick r:id="rId4"/>
              </a:rPr>
              <a:t> </a:t>
            </a:r>
            <a:r>
              <a:rPr lang="en-US" sz="3600" b="0" i="0" dirty="0" err="1">
                <a:solidFill>
                  <a:srgbClr val="2F4A8B"/>
                </a:solidFill>
                <a:effectLst/>
                <a:latin typeface="Arial" panose="020B0604020202020204" pitchFamily="34" charset="0"/>
                <a:cs typeface="Arial" panose="020B0604020202020204" pitchFamily="34" charset="0"/>
                <a:hlinkClick r:id="rId4"/>
              </a:rPr>
              <a:t>Yanai</a:t>
            </a:r>
            <a:r>
              <a:rPr lang="en-US" sz="3600" b="0" i="0" baseline="30000" dirty="0">
                <a:solidFill>
                  <a:srgbClr val="000000"/>
                </a:solidFill>
                <a:effectLst/>
                <a:latin typeface="Arial" panose="020B0604020202020204" pitchFamily="34" charset="0"/>
                <a:cs typeface="Arial" panose="020B0604020202020204" pitchFamily="34" charset="0"/>
              </a:rPr>
              <a:t> 1 ,*</a:t>
            </a:r>
            <a:r>
              <a:rPr lang="en-US" sz="3600" b="0" i="0" dirty="0">
                <a:solidFill>
                  <a:srgbClr val="000000"/>
                </a:solidFill>
                <a:effectLst/>
                <a:latin typeface="Arial" panose="020B0604020202020204" pitchFamily="34" charset="0"/>
                <a:cs typeface="Arial" panose="020B0604020202020204" pitchFamily="34" charset="0"/>
              </a:rPr>
              <a:t> and </a:t>
            </a:r>
            <a:r>
              <a:rPr lang="en-US" sz="3600" b="0" i="0" dirty="0">
                <a:solidFill>
                  <a:srgbClr val="2F4A8B"/>
                </a:solidFill>
                <a:effectLst/>
                <a:latin typeface="Arial" panose="020B0604020202020204" pitchFamily="34" charset="0"/>
                <a:cs typeface="Arial" panose="020B0604020202020204" pitchFamily="34" charset="0"/>
                <a:hlinkClick r:id="rId5"/>
              </a:rPr>
              <a:t>Hiroshi Yoshida</a:t>
            </a:r>
            <a:r>
              <a:rPr lang="en-US" sz="3600" b="0" i="0" baseline="30000" dirty="0">
                <a:solidFill>
                  <a:srgbClr val="000000"/>
                </a:solidFill>
                <a:effectLst/>
                <a:latin typeface="Arial" panose="020B0604020202020204" pitchFamily="34" charset="0"/>
                <a:cs typeface="Arial" panose="020B0604020202020204" pitchFamily="34" charset="0"/>
              </a:rPr>
              <a:t> 2. </a:t>
            </a:r>
            <a:r>
              <a:rPr lang="en-US" sz="3600" b="0" i="0" dirty="0">
                <a:solidFill>
                  <a:srgbClr val="2F4A8B"/>
                </a:solidFill>
                <a:effectLst/>
                <a:latin typeface="Arial" panose="020B0604020202020204" pitchFamily="34" charset="0"/>
                <a:cs typeface="Arial" panose="020B0604020202020204" pitchFamily="34" charset="0"/>
                <a:hlinkClick r:id="rId6"/>
              </a:rPr>
              <a:t>Glob Health Med.</a:t>
            </a:r>
            <a:r>
              <a:rPr lang="en-US" sz="3600" b="0" i="0" dirty="0">
                <a:solidFill>
                  <a:srgbClr val="000000"/>
                </a:solidFill>
                <a:effectLst/>
                <a:latin typeface="Arial" panose="020B0604020202020204" pitchFamily="34" charset="0"/>
                <a:cs typeface="Arial" panose="020B0604020202020204" pitchFamily="34" charset="0"/>
              </a:rPr>
              <a:t> 2021 Feb 28; 3(1): 15–23.;Published online 2021 Feb 28. </a:t>
            </a:r>
            <a:r>
              <a:rPr lang="en-US" sz="3600" b="0" i="0" dirty="0" err="1">
                <a:solidFill>
                  <a:srgbClr val="000000"/>
                </a:solidFill>
                <a:effectLst/>
                <a:latin typeface="Arial" panose="020B0604020202020204" pitchFamily="34" charset="0"/>
                <a:cs typeface="Arial" panose="020B0604020202020204" pitchFamily="34" charset="0"/>
              </a:rPr>
              <a:t>doi</a:t>
            </a:r>
            <a:r>
              <a:rPr lang="en-US" sz="3600" b="0" i="0" dirty="0">
                <a:solidFill>
                  <a:srgbClr val="000000"/>
                </a:solidFill>
                <a:effectLst/>
                <a:latin typeface="Arial" panose="020B0604020202020204" pitchFamily="34" charset="0"/>
                <a:cs typeface="Arial" panose="020B0604020202020204" pitchFamily="34" charset="0"/>
              </a:rPr>
              <a:t>: </a:t>
            </a:r>
            <a:r>
              <a:rPr lang="en-US" sz="3600" b="0" i="0" dirty="0">
                <a:solidFill>
                  <a:srgbClr val="2F4A8B"/>
                </a:solidFill>
                <a:effectLst/>
                <a:latin typeface="Arial" panose="020B0604020202020204" pitchFamily="34" charset="0"/>
                <a:cs typeface="Arial" panose="020B0604020202020204" pitchFamily="34" charset="0"/>
                <a:hlinkClick r:id="rId7"/>
              </a:rPr>
              <a:t>10.35772/ghm.2020.01078</a:t>
            </a:r>
            <a:r>
              <a:rPr lang="en-US" sz="3600" dirty="0">
                <a:solidFill>
                  <a:srgbClr val="2F4A8B"/>
                </a:solidFill>
                <a:latin typeface="Arial" panose="020B0604020202020204" pitchFamily="34" charset="0"/>
                <a:cs typeface="Arial" panose="020B0604020202020204" pitchFamily="34" charset="0"/>
              </a:rPr>
              <a:t>. </a:t>
            </a:r>
            <a:r>
              <a:rPr lang="en-US" sz="3600" b="0" i="0" dirty="0">
                <a:solidFill>
                  <a:srgbClr val="000000"/>
                </a:solidFill>
                <a:effectLst/>
                <a:latin typeface="Arial" panose="020B0604020202020204" pitchFamily="34" charset="0"/>
                <a:cs typeface="Arial" panose="020B0604020202020204" pitchFamily="34" charset="0"/>
              </a:rPr>
              <a:t>PMCID: PMC7936375  PMID: </a:t>
            </a:r>
            <a:r>
              <a:rPr lang="en-US" sz="3600" b="0" i="0" dirty="0">
                <a:solidFill>
                  <a:srgbClr val="2F4A8B"/>
                </a:solidFill>
                <a:effectLst/>
                <a:latin typeface="Arial" panose="020B0604020202020204" pitchFamily="34" charset="0"/>
                <a:cs typeface="Arial" panose="020B0604020202020204" pitchFamily="34" charset="0"/>
                <a:hlinkClick r:id="rId8"/>
              </a:rPr>
              <a:t>33688591</a:t>
            </a:r>
            <a:endParaRPr lang="en-US" altLang="en-US" sz="3600" dirty="0">
              <a:latin typeface="Arial" panose="020B0604020202020204" pitchFamily="34" charset="0"/>
              <a:cs typeface="Arial" panose="020B0604020202020204" pitchFamily="34" charset="0"/>
            </a:endParaRPr>
          </a:p>
          <a:p>
            <a:pPr>
              <a:defRPr/>
            </a:pPr>
            <a:r>
              <a:rPr lang="en-US" altLang="en-US" sz="3600" dirty="0">
                <a:latin typeface="Arial" panose="020B0604020202020204" pitchFamily="34" charset="0"/>
                <a:cs typeface="Arial" panose="020B0604020202020204" pitchFamily="34" charset="0"/>
              </a:rPr>
              <a:t>Harrison’s Principles of Internal Medicine, 18</a:t>
            </a:r>
            <a:r>
              <a:rPr lang="en-US" altLang="en-US" sz="3600" baseline="30000" dirty="0">
                <a:latin typeface="Arial" panose="020B0604020202020204" pitchFamily="34" charset="0"/>
                <a:cs typeface="Arial" panose="020B0604020202020204" pitchFamily="34" charset="0"/>
              </a:rPr>
              <a:t>th</a:t>
            </a:r>
            <a:r>
              <a:rPr lang="en-US" altLang="en-US" sz="3600" dirty="0">
                <a:latin typeface="Arial" panose="020B0604020202020204" pitchFamily="34" charset="0"/>
                <a:cs typeface="Arial" panose="020B0604020202020204" pitchFamily="34" charset="0"/>
              </a:rPr>
              <a:t> Edition.</a:t>
            </a:r>
          </a:p>
          <a:p>
            <a:pPr>
              <a:defRPr/>
            </a:pPr>
            <a:r>
              <a:rPr lang="en-US" sz="3600" dirty="0">
                <a:latin typeface="Arial" panose="020B0604020202020204" pitchFamily="34" charset="0"/>
                <a:cs typeface="Arial" panose="020B0604020202020204" pitchFamily="34" charset="0"/>
              </a:rPr>
              <a:t>Robbins Basic Pathology, 9</a:t>
            </a:r>
            <a:r>
              <a:rPr lang="en-US" sz="3600" baseline="30000" dirty="0">
                <a:latin typeface="Arial" panose="020B0604020202020204" pitchFamily="34" charset="0"/>
                <a:cs typeface="Arial" panose="020B0604020202020204" pitchFamily="34" charset="0"/>
              </a:rPr>
              <a:t>th</a:t>
            </a:r>
            <a:r>
              <a:rPr lang="en-US" sz="3600" dirty="0">
                <a:latin typeface="Arial" panose="020B0604020202020204" pitchFamily="34" charset="0"/>
                <a:cs typeface="Arial" panose="020B0604020202020204" pitchFamily="34" charset="0"/>
              </a:rPr>
              <a:t> Edition,</a:t>
            </a:r>
            <a:r>
              <a:rPr lang="en-US" sz="3600" b="1"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pp. Hypertensive Vascular Disease pp. 332-334; Malignant Hypertension pp. 539-40.</a:t>
            </a:r>
          </a:p>
          <a:p>
            <a:pPr>
              <a:defRPr/>
            </a:pPr>
            <a:r>
              <a:rPr lang="en-US" sz="3600" dirty="0">
                <a:latin typeface="Arial" panose="020B0604020202020204" pitchFamily="34" charset="0"/>
                <a:cs typeface="Arial" panose="020B0604020202020204" pitchFamily="34" charset="0"/>
              </a:rPr>
              <a:t>The Seventh Report of the Joint National Committee on Prevention, Detection, and Treatment of High Blood Pressure.</a:t>
            </a:r>
          </a:p>
          <a:p>
            <a:pPr>
              <a:defRPr/>
            </a:pPr>
            <a:r>
              <a:rPr lang="en-US" sz="3600" dirty="0" err="1">
                <a:latin typeface="Arial" panose="020B0604020202020204" pitchFamily="34" charset="0"/>
                <a:cs typeface="Arial" panose="020B0604020202020204" pitchFamily="34" charset="0"/>
              </a:rPr>
              <a:t>UpToDate</a:t>
            </a:r>
            <a:r>
              <a:rPr lang="en-US" sz="3600" dirty="0">
                <a:latin typeface="Arial" panose="020B0604020202020204" pitchFamily="34" charset="0"/>
                <a:cs typeface="Arial" panose="020B0604020202020204" pitchFamily="34" charset="0"/>
              </a:rPr>
              <a:t>. Uptodateonline.com Last Accessed 15 min ago.</a:t>
            </a:r>
          </a:p>
          <a:p>
            <a:pPr>
              <a:defRPr/>
            </a:pPr>
            <a:r>
              <a:rPr lang="en-US" sz="3600" dirty="0">
                <a:latin typeface="Arial" panose="020B0604020202020204" pitchFamily="34" charset="0"/>
                <a:cs typeface="Arial" panose="020B0604020202020204" pitchFamily="34" charset="0"/>
              </a:rPr>
              <a:t>Centers for Disease Control. Cdc.gov Last accessed 8/2021.</a:t>
            </a:r>
          </a:p>
          <a:p>
            <a:pPr>
              <a:defRPr/>
            </a:pPr>
            <a:r>
              <a:rPr lang="en-US" sz="3600" dirty="0">
                <a:latin typeface="Arial" panose="020B0604020202020204" pitchFamily="34" charset="0"/>
                <a:cs typeface="Arial" panose="020B0604020202020204" pitchFamily="34" charset="0"/>
              </a:rPr>
              <a:t>World Health Organization. WHO.int Last accessed 8/2021</a:t>
            </a:r>
          </a:p>
          <a:p>
            <a:pPr>
              <a:defRPr/>
            </a:pPr>
            <a:r>
              <a:rPr lang="en-US" sz="3600" dirty="0">
                <a:latin typeface="Arial" panose="020B0604020202020204" pitchFamily="34" charset="0"/>
                <a:cs typeface="Arial" panose="020B0604020202020204" pitchFamily="34" charset="0"/>
              </a:rPr>
              <a:t>ACP In the Clinic</a:t>
            </a:r>
          </a:p>
          <a:p>
            <a:endParaRPr lang="en-US" dirty="0"/>
          </a:p>
        </p:txBody>
      </p:sp>
    </p:spTree>
    <p:extLst>
      <p:ext uri="{BB962C8B-B14F-4D97-AF65-F5344CB8AC3E}">
        <p14:creationId xmlns:p14="http://schemas.microsoft.com/office/powerpoint/2010/main" val="4153597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pbs.twimg.com/media/GOW1XIuXgAEcMHH?format=jpg&amp;name=4096x4096"/>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695" b="24361"/>
          <a:stretch/>
        </p:blipFill>
        <p:spPr bwMode="auto">
          <a:xfrm>
            <a:off x="2079481" y="559984"/>
            <a:ext cx="7159769" cy="51835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42925" y="5953125"/>
            <a:ext cx="3869201" cy="369332"/>
          </a:xfrm>
          <a:prstGeom prst="rect">
            <a:avLst/>
          </a:prstGeom>
          <a:noFill/>
        </p:spPr>
        <p:txBody>
          <a:bodyPr wrap="none" rtlCol="0">
            <a:spAutoFit/>
          </a:bodyPr>
          <a:lstStyle/>
          <a:p>
            <a:r>
              <a:rPr lang="en-US" dirty="0"/>
              <a:t>Source: American College of Cardiology</a:t>
            </a:r>
          </a:p>
        </p:txBody>
      </p:sp>
    </p:spTree>
    <p:extLst>
      <p:ext uri="{BB962C8B-B14F-4D97-AF65-F5344CB8AC3E}">
        <p14:creationId xmlns:p14="http://schemas.microsoft.com/office/powerpoint/2010/main" val="4166382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t>Hypertension</a:t>
            </a:r>
          </a:p>
        </p:txBody>
      </p:sp>
      <p:sp>
        <p:nvSpPr>
          <p:cNvPr id="4" name="Content Placeholder 3"/>
          <p:cNvSpPr>
            <a:spLocks noGrp="1"/>
          </p:cNvSpPr>
          <p:nvPr>
            <p:ph sz="half" idx="1"/>
          </p:nvPr>
        </p:nvSpPr>
        <p:spPr/>
        <p:txBody>
          <a:bodyPr>
            <a:normAutofit fontScale="92500" lnSpcReduction="10000"/>
          </a:bodyPr>
          <a:lstStyle/>
          <a:p>
            <a:pPr algn="ctr" eaLnBrk="1" fontAlgn="auto" hangingPunct="1">
              <a:lnSpc>
                <a:spcPct val="80000"/>
              </a:lnSpc>
              <a:spcAft>
                <a:spcPts val="0"/>
              </a:spcAft>
              <a:buFont typeface="Arial" panose="020B0604020202020204" pitchFamily="34" charset="0"/>
              <a:buNone/>
              <a:defRPr/>
            </a:pPr>
            <a:r>
              <a:rPr lang="en-US" altLang="en-US" sz="2400" b="1" dirty="0"/>
              <a:t>Essential HTN = idiopathic</a:t>
            </a:r>
          </a:p>
          <a:p>
            <a:pPr eaLnBrk="1" fontAlgn="auto" hangingPunct="1">
              <a:lnSpc>
                <a:spcPct val="80000"/>
              </a:lnSpc>
              <a:spcAft>
                <a:spcPts val="0"/>
              </a:spcAft>
              <a:defRPr/>
            </a:pPr>
            <a:r>
              <a:rPr lang="en-US" altLang="en-US" sz="2400" dirty="0"/>
              <a:t>90 – 95%</a:t>
            </a:r>
          </a:p>
          <a:p>
            <a:pPr eaLnBrk="1" fontAlgn="auto" hangingPunct="1">
              <a:lnSpc>
                <a:spcPct val="80000"/>
              </a:lnSpc>
              <a:spcAft>
                <a:spcPts val="0"/>
              </a:spcAft>
              <a:defRPr/>
            </a:pPr>
            <a:endParaRPr lang="en-US" altLang="en-US" sz="2400" dirty="0"/>
          </a:p>
          <a:p>
            <a:pPr eaLnBrk="1" fontAlgn="auto" hangingPunct="1">
              <a:lnSpc>
                <a:spcPct val="80000"/>
              </a:lnSpc>
              <a:spcAft>
                <a:spcPts val="0"/>
              </a:spcAft>
              <a:defRPr/>
            </a:pPr>
            <a:r>
              <a:rPr lang="en-US" altLang="en-US" sz="2400" dirty="0"/>
              <a:t>“Multifactorial”</a:t>
            </a:r>
          </a:p>
          <a:p>
            <a:pPr lvl="1" eaLnBrk="1" fontAlgn="auto" hangingPunct="1">
              <a:lnSpc>
                <a:spcPct val="80000"/>
              </a:lnSpc>
              <a:spcAft>
                <a:spcPts val="0"/>
              </a:spcAft>
              <a:defRPr/>
            </a:pPr>
            <a:r>
              <a:rPr lang="en-US" altLang="en-US" sz="2000" dirty="0"/>
              <a:t>Age</a:t>
            </a:r>
          </a:p>
          <a:p>
            <a:pPr lvl="1" eaLnBrk="1" fontAlgn="auto" hangingPunct="1">
              <a:lnSpc>
                <a:spcPct val="80000"/>
              </a:lnSpc>
              <a:spcAft>
                <a:spcPts val="0"/>
              </a:spcAft>
              <a:defRPr/>
            </a:pPr>
            <a:r>
              <a:rPr lang="en-US" altLang="en-US" sz="2000" dirty="0"/>
              <a:t>Stress</a:t>
            </a:r>
          </a:p>
          <a:p>
            <a:pPr lvl="1" eaLnBrk="1" fontAlgn="auto" hangingPunct="1">
              <a:lnSpc>
                <a:spcPct val="80000"/>
              </a:lnSpc>
              <a:spcAft>
                <a:spcPts val="0"/>
              </a:spcAft>
              <a:defRPr/>
            </a:pPr>
            <a:r>
              <a:rPr lang="en-US" altLang="en-US" sz="2000" dirty="0"/>
              <a:t>Weight</a:t>
            </a:r>
          </a:p>
          <a:p>
            <a:pPr lvl="1" eaLnBrk="1" fontAlgn="auto" hangingPunct="1">
              <a:lnSpc>
                <a:spcPct val="80000"/>
              </a:lnSpc>
              <a:spcAft>
                <a:spcPts val="0"/>
              </a:spcAft>
              <a:defRPr/>
            </a:pPr>
            <a:r>
              <a:rPr lang="en-US" altLang="en-US" sz="2000" dirty="0"/>
              <a:t>Blood glucose</a:t>
            </a:r>
          </a:p>
          <a:p>
            <a:pPr lvl="1" eaLnBrk="1" fontAlgn="auto" hangingPunct="1">
              <a:lnSpc>
                <a:spcPct val="80000"/>
              </a:lnSpc>
              <a:spcAft>
                <a:spcPts val="0"/>
              </a:spcAft>
              <a:defRPr/>
            </a:pPr>
            <a:r>
              <a:rPr lang="en-US" altLang="en-US" sz="2000" dirty="0"/>
              <a:t>Smoking</a:t>
            </a:r>
          </a:p>
          <a:p>
            <a:pPr lvl="1" eaLnBrk="1" fontAlgn="auto" hangingPunct="1">
              <a:lnSpc>
                <a:spcPct val="80000"/>
              </a:lnSpc>
              <a:spcAft>
                <a:spcPts val="0"/>
              </a:spcAft>
              <a:defRPr/>
            </a:pPr>
            <a:r>
              <a:rPr lang="en-US" altLang="en-US" sz="2000" dirty="0"/>
              <a:t>Caffeine</a:t>
            </a:r>
          </a:p>
          <a:p>
            <a:pPr lvl="1" eaLnBrk="1" fontAlgn="auto" hangingPunct="1">
              <a:lnSpc>
                <a:spcPct val="80000"/>
              </a:lnSpc>
              <a:spcAft>
                <a:spcPts val="0"/>
              </a:spcAft>
              <a:defRPr/>
            </a:pPr>
            <a:r>
              <a:rPr lang="en-US" altLang="en-US" sz="2000" dirty="0"/>
              <a:t>Cardiopulmonary fitness</a:t>
            </a:r>
          </a:p>
          <a:p>
            <a:pPr lvl="1" eaLnBrk="1" fontAlgn="auto" hangingPunct="1">
              <a:lnSpc>
                <a:spcPct val="80000"/>
              </a:lnSpc>
              <a:spcAft>
                <a:spcPts val="0"/>
              </a:spcAft>
              <a:defRPr/>
            </a:pPr>
            <a:r>
              <a:rPr lang="en-US" altLang="en-US" sz="2000" dirty="0"/>
              <a:t>Family/Hereditary</a:t>
            </a:r>
          </a:p>
          <a:p>
            <a:pPr eaLnBrk="1" fontAlgn="auto" hangingPunct="1">
              <a:spcAft>
                <a:spcPts val="0"/>
              </a:spcAft>
              <a:defRPr/>
            </a:pPr>
            <a:endParaRPr lang="en-US" dirty="0"/>
          </a:p>
        </p:txBody>
      </p:sp>
      <p:sp>
        <p:nvSpPr>
          <p:cNvPr id="5" name="Content Placeholder 4"/>
          <p:cNvSpPr>
            <a:spLocks noGrp="1"/>
          </p:cNvSpPr>
          <p:nvPr>
            <p:ph sz="half" idx="2"/>
          </p:nvPr>
        </p:nvSpPr>
        <p:spPr/>
        <p:txBody>
          <a:bodyPr>
            <a:normAutofit fontScale="92500" lnSpcReduction="10000"/>
          </a:bodyPr>
          <a:lstStyle/>
          <a:p>
            <a:pPr algn="ctr" eaLnBrk="1" fontAlgn="auto" hangingPunct="1">
              <a:lnSpc>
                <a:spcPct val="80000"/>
              </a:lnSpc>
              <a:spcAft>
                <a:spcPts val="0"/>
              </a:spcAft>
              <a:buFont typeface="Arial" panose="020B0604020202020204" pitchFamily="34" charset="0"/>
              <a:buNone/>
              <a:defRPr/>
            </a:pPr>
            <a:r>
              <a:rPr lang="en-US" altLang="en-US" sz="2400" b="1" dirty="0"/>
              <a:t>Secondary HTN (~5%)</a:t>
            </a:r>
          </a:p>
          <a:p>
            <a:pPr eaLnBrk="1" fontAlgn="auto" hangingPunct="1">
              <a:lnSpc>
                <a:spcPct val="80000"/>
              </a:lnSpc>
              <a:spcAft>
                <a:spcPts val="0"/>
              </a:spcAft>
              <a:buFont typeface="Wingdings" panose="05000000000000000000" pitchFamily="2" charset="2"/>
              <a:buChar char="§"/>
              <a:defRPr/>
            </a:pPr>
            <a:r>
              <a:rPr lang="en-US" altLang="en-US" sz="2000" dirty="0"/>
              <a:t>Renal</a:t>
            </a:r>
          </a:p>
          <a:p>
            <a:pPr lvl="1" eaLnBrk="1" fontAlgn="auto" hangingPunct="1">
              <a:lnSpc>
                <a:spcPct val="80000"/>
              </a:lnSpc>
              <a:spcAft>
                <a:spcPts val="0"/>
              </a:spcAft>
              <a:buFont typeface="Wingdings" panose="05000000000000000000" pitchFamily="2" charset="2"/>
              <a:buChar char="§"/>
              <a:defRPr/>
            </a:pPr>
            <a:r>
              <a:rPr lang="en-US" altLang="en-US" sz="1800" dirty="0"/>
              <a:t>Chronic Renal Failure (CRF)</a:t>
            </a:r>
          </a:p>
          <a:p>
            <a:pPr lvl="1" eaLnBrk="1" fontAlgn="auto" hangingPunct="1">
              <a:lnSpc>
                <a:spcPct val="80000"/>
              </a:lnSpc>
              <a:spcAft>
                <a:spcPts val="0"/>
              </a:spcAft>
              <a:buFont typeface="Wingdings" panose="05000000000000000000" pitchFamily="2" charset="2"/>
              <a:buChar char="§"/>
              <a:defRPr/>
            </a:pPr>
            <a:r>
              <a:rPr lang="en-US" altLang="en-US" sz="1800" dirty="0"/>
              <a:t>Renin secreting tumors</a:t>
            </a:r>
          </a:p>
          <a:p>
            <a:pPr lvl="1" eaLnBrk="1" fontAlgn="auto" hangingPunct="1">
              <a:lnSpc>
                <a:spcPct val="80000"/>
              </a:lnSpc>
              <a:spcAft>
                <a:spcPts val="0"/>
              </a:spcAft>
              <a:buFont typeface="Wingdings" panose="05000000000000000000" pitchFamily="2" charset="2"/>
              <a:buChar char="§"/>
              <a:defRPr/>
            </a:pPr>
            <a:r>
              <a:rPr lang="en-US" altLang="en-US" sz="1800" dirty="0"/>
              <a:t>Renal artery stenosis</a:t>
            </a:r>
          </a:p>
          <a:p>
            <a:pPr eaLnBrk="1" fontAlgn="auto" hangingPunct="1">
              <a:lnSpc>
                <a:spcPct val="80000"/>
              </a:lnSpc>
              <a:spcAft>
                <a:spcPts val="0"/>
              </a:spcAft>
              <a:buFont typeface="Wingdings" panose="05000000000000000000" pitchFamily="2" charset="2"/>
              <a:buChar char="§"/>
              <a:defRPr/>
            </a:pPr>
            <a:r>
              <a:rPr lang="en-US" altLang="en-US" sz="2000" dirty="0"/>
              <a:t>Endocrine</a:t>
            </a:r>
          </a:p>
          <a:p>
            <a:pPr lvl="1" eaLnBrk="1" fontAlgn="auto" hangingPunct="1">
              <a:lnSpc>
                <a:spcPct val="80000"/>
              </a:lnSpc>
              <a:spcAft>
                <a:spcPts val="0"/>
              </a:spcAft>
              <a:buFont typeface="Wingdings" panose="05000000000000000000" pitchFamily="2" charset="2"/>
              <a:buChar char="§"/>
              <a:defRPr/>
            </a:pPr>
            <a:r>
              <a:rPr lang="en-US" altLang="en-US" sz="1800" dirty="0"/>
              <a:t>Adrenal </a:t>
            </a:r>
          </a:p>
          <a:p>
            <a:pPr lvl="2" eaLnBrk="1" fontAlgn="auto" hangingPunct="1">
              <a:lnSpc>
                <a:spcPct val="80000"/>
              </a:lnSpc>
              <a:spcAft>
                <a:spcPts val="0"/>
              </a:spcAft>
              <a:buFont typeface="Wingdings" panose="05000000000000000000" pitchFamily="2" charset="2"/>
              <a:buChar char="§"/>
              <a:defRPr/>
            </a:pPr>
            <a:r>
              <a:rPr lang="en-US" altLang="en-US" sz="1600" dirty="0"/>
              <a:t>Adrenocortical </a:t>
            </a:r>
            <a:r>
              <a:rPr lang="en-US" altLang="en-US" sz="1600" dirty="0" err="1"/>
              <a:t>hyperfunction</a:t>
            </a:r>
            <a:endParaRPr lang="en-US" altLang="en-US" sz="1600" dirty="0"/>
          </a:p>
          <a:p>
            <a:pPr lvl="2" eaLnBrk="1" fontAlgn="auto" hangingPunct="1">
              <a:lnSpc>
                <a:spcPct val="80000"/>
              </a:lnSpc>
              <a:spcAft>
                <a:spcPts val="0"/>
              </a:spcAft>
              <a:buFont typeface="Wingdings" panose="05000000000000000000" pitchFamily="2" charset="2"/>
              <a:buChar char="§"/>
              <a:defRPr/>
            </a:pPr>
            <a:r>
              <a:rPr lang="en-US" altLang="en-US" sz="1600" dirty="0" err="1"/>
              <a:t>Pheochromocytoma</a:t>
            </a:r>
            <a:endParaRPr lang="en-US" altLang="en-US" sz="1600" dirty="0"/>
          </a:p>
          <a:p>
            <a:pPr lvl="1" eaLnBrk="1" fontAlgn="auto" hangingPunct="1">
              <a:lnSpc>
                <a:spcPct val="80000"/>
              </a:lnSpc>
              <a:spcAft>
                <a:spcPts val="0"/>
              </a:spcAft>
              <a:buFont typeface="Wingdings" panose="05000000000000000000" pitchFamily="2" charset="2"/>
              <a:buChar char="§"/>
              <a:defRPr/>
            </a:pPr>
            <a:r>
              <a:rPr lang="en-US" altLang="en-US" sz="1800" dirty="0"/>
              <a:t>Thyroid</a:t>
            </a:r>
          </a:p>
          <a:p>
            <a:pPr lvl="2" eaLnBrk="1" fontAlgn="auto" hangingPunct="1">
              <a:lnSpc>
                <a:spcPct val="80000"/>
              </a:lnSpc>
              <a:spcAft>
                <a:spcPts val="0"/>
              </a:spcAft>
              <a:buFont typeface="Wingdings" panose="05000000000000000000" pitchFamily="2" charset="2"/>
              <a:buChar char="§"/>
              <a:defRPr/>
            </a:pPr>
            <a:r>
              <a:rPr lang="en-US" altLang="en-US" sz="1600" dirty="0"/>
              <a:t>Hypothyroid </a:t>
            </a:r>
          </a:p>
          <a:p>
            <a:pPr lvl="2" eaLnBrk="1" fontAlgn="auto" hangingPunct="1">
              <a:lnSpc>
                <a:spcPct val="80000"/>
              </a:lnSpc>
              <a:spcAft>
                <a:spcPts val="0"/>
              </a:spcAft>
              <a:buFont typeface="Wingdings" panose="05000000000000000000" pitchFamily="2" charset="2"/>
              <a:buChar char="§"/>
              <a:defRPr/>
            </a:pPr>
            <a:r>
              <a:rPr lang="en-US" altLang="en-US" sz="1600" dirty="0"/>
              <a:t>Hyperthyroid</a:t>
            </a:r>
          </a:p>
          <a:p>
            <a:pPr eaLnBrk="1" fontAlgn="auto" hangingPunct="1">
              <a:lnSpc>
                <a:spcPct val="80000"/>
              </a:lnSpc>
              <a:spcAft>
                <a:spcPts val="0"/>
              </a:spcAft>
              <a:buFont typeface="Wingdings" panose="05000000000000000000" pitchFamily="2" charset="2"/>
              <a:buChar char="§"/>
              <a:defRPr/>
            </a:pPr>
            <a:r>
              <a:rPr lang="en-US" altLang="en-US" sz="2000" dirty="0"/>
              <a:t>Cardiovascular</a:t>
            </a:r>
          </a:p>
          <a:p>
            <a:pPr lvl="1" eaLnBrk="1" fontAlgn="auto" hangingPunct="1">
              <a:lnSpc>
                <a:spcPct val="80000"/>
              </a:lnSpc>
              <a:spcAft>
                <a:spcPts val="0"/>
              </a:spcAft>
              <a:buFont typeface="Wingdings" panose="05000000000000000000" pitchFamily="2" charset="2"/>
              <a:buChar char="§"/>
              <a:defRPr/>
            </a:pPr>
            <a:r>
              <a:rPr lang="en-US" altLang="en-US" sz="1800" dirty="0" err="1"/>
              <a:t>Coarctation</a:t>
            </a:r>
            <a:r>
              <a:rPr lang="en-US" altLang="en-US" sz="1800" dirty="0"/>
              <a:t> of aorta</a:t>
            </a:r>
          </a:p>
          <a:p>
            <a:pPr eaLnBrk="1" fontAlgn="auto" hangingPunct="1">
              <a:lnSpc>
                <a:spcPct val="80000"/>
              </a:lnSpc>
              <a:spcAft>
                <a:spcPts val="0"/>
              </a:spcAft>
              <a:buFont typeface="Wingdings" panose="05000000000000000000" pitchFamily="2" charset="2"/>
              <a:buChar char="§"/>
              <a:defRPr/>
            </a:pPr>
            <a:r>
              <a:rPr lang="en-US" altLang="en-US" sz="2000" dirty="0"/>
              <a:t>Neuro</a:t>
            </a:r>
          </a:p>
          <a:p>
            <a:pPr lvl="1" eaLnBrk="1" fontAlgn="auto" hangingPunct="1">
              <a:lnSpc>
                <a:spcPct val="80000"/>
              </a:lnSpc>
              <a:spcAft>
                <a:spcPts val="0"/>
              </a:spcAft>
              <a:buFont typeface="Wingdings" panose="05000000000000000000" pitchFamily="2" charset="2"/>
              <a:buChar char="§"/>
              <a:defRPr/>
            </a:pPr>
            <a:r>
              <a:rPr lang="en-US" altLang="en-US" sz="1800" dirty="0"/>
              <a:t>⁭  ICP</a:t>
            </a:r>
          </a:p>
          <a:p>
            <a:pPr eaLnBrk="1" fontAlgn="auto" hangingPunct="1">
              <a:spcAft>
                <a:spcPts val="0"/>
              </a:spcAft>
              <a:defRPr/>
            </a:pPr>
            <a:endParaRPr lang="en-US" dirty="0"/>
          </a:p>
        </p:txBody>
      </p:sp>
      <p:sp>
        <p:nvSpPr>
          <p:cNvPr id="6" name="TextBox 5"/>
          <p:cNvSpPr txBox="1">
            <a:spLocks noChangeArrowheads="1"/>
          </p:cNvSpPr>
          <p:nvPr/>
        </p:nvSpPr>
        <p:spPr bwMode="auto">
          <a:xfrm>
            <a:off x="6426446" y="1191472"/>
            <a:ext cx="3491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orbel" panose="020B05030202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orbel" panose="020B05030202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orbel" panose="020B05030202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orbel" panose="020B05030202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orbel" panose="020B0503020204020204" pitchFamily="34" charset="0"/>
              </a:defRPr>
            </a:lvl9pPr>
          </a:lstStyle>
          <a:p>
            <a:pPr eaLnBrk="1" hangingPunct="1">
              <a:lnSpc>
                <a:spcPct val="100000"/>
              </a:lnSpc>
              <a:spcBef>
                <a:spcPct val="0"/>
              </a:spcBef>
              <a:buFontTx/>
              <a:buNone/>
            </a:pPr>
            <a:r>
              <a:rPr lang="en-US" altLang="en-US" sz="2400" b="1" i="1" dirty="0">
                <a:solidFill>
                  <a:srgbClr val="0070C0"/>
                </a:solidFill>
              </a:rPr>
              <a:t>Covered in other lectures</a:t>
            </a:r>
          </a:p>
        </p:txBody>
      </p:sp>
    </p:spTree>
    <p:extLst>
      <p:ext uri="{BB962C8B-B14F-4D97-AF65-F5344CB8AC3E}">
        <p14:creationId xmlns:p14="http://schemas.microsoft.com/office/powerpoint/2010/main" val="1124156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6032D1147F344D8140CC9E5ECD2F32" ma:contentTypeVersion="18" ma:contentTypeDescription="Create a new document." ma:contentTypeScope="" ma:versionID="0353b0ad1bc74649ef76033b9a381eea">
  <xsd:schema xmlns:xsd="http://www.w3.org/2001/XMLSchema" xmlns:xs="http://www.w3.org/2001/XMLSchema" xmlns:p="http://schemas.microsoft.com/office/2006/metadata/properties" xmlns:ns3="733e2b10-4d93-4e36-b705-d45befff360c" xmlns:ns4="4de31be7-7032-46c6-9335-7217d11526ec" targetNamespace="http://schemas.microsoft.com/office/2006/metadata/properties" ma:root="true" ma:fieldsID="62d29ae1227fba89cab88babbdafe30c" ns3:_="" ns4:_="">
    <xsd:import namespace="733e2b10-4d93-4e36-b705-d45befff360c"/>
    <xsd:import namespace="4de31be7-7032-46c6-9335-7217d11526e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SearchProperties" minOccurs="0"/>
                <xsd:element ref="ns3:_activity" minOccurs="0"/>
                <xsd:element ref="ns3:MediaServiceObjectDetectorVersions" minOccurs="0"/>
                <xsd:element ref="ns3:MediaServiceSystemTags" minOccurs="0"/>
                <xsd:element ref="ns3:MediaServiceGenerationTime" minOccurs="0"/>
                <xsd:element ref="ns3:MediaServiceEventHashCode" minOccurs="0"/>
                <xsd:element ref="ns3:MediaServiceLocation" minOccurs="0"/>
                <xsd:element ref="ns3:PHIConfidentia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3e2b10-4d93-4e36-b705-d45befff36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ystemTags" ma:index="20" nillable="true" ma:displayName="MediaServiceSystemTags" ma:hidden="true" ma:internalName="MediaServiceSystemTags" ma:readOnly="true">
      <xsd:simpleType>
        <xsd:restriction base="dms:Note"/>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PHIConfidential" ma:index="24" nillable="true" ma:displayName="PHIConfidential" ma:internalName="PHIConfidential">
      <xsd:simpleType>
        <xsd:restriction base="dms:Text"/>
      </xsd:simpleType>
    </xsd:element>
    <xsd:element name="MediaServiceOCR" ma:index="2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de31be7-7032-46c6-9335-7217d11526e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733e2b10-4d93-4e36-b705-d45befff360c" xsi:nil="true"/>
    <PHIConfidential xmlns="733e2b10-4d93-4e36-b705-d45befff360c" xsi:nil="true"/>
  </documentManagement>
</p:properties>
</file>

<file path=customXml/itemProps1.xml><?xml version="1.0" encoding="utf-8"?>
<ds:datastoreItem xmlns:ds="http://schemas.openxmlformats.org/officeDocument/2006/customXml" ds:itemID="{0E379C70-BD5D-440B-861A-9B8B1269DD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3e2b10-4d93-4e36-b705-d45befff360c"/>
    <ds:schemaRef ds:uri="4de31be7-7032-46c6-9335-7217d11526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08001E3-817F-4BC8-8843-1A5113F510F8}">
  <ds:schemaRefs>
    <ds:schemaRef ds:uri="http://schemas.microsoft.com/sharepoint/v3/contenttype/forms"/>
  </ds:schemaRefs>
</ds:datastoreItem>
</file>

<file path=customXml/itemProps3.xml><?xml version="1.0" encoding="utf-8"?>
<ds:datastoreItem xmlns:ds="http://schemas.openxmlformats.org/officeDocument/2006/customXml" ds:itemID="{FD2860A0-0ED2-4A9C-8B2B-BB9873C18C43}">
  <ds:schemaRefs>
    <ds:schemaRef ds:uri="http://schemas.microsoft.com/office/infopath/2007/PartnerControls"/>
    <ds:schemaRef ds:uri="4de31be7-7032-46c6-9335-7217d11526ec"/>
    <ds:schemaRef ds:uri="http://purl.org/dc/terms/"/>
    <ds:schemaRef ds:uri="http://schemas.openxmlformats.org/package/2006/metadata/core-properties"/>
    <ds:schemaRef ds:uri="http://purl.org/dc/elements/1.1/"/>
    <ds:schemaRef ds:uri="http://schemas.microsoft.com/office/2006/documentManagement/types"/>
    <ds:schemaRef ds:uri="http://www.w3.org/XML/1998/namespace"/>
    <ds:schemaRef ds:uri="733e2b10-4d93-4e36-b705-d45befff360c"/>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TM02900769[[fn=Retrospect]]</Template>
  <TotalTime>3017</TotalTime>
  <Words>4161</Words>
  <Application>Microsoft Office PowerPoint</Application>
  <PresentationFormat>Widescreen</PresentationFormat>
  <Paragraphs>514</Paragraphs>
  <Slides>74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Arial</vt:lpstr>
      <vt:lpstr>Calibri</vt:lpstr>
      <vt:lpstr>Calibri Light</vt:lpstr>
      <vt:lpstr>Courier New</vt:lpstr>
      <vt:lpstr>Wingdings</vt:lpstr>
      <vt:lpstr>Retrospect</vt:lpstr>
      <vt:lpstr>Hypertension and Dyslipidemia</vt:lpstr>
      <vt:lpstr>Objectives : Hypertension</vt:lpstr>
      <vt:lpstr>Objectives :Dyslipidemia</vt:lpstr>
      <vt:lpstr>Stroke: Quick Facts</vt:lpstr>
      <vt:lpstr>Definition and Diagnosis of HTN</vt:lpstr>
      <vt:lpstr>PowerPoint Presentation</vt:lpstr>
      <vt:lpstr>PowerPoint Presentation</vt:lpstr>
      <vt:lpstr>PowerPoint Presentation</vt:lpstr>
      <vt:lpstr>Hypertension</vt:lpstr>
      <vt:lpstr>Diagnosis / Work-up of Hypertension – Next?</vt:lpstr>
      <vt:lpstr>Complications of Hypertension</vt:lpstr>
      <vt:lpstr>Sequelae of Hypertension</vt:lpstr>
      <vt:lpstr>Hypertension: Clinical Manifestations</vt:lpstr>
      <vt:lpstr>Hypertension: Exam findings</vt:lpstr>
      <vt:lpstr>Severe Hypertension </vt:lpstr>
      <vt:lpstr>Hypertensive Emergency</vt:lpstr>
      <vt:lpstr>Benefits of Lowering Blood Pressure</vt:lpstr>
      <vt:lpstr>Hypertension Treatment</vt:lpstr>
      <vt:lpstr>Hypertension : Lifestyle modifications</vt:lpstr>
      <vt:lpstr>PowerPoint Presentation</vt:lpstr>
      <vt:lpstr>PowerPoint Presentation</vt:lpstr>
      <vt:lpstr>Antihypertensive Agents</vt:lpstr>
      <vt:lpstr>Hypertension Management</vt:lpstr>
      <vt:lpstr>Resistant Hypertension</vt:lpstr>
      <vt:lpstr>Dyslipidemia: Definition</vt:lpstr>
      <vt:lpstr>Dyslipidemia: Scope </vt:lpstr>
      <vt:lpstr>PowerPoint Presentation</vt:lpstr>
      <vt:lpstr>PowerPoint Presentation</vt:lpstr>
      <vt:lpstr>Dyslipidemia : Screening</vt:lpstr>
      <vt:lpstr>Dyslipidemia: Measurement</vt:lpstr>
      <vt:lpstr>Dyslipidemia: Risk factors</vt:lpstr>
      <vt:lpstr>Dyslipidemia : Etiology</vt:lpstr>
      <vt:lpstr>PowerPoint Presentation</vt:lpstr>
      <vt:lpstr>Secondary Dyslipidemia</vt:lpstr>
      <vt:lpstr>Dyslipidemia: Meditation Culprits</vt:lpstr>
      <vt:lpstr>Dyslipidemia : Secondary</vt:lpstr>
      <vt:lpstr>Dyslipidemia : DMII</vt:lpstr>
      <vt:lpstr>Dyslipidemia : Hypothyroid</vt:lpstr>
      <vt:lpstr>Dyslipidemia : Clinical Manifestations</vt:lpstr>
      <vt:lpstr>PowerPoint Presentation</vt:lpstr>
      <vt:lpstr>PowerPoint Presentation</vt:lpstr>
      <vt:lpstr>Familial Combined hyperlipidemia</vt:lpstr>
      <vt:lpstr>Familial Combined Hyperlipidemia</vt:lpstr>
      <vt:lpstr>Familial Combined Hyperlipidemia</vt:lpstr>
      <vt:lpstr>Familial Combined Hyperlipidemia</vt:lpstr>
      <vt:lpstr>Dyslipidemia: Treatment</vt:lpstr>
      <vt:lpstr>PowerPoint Presentation</vt:lpstr>
      <vt:lpstr>Dyslipidemia: Treatment is Risk based</vt:lpstr>
      <vt:lpstr>PowerPoint Presentation</vt:lpstr>
      <vt:lpstr>Updated Guidelines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ASCVD Risk Estimate</vt:lpstr>
      <vt:lpstr>PowerPoint Presentation</vt:lpstr>
      <vt:lpstr>PowerPoint Presentation</vt:lpstr>
      <vt:lpstr>PREVENT - ASCVD Risk Estimate</vt:lpstr>
      <vt:lpstr>PowerPoint Presentation</vt:lpstr>
      <vt:lpstr>PowerPoint Presentation</vt:lpstr>
      <vt:lpstr>PowerPoint Presentation</vt:lpstr>
      <vt:lpstr>PowerPoint Presentation</vt:lpstr>
      <vt:lpstr>Dyslipidemia: Management</vt:lpstr>
      <vt:lpstr>Dyslipidemia : Lifestyle Changes</vt:lpstr>
      <vt:lpstr>References </vt:lpstr>
    </vt:vector>
  </TitlesOfParts>
  <Company>Trinity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D. Evans</dc:creator>
  <cp:lastModifiedBy>Joshua Evans</cp:lastModifiedBy>
  <cp:revision>56</cp:revision>
  <dcterms:created xsi:type="dcterms:W3CDTF">2021-08-23T14:48:36Z</dcterms:created>
  <dcterms:modified xsi:type="dcterms:W3CDTF">2026-08-18T19:42:06Z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0x010100BB6032D1147F344D8140CC9E5ECD2F32</vt:lpwstr>
  </property>
</Properties>
</file>